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modernComment_102_0.xml" ContentType="application/vnd.ms-powerpoint.comments+xml"/>
  <Override PartName="/ppt/notesSlides/notesSlide4.xml" ContentType="application/vnd.openxmlformats-officedocument.presentationml.notesSlide+xml"/>
  <Override PartName="/ppt/comments/modernComment_103_0.xml" ContentType="application/vnd.ms-powerpoint.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0"/>
  </p:notesMasterIdLst>
  <p:sldIdLst>
    <p:sldId id="256" r:id="rId2"/>
    <p:sldId id="257" r:id="rId3"/>
    <p:sldId id="258" r:id="rId4"/>
    <p:sldId id="259" r:id="rId5"/>
    <p:sldId id="267" r:id="rId6"/>
    <p:sldId id="260" r:id="rId7"/>
    <p:sldId id="261" r:id="rId8"/>
    <p:sldId id="270" r:id="rId9"/>
    <p:sldId id="268" r:id="rId10"/>
    <p:sldId id="269" r:id="rId11"/>
    <p:sldId id="262" r:id="rId12"/>
    <p:sldId id="271" r:id="rId13"/>
    <p:sldId id="263" r:id="rId14"/>
    <p:sldId id="274" r:id="rId15"/>
    <p:sldId id="264" r:id="rId16"/>
    <p:sldId id="265" r:id="rId17"/>
    <p:sldId id="273" r:id="rId18"/>
    <p:sldId id="266" r:id="rId19"/>
  </p:sldIdLst>
  <p:sldSz cx="12192000" cy="6858000"/>
  <p:notesSz cx="6858000" cy="9144000"/>
  <p:embeddedFontLst>
    <p:embeddedFont>
      <p:font typeface="Arial Black" panose="020B0A04020102020204" pitchFamily="34" charset="0"/>
      <p:regular r:id="rId21"/>
      <p:bold r:id="rId22"/>
    </p:embeddedFont>
    <p:embeddedFont>
      <p:font typeface="Segoe UI" panose="020B0502040204020203" pitchFamily="34"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7" roundtripDataSignature="AMtx7mg/0FXQbUYLqyc5LZrIaU7vCwt6g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6EC206C-6317-2F75-7DE9-E037965DEDB6}" name="Juliana Calhoun" initials="JC" userId="S::jrcalhou@usc.edu::b6e00576-73dc-43e2-aee8-e023a7b09478" providerId="AD"/>
  <p188:author id="{A818B375-2B33-D8D5-D26A-6B297E4EF022}" name="Madison Fan" initials="MF" userId="S::fanmadis@usc.edu::a6bdb8a4-5e58-42fb-b4db-afe50a89a903" providerId="AD"/>
  <p188:author id="{002703F1-F08F-76C7-746E-A9E30390E382}" name="Esthelle Ewusi Boisvert" initials="EB" userId="S::ewusiboi@usc.edu::2fd2d311-8642-4f8a-823d-b8786279d0fd"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Kiểu Trung bình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Không có Kiểu, Lưới Bảng">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32"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customschemas.google.com/relationships/presentationmetadata" Target="metadata"/><Relationship Id="rId30" Type="http://schemas.openxmlformats.org/officeDocument/2006/relationships/theme" Target="theme/theme1.xml"/></Relationships>
</file>

<file path=ppt/comments/modernComment_102_0.xml><?xml version="1.0" encoding="utf-8"?>
<p188:cmLst xmlns:a="http://schemas.openxmlformats.org/drawingml/2006/main" xmlns:r="http://schemas.openxmlformats.org/officeDocument/2006/relationships" xmlns:p188="http://schemas.microsoft.com/office/powerpoint/2018/8/main">
  <p188:cm id="{D87CF664-4800-4EE5-8DA5-E2E4CB16EFAF}" authorId="{46EC206C-6317-2F75-7DE9-E037965DEDB6}" status="resolved" created="2026-01-26T22:48:09.639" complete="100000">
    <pc:sldMkLst xmlns:pc="http://schemas.microsoft.com/office/powerpoint/2013/main/command">
      <pc:docMk/>
      <pc:sldMk cId="0" sldId="258"/>
    </pc:sldMkLst>
    <p188:txBody>
      <a:bodyPr/>
      <a:lstStyle/>
      <a:p>
        <a:r>
          <a:rPr lang="en-US"/>
          <a:t>most of the words on this slide will be in the script versus on the slide</a:t>
        </a:r>
      </a:p>
    </p188:txBody>
  </p188:cm>
  <p188:cm id="{29CAD8D7-FC96-4856-A086-7BADC13A8D1C}" authorId="{46EC206C-6317-2F75-7DE9-E037965DEDB6}" status="resolved" created="2026-02-09T22:46:26.602" complete="100000">
    <pc:sldMkLst xmlns:pc="http://schemas.microsoft.com/office/powerpoint/2013/main/command">
      <pc:docMk/>
      <pc:sldMk cId="0" sldId="258"/>
    </pc:sldMkLst>
    <p188:txBody>
      <a:bodyPr/>
      <a:lstStyle/>
      <a:p>
        <a:r>
          <a:rPr lang="en-US"/>
          <a:t>split this slide into 2</a:t>
        </a:r>
      </a:p>
    </p188:txBody>
  </p188:cm>
</p188:cmLst>
</file>

<file path=ppt/comments/modernComment_103_0.xml><?xml version="1.0" encoding="utf-8"?>
<p188:cmLst xmlns:a="http://schemas.openxmlformats.org/drawingml/2006/main" xmlns:r="http://schemas.openxmlformats.org/officeDocument/2006/relationships" xmlns:p188="http://schemas.microsoft.com/office/powerpoint/2018/8/main">
  <p188:cm id="{0B3C2707-965C-43C7-81DA-102CB9A8579F}" authorId="{46EC206C-6317-2F75-7DE9-E037965DEDB6}" status="resolved" created="2026-01-26T22:48:35.280" complete="100000">
    <pc:sldMkLst xmlns:pc="http://schemas.microsoft.com/office/powerpoint/2013/main/command">
      <pc:docMk/>
      <pc:sldMk cId="0" sldId="259"/>
    </pc:sldMkLst>
    <p188:txBody>
      <a:bodyPr/>
      <a:lstStyle/>
      <a:p>
        <a:r>
          <a:rPr lang="en-US"/>
          <a:t>same here-you will want most of this to be in the script and then you can have a summary on the slide</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vi-VN" dirty="0" err="1"/>
              <a:t>Hello</a:t>
            </a:r>
            <a:r>
              <a:rPr lang="vi-VN" dirty="0"/>
              <a:t> </a:t>
            </a:r>
            <a:r>
              <a:rPr lang="vi-VN" dirty="0" err="1"/>
              <a:t>everyone</a:t>
            </a:r>
            <a:r>
              <a:rPr lang="vi-VN" dirty="0"/>
              <a:t>, </a:t>
            </a:r>
          </a:p>
          <a:p>
            <a:endParaRPr lang="vi-VN" dirty="0"/>
          </a:p>
          <a:p>
            <a:r>
              <a:rPr lang="vi-VN" dirty="0" err="1"/>
              <a:t>My</a:t>
            </a:r>
            <a:r>
              <a:rPr lang="vi-VN" dirty="0"/>
              <a:t> </a:t>
            </a:r>
            <a:r>
              <a:rPr lang="vi-VN" dirty="0" err="1"/>
              <a:t>name</a:t>
            </a:r>
            <a:r>
              <a:rPr lang="vi-VN" dirty="0"/>
              <a:t> </a:t>
            </a:r>
            <a:r>
              <a:rPr lang="vi-VN" dirty="0" err="1"/>
              <a:t>is</a:t>
            </a:r>
            <a:r>
              <a:rPr lang="vi-VN" dirty="0"/>
              <a:t> </a:t>
            </a:r>
            <a:r>
              <a:rPr lang="vi-VN" dirty="0" err="1"/>
              <a:t>Phuong</a:t>
            </a:r>
            <a:r>
              <a:rPr lang="vi-VN" dirty="0"/>
              <a:t>, </a:t>
            </a:r>
            <a:r>
              <a:rPr lang="vi-VN" dirty="0" err="1"/>
              <a:t>and</a:t>
            </a:r>
            <a:r>
              <a:rPr lang="vi-VN" dirty="0"/>
              <a:t> </a:t>
            </a:r>
            <a:r>
              <a:rPr lang="vi-VN" dirty="0" err="1"/>
              <a:t>I’m</a:t>
            </a:r>
            <a:r>
              <a:rPr lang="vi-VN" dirty="0"/>
              <a:t> </a:t>
            </a:r>
            <a:r>
              <a:rPr lang="vi-VN" dirty="0" err="1"/>
              <a:t>one</a:t>
            </a:r>
            <a:r>
              <a:rPr lang="vi-VN" dirty="0"/>
              <a:t> </a:t>
            </a:r>
            <a:r>
              <a:rPr lang="vi-VN" dirty="0" err="1"/>
              <a:t>of</a:t>
            </a:r>
            <a:r>
              <a:rPr lang="vi-VN" dirty="0"/>
              <a:t> the </a:t>
            </a:r>
            <a:r>
              <a:rPr lang="vi-VN" dirty="0" err="1"/>
              <a:t>Academic</a:t>
            </a:r>
            <a:r>
              <a:rPr lang="vi-VN" dirty="0"/>
              <a:t> </a:t>
            </a:r>
            <a:r>
              <a:rPr lang="vi-VN" dirty="0" err="1"/>
              <a:t>Coaches</a:t>
            </a:r>
            <a:r>
              <a:rPr lang="vi-VN" dirty="0"/>
              <a:t> </a:t>
            </a:r>
            <a:r>
              <a:rPr lang="vi-VN" dirty="0" err="1"/>
              <a:t>here</a:t>
            </a:r>
            <a:r>
              <a:rPr lang="vi-VN" dirty="0"/>
              <a:t> </a:t>
            </a:r>
            <a:r>
              <a:rPr lang="vi-VN" dirty="0" err="1"/>
              <a:t>at</a:t>
            </a:r>
            <a:r>
              <a:rPr lang="vi-VN" dirty="0"/>
              <a:t> the </a:t>
            </a:r>
            <a:r>
              <a:rPr lang="vi-VN" dirty="0" err="1"/>
              <a:t>Kortschak</a:t>
            </a:r>
            <a:r>
              <a:rPr lang="vi-VN" dirty="0"/>
              <a:t> </a:t>
            </a:r>
            <a:r>
              <a:rPr lang="vi-VN" dirty="0" err="1"/>
              <a:t>Center</a:t>
            </a:r>
            <a:r>
              <a:rPr lang="vi-VN" dirty="0"/>
              <a:t>. </a:t>
            </a:r>
            <a:r>
              <a:rPr lang="vi-VN" dirty="0" err="1"/>
              <a:t>As</a:t>
            </a:r>
            <a:r>
              <a:rPr lang="vi-VN" dirty="0"/>
              <a:t> </a:t>
            </a:r>
            <a:r>
              <a:rPr lang="vi-VN" dirty="0" err="1"/>
              <a:t>part</a:t>
            </a:r>
            <a:r>
              <a:rPr lang="vi-VN" dirty="0"/>
              <a:t> </a:t>
            </a:r>
            <a:r>
              <a:rPr lang="vi-VN" dirty="0" err="1"/>
              <a:t>of</a:t>
            </a:r>
            <a:r>
              <a:rPr lang="vi-VN" dirty="0"/>
              <a:t> </a:t>
            </a:r>
            <a:r>
              <a:rPr lang="vi-VN" dirty="0" err="1"/>
              <a:t>our</a:t>
            </a:r>
            <a:r>
              <a:rPr lang="vi-VN" dirty="0"/>
              <a:t> </a:t>
            </a:r>
            <a:r>
              <a:rPr lang="vi-VN" dirty="0" err="1"/>
              <a:t>ongoing</a:t>
            </a:r>
            <a:r>
              <a:rPr lang="vi-VN" dirty="0"/>
              <a:t> </a:t>
            </a:r>
            <a:r>
              <a:rPr lang="vi-VN" dirty="0" err="1"/>
              <a:t>commitment</a:t>
            </a:r>
            <a:r>
              <a:rPr lang="vi-VN" dirty="0"/>
              <a:t> </a:t>
            </a:r>
          </a:p>
          <a:p>
            <a:r>
              <a:rPr lang="vi-VN" dirty="0"/>
              <a:t>to </a:t>
            </a:r>
            <a:r>
              <a:rPr lang="vi-VN" dirty="0" err="1"/>
              <a:t>supporting</a:t>
            </a:r>
            <a:r>
              <a:rPr lang="vi-VN" dirty="0"/>
              <a:t> </a:t>
            </a:r>
            <a:r>
              <a:rPr lang="vi-VN" dirty="0" err="1"/>
              <a:t>students</a:t>
            </a:r>
            <a:r>
              <a:rPr lang="vi-VN" dirty="0"/>
              <a:t>’ </a:t>
            </a:r>
            <a:r>
              <a:rPr lang="vi-VN" dirty="0" err="1"/>
              <a:t>academic</a:t>
            </a:r>
            <a:r>
              <a:rPr lang="vi-VN" dirty="0"/>
              <a:t> </a:t>
            </a:r>
            <a:r>
              <a:rPr lang="vi-VN" dirty="0" err="1"/>
              <a:t>success</a:t>
            </a:r>
            <a:r>
              <a:rPr lang="vi-VN" dirty="0"/>
              <a:t>, </a:t>
            </a:r>
            <a:r>
              <a:rPr lang="vi-VN" dirty="0" err="1"/>
              <a:t>I’ll</a:t>
            </a:r>
            <a:r>
              <a:rPr lang="vi-VN" dirty="0"/>
              <a:t> be </a:t>
            </a:r>
            <a:r>
              <a:rPr lang="vi-VN" dirty="0" err="1"/>
              <a:t>leading</a:t>
            </a:r>
            <a:r>
              <a:rPr lang="vi-VN" dirty="0"/>
              <a:t> a </a:t>
            </a:r>
            <a:r>
              <a:rPr lang="vi-VN" dirty="0" err="1"/>
              <a:t>workshop</a:t>
            </a:r>
            <a:r>
              <a:rPr lang="vi-VN" dirty="0"/>
              <a:t> </a:t>
            </a:r>
            <a:r>
              <a:rPr lang="vi-VN" dirty="0" err="1"/>
              <a:t>on</a:t>
            </a:r>
            <a:r>
              <a:rPr lang="vi-VN" dirty="0"/>
              <a:t> </a:t>
            </a:r>
            <a:r>
              <a:rPr lang="vi-VN" dirty="0" err="1"/>
              <a:t>Deep</a:t>
            </a:r>
            <a:r>
              <a:rPr lang="vi-VN" dirty="0"/>
              <a:t> </a:t>
            </a:r>
            <a:r>
              <a:rPr lang="vi-VN" dirty="0" err="1"/>
              <a:t>Work</a:t>
            </a:r>
            <a:r>
              <a:rPr lang="vi-VN" dirty="0"/>
              <a:t> </a:t>
            </a:r>
            <a:r>
              <a:rPr lang="vi-VN" dirty="0" err="1"/>
              <a:t>for</a:t>
            </a:r>
            <a:r>
              <a:rPr lang="vi-VN" dirty="0"/>
              <a:t> </a:t>
            </a:r>
            <a:r>
              <a:rPr lang="vi-VN" dirty="0" err="1"/>
              <a:t>more</a:t>
            </a:r>
            <a:r>
              <a:rPr lang="vi-VN" dirty="0"/>
              <a:t> </a:t>
            </a:r>
            <a:r>
              <a:rPr lang="vi-VN" dirty="0" err="1"/>
              <a:t>meaningful</a:t>
            </a:r>
            <a:r>
              <a:rPr lang="vi-VN" dirty="0"/>
              <a:t> </a:t>
            </a:r>
            <a:r>
              <a:rPr lang="vi-VN" dirty="0" err="1"/>
              <a:t>learning</a:t>
            </a:r>
            <a:r>
              <a:rPr lang="vi-VN" dirty="0"/>
              <a:t>. </a:t>
            </a:r>
            <a:endParaRPr lang="vi-VN"/>
          </a:p>
          <a:p>
            <a:endParaRPr lang="vi-VN" dirty="0"/>
          </a:p>
          <a:p>
            <a:r>
              <a:rPr lang="vi-VN" dirty="0"/>
              <a:t>In </a:t>
            </a:r>
            <a:r>
              <a:rPr lang="vi-VN" err="1"/>
              <a:t>this</a:t>
            </a:r>
            <a:r>
              <a:rPr lang="vi-VN" dirty="0"/>
              <a:t> workshop</a:t>
            </a:r>
            <a:r>
              <a:rPr lang="vi-VN"/>
              <a:t>, </a:t>
            </a:r>
            <a:r>
              <a:rPr lang="vi-VN" err="1"/>
              <a:t>we’ll</a:t>
            </a:r>
            <a:r>
              <a:rPr lang="vi-VN"/>
              <a:t> </a:t>
            </a:r>
            <a:r>
              <a:rPr lang="vi-VN" err="1"/>
              <a:t>explore</a:t>
            </a:r>
            <a:r>
              <a:rPr lang="vi-VN"/>
              <a:t> </a:t>
            </a:r>
            <a:r>
              <a:rPr lang="vi-VN" err="1"/>
              <a:t>Deep</a:t>
            </a:r>
            <a:r>
              <a:rPr lang="vi-VN"/>
              <a:t> </a:t>
            </a:r>
            <a:r>
              <a:rPr lang="vi-VN" err="1"/>
              <a:t>Work</a:t>
            </a:r>
            <a:r>
              <a:rPr lang="vi-VN"/>
              <a:t> </a:t>
            </a:r>
            <a:r>
              <a:rPr lang="vi-VN" err="1"/>
              <a:t>as</a:t>
            </a:r>
            <a:r>
              <a:rPr lang="vi-VN"/>
              <a:t> a </a:t>
            </a:r>
            <a:r>
              <a:rPr lang="vi-VN" err="1"/>
              <a:t>practical</a:t>
            </a:r>
            <a:r>
              <a:rPr lang="vi-VN"/>
              <a:t> </a:t>
            </a:r>
            <a:r>
              <a:rPr lang="vi-VN" err="1"/>
              <a:t>tool</a:t>
            </a:r>
            <a:r>
              <a:rPr lang="vi-VN"/>
              <a:t> </a:t>
            </a:r>
            <a:r>
              <a:rPr lang="vi-VN" err="1"/>
              <a:t>for</a:t>
            </a:r>
            <a:r>
              <a:rPr lang="vi-VN"/>
              <a:t> </a:t>
            </a:r>
            <a:r>
              <a:rPr lang="vi-VN" err="1"/>
              <a:t>rebuilding</a:t>
            </a:r>
            <a:r>
              <a:rPr lang="vi-VN"/>
              <a:t> </a:t>
            </a:r>
            <a:r>
              <a:rPr lang="vi-VN" err="1"/>
              <a:t>our</a:t>
            </a:r>
            <a:r>
              <a:rPr lang="vi-VN"/>
              <a:t> </a:t>
            </a:r>
            <a:r>
              <a:rPr lang="vi-VN" err="1"/>
              <a:t>attention</a:t>
            </a:r>
            <a:r>
              <a:rPr lang="vi-VN"/>
              <a:t> </a:t>
            </a:r>
            <a:r>
              <a:rPr lang="vi-VN" err="1"/>
              <a:t>span</a:t>
            </a:r>
            <a:r>
              <a:rPr lang="vi-VN"/>
              <a:t> </a:t>
            </a:r>
            <a:r>
              <a:rPr lang="vi-VN" err="1"/>
              <a:t>and</a:t>
            </a:r>
            <a:r>
              <a:rPr lang="vi-VN" dirty="0"/>
              <a:t> </a:t>
            </a:r>
            <a:r>
              <a:rPr lang="vi-VN" err="1"/>
              <a:t>minimize</a:t>
            </a:r>
            <a:r>
              <a:rPr lang="vi-VN" dirty="0"/>
              <a:t> </a:t>
            </a:r>
            <a:r>
              <a:rPr lang="vi-VN" err="1"/>
              <a:t>distractions</a:t>
            </a:r>
            <a:r>
              <a:rPr lang="vi-VN" dirty="0"/>
              <a:t>.  </a:t>
            </a:r>
          </a:p>
          <a:p>
            <a:r>
              <a:rPr lang="vi-VN" err="1"/>
              <a:t>Together</a:t>
            </a:r>
            <a:r>
              <a:rPr lang="vi-VN" dirty="0"/>
              <a:t>, </a:t>
            </a:r>
            <a:r>
              <a:rPr lang="vi-VN" err="1"/>
              <a:t>we’ll</a:t>
            </a:r>
            <a:r>
              <a:rPr lang="vi-VN" dirty="0"/>
              <a:t> </a:t>
            </a:r>
            <a:r>
              <a:rPr lang="vi-VN" err="1"/>
              <a:t>talk</a:t>
            </a:r>
            <a:r>
              <a:rPr lang="vi-VN" dirty="0"/>
              <a:t> </a:t>
            </a:r>
            <a:r>
              <a:rPr lang="vi-VN" err="1"/>
              <a:t>about</a:t>
            </a:r>
            <a:r>
              <a:rPr lang="vi-VN" dirty="0"/>
              <a:t> </a:t>
            </a:r>
            <a:r>
              <a:rPr lang="vi-VN" err="1"/>
              <a:t>why</a:t>
            </a:r>
            <a:r>
              <a:rPr lang="vi-VN"/>
              <a:t> focused attention matters, what gets in the way of it and how you can </a:t>
            </a:r>
            <a:r>
              <a:rPr lang="vi-VN" err="1"/>
              <a:t>develop</a:t>
            </a:r>
            <a:r>
              <a:rPr lang="vi-VN"/>
              <a:t> </a:t>
            </a:r>
            <a:r>
              <a:rPr lang="vi-VN" err="1"/>
              <a:t>strategies</a:t>
            </a:r>
            <a:r>
              <a:rPr lang="vi-VN"/>
              <a:t> to</a:t>
            </a:r>
          </a:p>
          <a:p>
            <a:r>
              <a:rPr lang="vi-VN" dirty="0" err="1"/>
              <a:t>work</a:t>
            </a:r>
            <a:r>
              <a:rPr lang="vi-VN" dirty="0"/>
              <a:t> </a:t>
            </a:r>
            <a:r>
              <a:rPr lang="vi-VN" dirty="0" err="1"/>
              <a:t>more</a:t>
            </a:r>
            <a:r>
              <a:rPr lang="vi-VN" dirty="0"/>
              <a:t> </a:t>
            </a:r>
            <a:r>
              <a:rPr lang="vi-VN" dirty="0" err="1"/>
              <a:t>intentionally</a:t>
            </a:r>
            <a:r>
              <a:rPr lang="vi-VN" dirty="0"/>
              <a:t> </a:t>
            </a:r>
            <a:r>
              <a:rPr lang="vi-VN" dirty="0" err="1"/>
              <a:t>and</a:t>
            </a:r>
            <a:r>
              <a:rPr lang="vi-VN" dirty="0"/>
              <a:t> </a:t>
            </a:r>
            <a:r>
              <a:rPr lang="vi-VN" dirty="0" err="1"/>
              <a:t>effectively</a:t>
            </a:r>
            <a:r>
              <a:rPr lang="vi-VN" dirty="0"/>
              <a:t>.</a:t>
            </a:r>
          </a:p>
          <a:p>
            <a:pPr marL="0" lvl="0" indent="0" algn="l">
              <a:spcBef>
                <a:spcPts val="0"/>
              </a:spcBef>
              <a:spcAft>
                <a:spcPts val="0"/>
              </a:spcAft>
              <a:buNone/>
            </a:pPr>
            <a:endParaRPr lang="vi-VN" dirty="0"/>
          </a:p>
        </p:txBody>
      </p:sp>
      <p:sp>
        <p:nvSpPr>
          <p:cNvPr id="74" name="Google Shape;7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a:extLst>
            <a:ext uri="{FF2B5EF4-FFF2-40B4-BE49-F238E27FC236}">
              <a16:creationId xmlns:a16="http://schemas.microsoft.com/office/drawing/2014/main" id="{6AA1CC7D-0EEA-C013-0DB4-C883325AC6C7}"/>
            </a:ext>
          </a:extLst>
        </p:cNvPr>
        <p:cNvGrpSpPr/>
        <p:nvPr/>
      </p:nvGrpSpPr>
      <p:grpSpPr>
        <a:xfrm>
          <a:off x="0" y="0"/>
          <a:ext cx="0" cy="0"/>
          <a:chOff x="0" y="0"/>
          <a:chExt cx="0" cy="0"/>
        </a:xfrm>
      </p:grpSpPr>
      <p:sp>
        <p:nvSpPr>
          <p:cNvPr id="105" name="Google Shape;105;p6:notes">
            <a:extLst>
              <a:ext uri="{FF2B5EF4-FFF2-40B4-BE49-F238E27FC236}">
                <a16:creationId xmlns:a16="http://schemas.microsoft.com/office/drawing/2014/main" id="{AFB673DB-4E22-90CE-A6F0-D8F8B87A35DC}"/>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dirty="0"/>
              <a:t>This step is about setting up your environment </a:t>
            </a:r>
            <a:r>
              <a:rPr lang="en-US" b="1" dirty="0"/>
              <a:t>before</a:t>
            </a:r>
            <a:r>
              <a:rPr lang="en-US" dirty="0"/>
              <a:t> you begin, so distractions don’t interrupt you once you’re already </a:t>
            </a:r>
            <a:endParaRPr lang="vi-VN" dirty="0"/>
          </a:p>
          <a:p>
            <a:r>
              <a:rPr lang="en-US" dirty="0"/>
              <a:t>Focused.</a:t>
            </a:r>
            <a:endParaRPr lang="vi-VN" dirty="0"/>
          </a:p>
          <a:p>
            <a:endParaRPr lang="en-US" dirty="0"/>
          </a:p>
          <a:p>
            <a:r>
              <a:rPr lang="en-US" dirty="0"/>
              <a:t>First, take a moment to clear your desk or workspace. You don’t need it to be perfect, remove anything that might pull </a:t>
            </a:r>
          </a:p>
          <a:p>
            <a:r>
              <a:rPr lang="en-US" dirty="0"/>
              <a:t>your attention away from the task you’re working on.</a:t>
            </a:r>
          </a:p>
          <a:p>
            <a:endParaRPr lang="en-US" dirty="0"/>
          </a:p>
          <a:p>
            <a:r>
              <a:rPr lang="en-US" dirty="0"/>
              <a:t>Next, gather all the materials you’ll need for this session. That way, you don’t have to get up or switch tasks once you’ve</a:t>
            </a:r>
          </a:p>
          <a:p>
            <a:r>
              <a:rPr lang="en-US" dirty="0"/>
              <a:t>Started.</a:t>
            </a:r>
          </a:p>
          <a:p>
            <a:endParaRPr lang="en-US" dirty="0"/>
          </a:p>
          <a:p>
            <a:r>
              <a:rPr lang="en-US" dirty="0"/>
              <a:t>Then, look at your screen and close any extra tabs you don’t need. You can even set a personal limit for yourself. Fewer tabs </a:t>
            </a:r>
          </a:p>
          <a:p>
            <a:r>
              <a:rPr lang="en-US" dirty="0"/>
              <a:t>mean less mental clutter.</a:t>
            </a:r>
          </a:p>
          <a:p>
            <a:endParaRPr lang="en-US" dirty="0"/>
          </a:p>
          <a:p>
            <a:r>
              <a:rPr lang="en-US" dirty="0"/>
              <a:t>Finally, decide what to do with your phone. This is an important one. You might choose to put it out of reach, leave it face </a:t>
            </a:r>
          </a:p>
          <a:p>
            <a:r>
              <a:rPr lang="en-US" dirty="0"/>
              <a:t>down, put on DND, turn if completely and even place it in another room,  whatever helps reduce the urge to check it.</a:t>
            </a:r>
          </a:p>
          <a:p>
            <a:endParaRPr lang="en-US" dirty="0"/>
          </a:p>
          <a:p>
            <a:r>
              <a:rPr lang="en-US" dirty="0"/>
              <a:t>The goal of this environment check is to remove as many distractions as possible</a:t>
            </a:r>
            <a:r>
              <a:rPr lang="en-US" b="1" dirty="0"/>
              <a:t> </a:t>
            </a:r>
            <a:r>
              <a:rPr lang="en-US" dirty="0"/>
              <a:t>ahead of time, so your focus doesn’t have to</a:t>
            </a:r>
            <a:endParaRPr lang="vi-VN" dirty="0"/>
          </a:p>
          <a:p>
            <a:r>
              <a:rPr lang="en-US" dirty="0"/>
              <a:t>rely on constant mental effort once you begin working.</a:t>
            </a:r>
            <a:endParaRPr lang="vi-VN"/>
          </a:p>
          <a:p>
            <a:pPr marL="0" lvl="0" indent="0" algn="l">
              <a:spcBef>
                <a:spcPts val="0"/>
              </a:spcBef>
              <a:spcAft>
                <a:spcPts val="0"/>
              </a:spcAft>
              <a:buNone/>
            </a:pPr>
            <a:endParaRPr dirty="0"/>
          </a:p>
        </p:txBody>
      </p:sp>
      <p:sp>
        <p:nvSpPr>
          <p:cNvPr id="106" name="Google Shape;106;p6:notes">
            <a:extLst>
              <a:ext uri="{FF2B5EF4-FFF2-40B4-BE49-F238E27FC236}">
                <a16:creationId xmlns:a16="http://schemas.microsoft.com/office/drawing/2014/main" id="{0B8C32BF-1BC0-856B-36AD-24A9B701009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932681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3ba44890101_0_5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r>
              <a:rPr lang="en-US" dirty="0"/>
              <a:t>This step is about setting one clear intention for your deep work session and it’s the most important part of the checklist.</a:t>
            </a:r>
            <a:endParaRPr lang="vi-VN" dirty="0"/>
          </a:p>
          <a:p>
            <a:r>
              <a:rPr lang="en-US" dirty="0"/>
              <a:t>Before you start, ask yourself: </a:t>
            </a:r>
            <a:r>
              <a:rPr lang="en-US" i="1" dirty="0"/>
              <a:t>What is the one task I will work on during this session?</a:t>
            </a:r>
            <a:endParaRPr lang="vi-VN" dirty="0"/>
          </a:p>
          <a:p>
            <a:pPr lvl="0" algn="l">
              <a:spcBef>
                <a:spcPts val="0"/>
              </a:spcBef>
              <a:spcAft>
                <a:spcPts val="0"/>
              </a:spcAft>
              <a:buNone/>
            </a:pPr>
            <a:endParaRPr lang="en-US" i="1" dirty="0"/>
          </a:p>
          <a:p>
            <a:r>
              <a:rPr lang="en-US" dirty="0"/>
              <a:t>Try avoiding being vague rather be specific and clear with the task one specific, clear task such as reading a certain number of </a:t>
            </a:r>
          </a:p>
          <a:p>
            <a:r>
              <a:rPr lang="en-US" dirty="0"/>
              <a:t>pages, outlining a paragraph or solving two sets of problems.</a:t>
            </a:r>
          </a:p>
          <a:p>
            <a:endParaRPr lang="en-US" dirty="0"/>
          </a:p>
          <a:p>
            <a:r>
              <a:rPr lang="en-US" dirty="0"/>
              <a:t>Having one clear intention helps your brain know exactly what it’s supposed to focus on which makes it easier to stay</a:t>
            </a:r>
          </a:p>
          <a:p>
            <a:r>
              <a:rPr lang="en-US" dirty="0"/>
              <a:t>engaged and avoid distractions.</a:t>
            </a:r>
          </a:p>
          <a:p>
            <a:endParaRPr lang="en-US" dirty="0"/>
          </a:p>
          <a:p>
            <a:r>
              <a:rPr lang="en-US" dirty="0"/>
              <a:t>Next, think about what you’ll do if you finish early. This is your backup plan. It keeps you from being on your phone or </a:t>
            </a:r>
          </a:p>
          <a:p>
            <a:r>
              <a:rPr lang="en-US" dirty="0"/>
              <a:t>another task once the main goal is done.</a:t>
            </a:r>
          </a:p>
          <a:p>
            <a:r>
              <a:rPr lang="en-US"/>
              <a:t>This step helps turn deep work into a structured, intentional session rather than an open-ended one.</a:t>
            </a:r>
          </a:p>
          <a:p>
            <a:endParaRPr lang="en-US" dirty="0"/>
          </a:p>
          <a:p>
            <a:endParaRPr lang="en-US" i="1" dirty="0"/>
          </a:p>
          <a:p>
            <a:pPr marL="0" indent="0"/>
            <a:endParaRPr lang="vi-VN" dirty="0"/>
          </a:p>
        </p:txBody>
      </p:sp>
      <p:sp>
        <p:nvSpPr>
          <p:cNvPr id="114" name="Google Shape;114;g3ba44890101_0_5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a:extLst>
            <a:ext uri="{FF2B5EF4-FFF2-40B4-BE49-F238E27FC236}">
              <a16:creationId xmlns:a16="http://schemas.microsoft.com/office/drawing/2014/main" id="{606E58C2-3A50-6303-ABD4-B2F7CEF50ABA}"/>
            </a:ext>
          </a:extLst>
        </p:cNvPr>
        <p:cNvGrpSpPr/>
        <p:nvPr/>
      </p:nvGrpSpPr>
      <p:grpSpPr>
        <a:xfrm>
          <a:off x="0" y="0"/>
          <a:ext cx="0" cy="0"/>
          <a:chOff x="0" y="0"/>
          <a:chExt cx="0" cy="0"/>
        </a:xfrm>
      </p:grpSpPr>
      <p:sp>
        <p:nvSpPr>
          <p:cNvPr id="113" name="Google Shape;113;g3ba44890101_0_52:notes">
            <a:extLst>
              <a:ext uri="{FF2B5EF4-FFF2-40B4-BE49-F238E27FC236}">
                <a16:creationId xmlns:a16="http://schemas.microsoft.com/office/drawing/2014/main" id="{8D267E85-09B9-E20C-A43E-3AC609833595}"/>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r>
              <a:rPr lang="en-US" dirty="0"/>
              <a:t>The 5th step is about planning for distractions</a:t>
            </a:r>
            <a:r>
              <a:rPr lang="en-US" b="1" dirty="0"/>
              <a:t> </a:t>
            </a:r>
            <a:r>
              <a:rPr lang="en-US" dirty="0"/>
              <a:t>before they show up. Distractions are normal, the goal is to respond to them intentionally.</a:t>
            </a:r>
            <a:endParaRPr lang="vi-VN" dirty="0"/>
          </a:p>
          <a:p>
            <a:r>
              <a:rPr lang="en-US" dirty="0"/>
              <a:t>First, think about what usually pulls your attention away. It might be your phone, notifications, outside noise, a difficult part of the task or even your own thoughts.</a:t>
            </a:r>
            <a:endParaRPr lang="vi-VN" dirty="0"/>
          </a:p>
          <a:p>
            <a:r>
              <a:rPr lang="en-US" dirty="0"/>
              <a:t>Next, choose what you’ll do when that urge hits. Having a simple response plan helps you stay in control without needing to</a:t>
            </a:r>
          </a:p>
          <a:p>
            <a:r>
              <a:rPr lang="en-US"/>
              <a:t>make a decision in the moment.</a:t>
            </a:r>
          </a:p>
          <a:p>
            <a:r>
              <a:rPr lang="en-US" dirty="0"/>
              <a:t>You might choose to ignore the urge for 60 seconds, write the thought down and return to the task, or take one deep breath </a:t>
            </a:r>
          </a:p>
          <a:p>
            <a:r>
              <a:rPr lang="en-US" dirty="0"/>
              <a:t>and refocus. You can also add your own strategy if something else works better for you.</a:t>
            </a:r>
          </a:p>
          <a:p>
            <a:pPr lvl="0" algn="l">
              <a:spcBef>
                <a:spcPts val="0"/>
              </a:spcBef>
              <a:spcAft>
                <a:spcPts val="0"/>
              </a:spcAft>
              <a:buNone/>
            </a:pPr>
            <a:endParaRPr lang="en-US" dirty="0"/>
          </a:p>
          <a:p>
            <a:pPr marL="0" indent="0"/>
            <a:endParaRPr lang="vi-VN" dirty="0"/>
          </a:p>
        </p:txBody>
      </p:sp>
      <p:sp>
        <p:nvSpPr>
          <p:cNvPr id="114" name="Google Shape;114;g3ba44890101_0_52:notes">
            <a:extLst>
              <a:ext uri="{FF2B5EF4-FFF2-40B4-BE49-F238E27FC236}">
                <a16:creationId xmlns:a16="http://schemas.microsoft.com/office/drawing/2014/main" id="{7A9A2E42-E8A8-A25A-5C50-C4F34D23167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72659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3ba44890101_0_8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indent="0"/>
            <a:r>
              <a:rPr lang="en-US" dirty="0"/>
              <a:t>This final step is about </a:t>
            </a:r>
            <a:r>
              <a:rPr lang="en-US" b="1" dirty="0"/>
              <a:t>reflection</a:t>
            </a:r>
            <a:r>
              <a:rPr lang="en-US" dirty="0"/>
              <a:t>, not evaluation. The goal is to learn from the session, take a moment to notice what you completed. Even small progress counts and helps build confidence.</a:t>
            </a:r>
          </a:p>
          <a:p>
            <a:pPr marL="0" indent="0"/>
            <a:endParaRPr lang="en-US" dirty="0"/>
          </a:p>
          <a:p>
            <a:pPr marL="0" indent="0"/>
            <a:r>
              <a:rPr lang="en-US" dirty="0"/>
              <a:t>Next, think about what distracted you the most. This isn’t about blame but for awareness. Knowing what showed up helps you plan better next time.</a:t>
            </a:r>
          </a:p>
          <a:p>
            <a:pPr marL="0" indent="0"/>
            <a:endParaRPr lang="en-US" dirty="0"/>
          </a:p>
          <a:p>
            <a:pPr marL="0" indent="0"/>
            <a:r>
              <a:rPr lang="en-US" dirty="0"/>
              <a:t>Finally, choose one small thing you’ll adjust for your next deep work session. It could be changing your environment, shortening your focus block or adjusting your distraction plan.</a:t>
            </a:r>
          </a:p>
        </p:txBody>
      </p:sp>
      <p:sp>
        <p:nvSpPr>
          <p:cNvPr id="121" name="Google Shape;121;g3ba44890101_0_8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r>
              <a:rPr lang="en-US" dirty="0"/>
              <a:t>This is a bonus track at the end of your study session to reflect on the overall experience.  As a way to boost productivity, you can also make into a weekly challenge of doing 2 60 minutes deep work sessions following this guidelines. </a:t>
            </a:r>
          </a:p>
        </p:txBody>
      </p:sp>
      <p:sp>
        <p:nvSpPr>
          <p:cNvPr id="4" name="Chỗ dành sẵn cho Số hiệu Bản chiếu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14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89879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a:t>This slide focuses on technology rules that can support deep work. </a:t>
            </a:r>
            <a:endParaRPr lang="vi-VN"/>
          </a:p>
          <a:p>
            <a:r>
              <a:rPr lang="en-US" dirty="0"/>
              <a:t>First, turning off notifications is one of the most effective ways to protect your focus. Even silent notifications can pull </a:t>
            </a:r>
          </a:p>
          <a:p>
            <a:r>
              <a:rPr lang="en-US" dirty="0"/>
              <a:t>attention away, so fewer alerts mean fewer interruptions.</a:t>
            </a:r>
          </a:p>
          <a:p>
            <a:endParaRPr lang="en-US" dirty="0"/>
          </a:p>
          <a:p>
            <a:r>
              <a:rPr lang="en-US" dirty="0"/>
              <a:t>Using Focus Mode or Do Not Disturb can be especially helpful during deep work sessions. These tools let you temporarily </a:t>
            </a:r>
          </a:p>
          <a:p>
            <a:r>
              <a:rPr lang="en-US" dirty="0"/>
              <a:t>pause notifications while still allowing important contacts or apps through if </a:t>
            </a:r>
            <a:r>
              <a:rPr lang="en-US"/>
              <a:t>needed. Silencing</a:t>
            </a:r>
            <a:r>
              <a:rPr lang="en-US" dirty="0"/>
              <a:t> group chats is another big one.</a:t>
            </a:r>
            <a:endParaRPr lang="en-US">
              <a:solidFill>
                <a:srgbClr val="444444"/>
              </a:solidFill>
            </a:endParaRPr>
          </a:p>
          <a:p>
            <a:r>
              <a:rPr lang="en-US" dirty="0"/>
              <a:t>Group messages tend to create constant interruptions, even when the messages  aren’t urgent.</a:t>
            </a:r>
            <a:endParaRPr lang="en-US">
              <a:solidFill>
                <a:srgbClr val="444444"/>
              </a:solidFill>
            </a:endParaRPr>
          </a:p>
          <a:p>
            <a:endParaRPr lang="en-US" dirty="0"/>
          </a:p>
          <a:p>
            <a:r>
              <a:rPr lang="en-US" dirty="0"/>
              <a:t>If certain apps are especially distracting, consider blocking or deleting them during study periods. This doesn’t have to be</a:t>
            </a:r>
          </a:p>
          <a:p>
            <a:r>
              <a:rPr lang="en-US" dirty="0"/>
              <a:t>Permanent, just enough to reduce temptation while you’re trying to focus.</a:t>
            </a:r>
          </a:p>
          <a:p>
            <a:endParaRPr lang="en-US" dirty="0"/>
          </a:p>
          <a:p>
            <a:r>
              <a:rPr lang="en-US" dirty="0"/>
              <a:t>Finally, try to limit the number of tabs you keep open. Keeping three or fewer tabs reduces visual and mental clutter and</a:t>
            </a:r>
          </a:p>
          <a:p>
            <a:r>
              <a:rPr lang="en-US" dirty="0"/>
              <a:t>makes it easier to stay on one task.</a:t>
            </a:r>
          </a:p>
          <a:p>
            <a:endParaRPr lang="en-US" dirty="0"/>
          </a:p>
          <a:p>
            <a:r>
              <a:rPr lang="en-US" dirty="0"/>
              <a:t>The goal here isn’t to eliminate technology but to set clear boundaries so your devices support deep work instead of </a:t>
            </a:r>
            <a:endParaRPr lang="vi-VN" dirty="0"/>
          </a:p>
          <a:p>
            <a:r>
              <a:rPr lang="en-US" dirty="0"/>
              <a:t>interrupting it.</a:t>
            </a:r>
            <a:endParaRPr lang="vi-VN"/>
          </a:p>
          <a:p>
            <a:pPr marL="0" lvl="0" indent="0" algn="l">
              <a:spcBef>
                <a:spcPts val="0"/>
              </a:spcBef>
              <a:spcAft>
                <a:spcPts val="0"/>
              </a:spcAft>
              <a:buNone/>
            </a:pPr>
            <a:endParaRPr dirty="0"/>
          </a:p>
        </p:txBody>
      </p:sp>
      <p:sp>
        <p:nvSpPr>
          <p:cNvPr id="129" name="Google Shape;129;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3ba44890101_0_7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indent="0"/>
            <a:r>
              <a:rPr lang="en-US" dirty="0"/>
              <a:t>Deep work isn’t about forcing yourself to concentrate for hours. It’s about setting up the right conditions, one session at a time. Start small, stay consistent and let focus build naturally.</a:t>
            </a:r>
          </a:p>
          <a:p>
            <a:pPr marL="0" indent="0"/>
            <a:endParaRPr lang="en-US" dirty="0"/>
          </a:p>
          <a:p>
            <a:pPr marL="0" indent="0"/>
            <a:r>
              <a:rPr lang="en-US" dirty="0"/>
              <a:t>As we wrap up, this slide is a reminder of what deep work looks like. </a:t>
            </a:r>
          </a:p>
          <a:p>
            <a:pPr marL="0" indent="0"/>
            <a:r>
              <a:rPr lang="en-US" dirty="0"/>
              <a:t>You don’t need to feel focused before you start. Focus often </a:t>
            </a:r>
            <a:r>
              <a:rPr lang="en-US" i="1" dirty="0"/>
              <a:t>comes after</a:t>
            </a:r>
            <a:r>
              <a:rPr lang="en-US" dirty="0"/>
              <a:t> you begin. It’s normal to feel restless or uncomfortable in the first few minutes, that’s your brain adjusting.</a:t>
            </a:r>
          </a:p>
          <a:p>
            <a:pPr marL="0" indent="0"/>
            <a:r>
              <a:rPr lang="en-US" dirty="0"/>
              <a:t>When your attention drifts, gently bring it back without judgment. Getting distracted doesn’t mean you’re doing it wrong, it’s part of the process.</a:t>
            </a:r>
          </a:p>
          <a:p>
            <a:pPr marL="0" indent="0"/>
            <a:r>
              <a:rPr lang="en-US" dirty="0"/>
              <a:t>If a thought or distraction comes up, write it down and return to your task. </a:t>
            </a:r>
          </a:p>
          <a:p>
            <a:pPr marL="0" indent="0"/>
            <a:r>
              <a:rPr lang="en-US" dirty="0"/>
              <a:t>Stay with the same task for the full time block, even if it feels challenging. </a:t>
            </a:r>
          </a:p>
          <a:p>
            <a:pPr marL="0" indent="0"/>
            <a:r>
              <a:rPr lang="en-US" dirty="0"/>
              <a:t>And when the timer ends, take a real break. Rest is part of deep work, not a reward for it.</a:t>
            </a:r>
          </a:p>
          <a:p>
            <a:pPr marL="0" indent="0"/>
            <a:endParaRPr lang="en-US" dirty="0"/>
          </a:p>
        </p:txBody>
      </p:sp>
      <p:sp>
        <p:nvSpPr>
          <p:cNvPr id="136" name="Google Shape;136;g3ba44890101_0_7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a:extLst>
            <a:ext uri="{FF2B5EF4-FFF2-40B4-BE49-F238E27FC236}">
              <a16:creationId xmlns:a16="http://schemas.microsoft.com/office/drawing/2014/main" id="{5C176F62-0941-1BF7-8A9A-1D930EE183B0}"/>
            </a:ext>
          </a:extLst>
        </p:cNvPr>
        <p:cNvGrpSpPr/>
        <p:nvPr/>
      </p:nvGrpSpPr>
      <p:grpSpPr>
        <a:xfrm>
          <a:off x="0" y="0"/>
          <a:ext cx="0" cy="0"/>
          <a:chOff x="0" y="0"/>
          <a:chExt cx="0" cy="0"/>
        </a:xfrm>
      </p:grpSpPr>
      <p:sp>
        <p:nvSpPr>
          <p:cNvPr id="135" name="Google Shape;135;g3ba44890101_0_78:notes">
            <a:extLst>
              <a:ext uri="{FF2B5EF4-FFF2-40B4-BE49-F238E27FC236}">
                <a16:creationId xmlns:a16="http://schemas.microsoft.com/office/drawing/2014/main" id="{D391963C-C386-DB38-2AD9-862F302C4D05}"/>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r>
              <a:rPr lang="en-US" dirty="0"/>
              <a:t>Lastly, this is here to normalize what often gets in the way of deep work and to remind you what not to expect from yourself.</a:t>
            </a:r>
            <a:endParaRPr lang="vi-VN" dirty="0"/>
          </a:p>
          <a:p>
            <a:endParaRPr lang="en-US" dirty="0"/>
          </a:p>
          <a:p>
            <a:r>
              <a:rPr lang="en-US" dirty="0"/>
              <a:t>Don’t wait for motivation or the “right mood” to start. Deep work usually creates motivation, not the other way around.</a:t>
            </a:r>
          </a:p>
          <a:p>
            <a:endParaRPr lang="en-US" dirty="0"/>
          </a:p>
          <a:p>
            <a:r>
              <a:rPr lang="en-US" dirty="0"/>
              <a:t>Try not to switch tasks in the middle of a focus block. Even when it feels productive, task switching breaks your attention and </a:t>
            </a:r>
          </a:p>
          <a:p>
            <a:r>
              <a:rPr lang="en-US" dirty="0"/>
              <a:t>makes it harder to re-engage.</a:t>
            </a:r>
          </a:p>
          <a:p>
            <a:endParaRPr lang="en-US" dirty="0"/>
          </a:p>
          <a:p>
            <a:r>
              <a:rPr lang="en-US" dirty="0"/>
              <a:t>Avoid checking notifications “just for a second.” Those small interruptions often take more time and energy than we realize.</a:t>
            </a:r>
          </a:p>
          <a:p>
            <a:endParaRPr lang="en-US" dirty="0"/>
          </a:p>
          <a:p>
            <a:r>
              <a:rPr lang="en-US" dirty="0"/>
              <a:t>Multitasking or keeping extra tabs open may feel efficient, but it actually increases mental load and reduces the quality of</a:t>
            </a:r>
          </a:p>
          <a:p>
            <a:r>
              <a:rPr lang="en-US" dirty="0"/>
              <a:t>your work.</a:t>
            </a:r>
          </a:p>
          <a:p>
            <a:endParaRPr lang="en-US" dirty="0"/>
          </a:p>
          <a:p>
            <a:r>
              <a:rPr lang="en-US" dirty="0"/>
              <a:t>And most importantly, don’t judge yourself for losing focus. Distraction is part of being human. What matters is gently </a:t>
            </a:r>
            <a:endParaRPr lang="vi-VN" dirty="0"/>
          </a:p>
          <a:p>
            <a:r>
              <a:rPr lang="en-US" dirty="0"/>
              <a:t>noticing it and returning to the task.</a:t>
            </a:r>
            <a:endParaRPr lang="vi-VN"/>
          </a:p>
          <a:p>
            <a:pPr lvl="0" algn="l">
              <a:spcBef>
                <a:spcPts val="0"/>
              </a:spcBef>
              <a:spcAft>
                <a:spcPts val="0"/>
              </a:spcAft>
              <a:buNone/>
            </a:pPr>
            <a:endParaRPr lang="en-US" dirty="0"/>
          </a:p>
          <a:p>
            <a:endParaRPr lang="en-US" dirty="0"/>
          </a:p>
          <a:p>
            <a:pPr marL="0" indent="0"/>
            <a:endParaRPr lang="en-US" dirty="0"/>
          </a:p>
        </p:txBody>
      </p:sp>
      <p:sp>
        <p:nvSpPr>
          <p:cNvPr id="136" name="Google Shape;136;g3ba44890101_0_78:notes">
            <a:extLst>
              <a:ext uri="{FF2B5EF4-FFF2-40B4-BE49-F238E27FC236}">
                <a16:creationId xmlns:a16="http://schemas.microsoft.com/office/drawing/2014/main" id="{F26DF970-CE54-3D34-63D5-356F80F890B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379338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3ba44890101_0_11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g3ba44890101_0_1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vi-VN" dirty="0" err="1"/>
              <a:t>These</a:t>
            </a:r>
            <a:r>
              <a:rPr lang="vi-VN" dirty="0"/>
              <a:t> </a:t>
            </a:r>
            <a:r>
              <a:rPr lang="vi-VN" dirty="0" err="1"/>
              <a:t>will</a:t>
            </a:r>
            <a:r>
              <a:rPr lang="vi-VN" dirty="0"/>
              <a:t> be </a:t>
            </a:r>
            <a:r>
              <a:rPr lang="vi-VN" dirty="0" err="1"/>
              <a:t>our</a:t>
            </a:r>
            <a:r>
              <a:rPr lang="vi-VN" dirty="0"/>
              <a:t> </a:t>
            </a:r>
            <a:r>
              <a:rPr lang="vi-VN" dirty="0" err="1"/>
              <a:t>learning</a:t>
            </a:r>
            <a:r>
              <a:rPr lang="vi-VN" dirty="0"/>
              <a:t> </a:t>
            </a:r>
            <a:r>
              <a:rPr lang="vi-VN" dirty="0" err="1"/>
              <a:t>outcomes</a:t>
            </a:r>
            <a:r>
              <a:rPr lang="vi-VN" dirty="0"/>
              <a:t> </a:t>
            </a:r>
            <a:r>
              <a:rPr lang="vi-VN" dirty="0" err="1"/>
              <a:t>for</a:t>
            </a:r>
            <a:r>
              <a:rPr lang="vi-VN" dirty="0"/>
              <a:t> </a:t>
            </a:r>
            <a:r>
              <a:rPr lang="vi-VN" dirty="0" err="1"/>
              <a:t>today’s</a:t>
            </a:r>
            <a:r>
              <a:rPr lang="vi-VN" dirty="0"/>
              <a:t> </a:t>
            </a:r>
            <a:r>
              <a:rPr lang="vi-VN" dirty="0" err="1"/>
              <a:t>workshop</a:t>
            </a:r>
            <a:r>
              <a:rPr lang="vi-VN" dirty="0"/>
              <a:t>.</a:t>
            </a:r>
          </a:p>
          <a:p>
            <a:r>
              <a:rPr lang="vi-VN" dirty="0" err="1"/>
              <a:t>First</a:t>
            </a:r>
            <a:r>
              <a:rPr lang="vi-VN" dirty="0"/>
              <a:t>, </a:t>
            </a:r>
            <a:r>
              <a:rPr lang="vi-VN" dirty="0" err="1"/>
              <a:t>we</a:t>
            </a:r>
            <a:r>
              <a:rPr lang="vi-VN" dirty="0"/>
              <a:t> </a:t>
            </a:r>
            <a:r>
              <a:rPr lang="vi-VN" dirty="0" err="1"/>
              <a:t>will</a:t>
            </a:r>
            <a:r>
              <a:rPr lang="vi-VN" dirty="0"/>
              <a:t> </a:t>
            </a:r>
            <a:r>
              <a:rPr lang="vi-VN" dirty="0" err="1"/>
              <a:t>develop</a:t>
            </a:r>
            <a:r>
              <a:rPr lang="vi-VN" dirty="0"/>
              <a:t> an </a:t>
            </a:r>
            <a:r>
              <a:rPr lang="vi-VN" dirty="0" err="1"/>
              <a:t>understanding</a:t>
            </a:r>
            <a:r>
              <a:rPr lang="vi-VN" dirty="0"/>
              <a:t> </a:t>
            </a:r>
            <a:r>
              <a:rPr lang="vi-VN" dirty="0" err="1"/>
              <a:t>of</a:t>
            </a:r>
            <a:r>
              <a:rPr lang="vi-VN" dirty="0"/>
              <a:t> </a:t>
            </a:r>
            <a:r>
              <a:rPr lang="vi-VN" dirty="0" err="1"/>
              <a:t>cognitive</a:t>
            </a:r>
            <a:r>
              <a:rPr lang="vi-VN" dirty="0"/>
              <a:t> </a:t>
            </a:r>
            <a:r>
              <a:rPr lang="vi-VN" dirty="0" err="1"/>
              <a:t>fragmentation</a:t>
            </a:r>
            <a:r>
              <a:rPr lang="vi-VN" dirty="0"/>
              <a:t> </a:t>
            </a:r>
            <a:r>
              <a:rPr lang="vi-VN" dirty="0" err="1"/>
              <a:t>and</a:t>
            </a:r>
            <a:r>
              <a:rPr lang="vi-VN" dirty="0"/>
              <a:t> </a:t>
            </a:r>
            <a:r>
              <a:rPr lang="vi-VN" dirty="0" err="1"/>
              <a:t>how</a:t>
            </a:r>
            <a:r>
              <a:rPr lang="vi-VN" dirty="0"/>
              <a:t> </a:t>
            </a:r>
            <a:r>
              <a:rPr lang="vi-VN" dirty="0" err="1"/>
              <a:t>it</a:t>
            </a:r>
            <a:r>
              <a:rPr lang="vi-VN" dirty="0"/>
              <a:t> </a:t>
            </a:r>
            <a:r>
              <a:rPr lang="vi-VN" dirty="0" err="1"/>
              <a:t>affects</a:t>
            </a:r>
            <a:r>
              <a:rPr lang="vi-VN" dirty="0"/>
              <a:t> </a:t>
            </a:r>
            <a:r>
              <a:rPr lang="vi-VN" dirty="0" err="1"/>
              <a:t>our</a:t>
            </a:r>
            <a:r>
              <a:rPr lang="vi-VN" dirty="0"/>
              <a:t> </a:t>
            </a:r>
            <a:r>
              <a:rPr lang="vi-VN" dirty="0" err="1"/>
              <a:t>ability</a:t>
            </a:r>
            <a:r>
              <a:rPr lang="vi-VN" dirty="0"/>
              <a:t> to </a:t>
            </a:r>
            <a:r>
              <a:rPr lang="vi-VN" dirty="0" err="1"/>
              <a:t>engage</a:t>
            </a:r>
            <a:r>
              <a:rPr lang="vi-VN" dirty="0"/>
              <a:t> in </a:t>
            </a:r>
            <a:r>
              <a:rPr lang="vi-VN" dirty="0" err="1"/>
              <a:t>deep</a:t>
            </a:r>
            <a:r>
              <a:rPr lang="vi-VN" dirty="0"/>
              <a:t> </a:t>
            </a:r>
            <a:r>
              <a:rPr lang="vi-VN" dirty="0" err="1"/>
              <a:t>work</a:t>
            </a:r>
            <a:r>
              <a:rPr lang="vi-VN" dirty="0"/>
              <a:t>.</a:t>
            </a:r>
          </a:p>
          <a:p>
            <a:r>
              <a:rPr lang="vi-VN" err="1"/>
              <a:t>Second</a:t>
            </a:r>
            <a:r>
              <a:rPr lang="vi-VN" dirty="0"/>
              <a:t>, </a:t>
            </a:r>
            <a:r>
              <a:rPr lang="vi-VN" err="1"/>
              <a:t>we</a:t>
            </a:r>
            <a:r>
              <a:rPr lang="vi-VN" dirty="0"/>
              <a:t> </a:t>
            </a:r>
            <a:r>
              <a:rPr lang="vi-VN" err="1"/>
              <a:t>will</a:t>
            </a:r>
            <a:r>
              <a:rPr lang="vi-VN" dirty="0"/>
              <a:t> </a:t>
            </a:r>
            <a:r>
              <a:rPr lang="vi-VN" err="1"/>
              <a:t>reflect</a:t>
            </a:r>
            <a:r>
              <a:rPr lang="vi-VN" dirty="0"/>
              <a:t> </a:t>
            </a:r>
            <a:r>
              <a:rPr lang="vi-VN" err="1"/>
              <a:t>on</a:t>
            </a:r>
            <a:r>
              <a:rPr lang="vi-VN" dirty="0"/>
              <a:t> </a:t>
            </a:r>
            <a:r>
              <a:rPr lang="vi-VN" err="1"/>
              <a:t>and</a:t>
            </a:r>
            <a:r>
              <a:rPr lang="vi-VN" dirty="0"/>
              <a:t> </a:t>
            </a:r>
            <a:r>
              <a:rPr lang="vi-VN" err="1"/>
              <a:t>recognize</a:t>
            </a:r>
            <a:r>
              <a:rPr lang="vi-VN" dirty="0"/>
              <a:t> </a:t>
            </a:r>
            <a:r>
              <a:rPr lang="vi-VN" err="1"/>
              <a:t>our</a:t>
            </a:r>
            <a:r>
              <a:rPr lang="vi-VN" dirty="0"/>
              <a:t> </a:t>
            </a:r>
            <a:r>
              <a:rPr lang="vi-VN" err="1"/>
              <a:t>personal</a:t>
            </a:r>
            <a:r>
              <a:rPr lang="vi-VN" dirty="0"/>
              <a:t> </a:t>
            </a:r>
            <a:r>
              <a:rPr lang="vi-VN" err="1"/>
              <a:t>attention</a:t>
            </a:r>
            <a:r>
              <a:rPr lang="vi-VN" dirty="0"/>
              <a:t> </a:t>
            </a:r>
            <a:r>
              <a:rPr lang="vi-VN" err="1"/>
              <a:t>patterns</a:t>
            </a:r>
            <a:r>
              <a:rPr lang="vi-VN" dirty="0"/>
              <a:t> </a:t>
            </a:r>
            <a:r>
              <a:rPr lang="vi-VN" err="1"/>
              <a:t>and</a:t>
            </a:r>
            <a:r>
              <a:rPr lang="vi-VN" dirty="0"/>
              <a:t> </a:t>
            </a:r>
            <a:r>
              <a:rPr lang="vi-VN" err="1"/>
              <a:t>learning</a:t>
            </a:r>
            <a:r>
              <a:rPr lang="vi-VN" dirty="0"/>
              <a:t> </a:t>
            </a:r>
            <a:r>
              <a:rPr lang="vi-VN" err="1"/>
              <a:t>habits</a:t>
            </a:r>
            <a:r>
              <a:rPr lang="vi-VN" dirty="0"/>
              <a:t>.</a:t>
            </a:r>
          </a:p>
          <a:p>
            <a:r>
              <a:rPr lang="vi-VN" err="1"/>
              <a:t>Lastly</a:t>
            </a:r>
            <a:r>
              <a:rPr lang="vi-VN" dirty="0"/>
              <a:t>, </a:t>
            </a:r>
            <a:r>
              <a:rPr lang="vi-VN" err="1"/>
              <a:t>we</a:t>
            </a:r>
            <a:r>
              <a:rPr lang="vi-VN" dirty="0"/>
              <a:t> </a:t>
            </a:r>
            <a:r>
              <a:rPr lang="vi-VN" err="1"/>
              <a:t>will</a:t>
            </a:r>
            <a:r>
              <a:rPr lang="vi-VN" dirty="0"/>
              <a:t> </a:t>
            </a:r>
            <a:r>
              <a:rPr lang="vi-VN" err="1"/>
              <a:t>focus</a:t>
            </a:r>
            <a:r>
              <a:rPr lang="vi-VN" dirty="0"/>
              <a:t> </a:t>
            </a:r>
            <a:r>
              <a:rPr lang="vi-VN" err="1"/>
              <a:t>on</a:t>
            </a:r>
            <a:r>
              <a:rPr lang="vi-VN" dirty="0"/>
              <a:t> </a:t>
            </a:r>
            <a:r>
              <a:rPr lang="vi-VN" err="1"/>
              <a:t>creating</a:t>
            </a:r>
            <a:r>
              <a:rPr lang="vi-VN" dirty="0"/>
              <a:t> </a:t>
            </a:r>
            <a:r>
              <a:rPr lang="vi-VN" err="1"/>
              <a:t>practical</a:t>
            </a:r>
            <a:r>
              <a:rPr lang="vi-VN" dirty="0"/>
              <a:t> </a:t>
            </a:r>
            <a:r>
              <a:rPr lang="vi-VN" err="1"/>
              <a:t>strategies</a:t>
            </a:r>
            <a:r>
              <a:rPr lang="vi-VN" dirty="0"/>
              <a:t> </a:t>
            </a:r>
            <a:r>
              <a:rPr lang="vi-VN" err="1"/>
              <a:t>and</a:t>
            </a:r>
            <a:r>
              <a:rPr lang="vi-VN" dirty="0"/>
              <a:t> </a:t>
            </a:r>
            <a:r>
              <a:rPr lang="vi-VN" err="1"/>
              <a:t>routines</a:t>
            </a:r>
            <a:r>
              <a:rPr lang="vi-VN" dirty="0"/>
              <a:t> </a:t>
            </a:r>
            <a:r>
              <a:rPr lang="vi-VN" err="1"/>
              <a:t>that</a:t>
            </a:r>
            <a:r>
              <a:rPr lang="vi-VN" dirty="0"/>
              <a:t> </a:t>
            </a:r>
            <a:r>
              <a:rPr lang="vi-VN" err="1"/>
              <a:t>help</a:t>
            </a:r>
            <a:r>
              <a:rPr lang="vi-VN" dirty="0"/>
              <a:t> </a:t>
            </a:r>
            <a:r>
              <a:rPr lang="vi-VN" err="1"/>
              <a:t>us</a:t>
            </a:r>
            <a:r>
              <a:rPr lang="vi-VN" dirty="0"/>
              <a:t> </a:t>
            </a:r>
            <a:r>
              <a:rPr lang="vi-VN" err="1"/>
              <a:t>sustain</a:t>
            </a:r>
            <a:r>
              <a:rPr lang="vi-VN" dirty="0"/>
              <a:t> </a:t>
            </a:r>
            <a:r>
              <a:rPr lang="vi-VN" err="1"/>
              <a:t>focus</a:t>
            </a:r>
            <a:r>
              <a:rPr lang="vi-VN" dirty="0"/>
              <a:t> </a:t>
            </a:r>
            <a:r>
              <a:rPr lang="vi-VN" err="1"/>
              <a:t>during</a:t>
            </a:r>
            <a:r>
              <a:rPr lang="vi-VN" dirty="0"/>
              <a:t> </a:t>
            </a:r>
            <a:r>
              <a:rPr lang="vi-VN" err="1"/>
              <a:t>deep-work</a:t>
            </a:r>
            <a:r>
              <a:rPr lang="vi-VN" dirty="0"/>
              <a:t> </a:t>
            </a:r>
            <a:r>
              <a:rPr lang="vi-VN" err="1"/>
              <a:t>study</a:t>
            </a:r>
            <a:r>
              <a:rPr lang="vi-VN" dirty="0"/>
              <a:t> </a:t>
            </a:r>
            <a:r>
              <a:rPr lang="vi-VN" err="1"/>
              <a:t>sessions</a:t>
            </a:r>
            <a:r>
              <a:rPr lang="vi-VN" dirty="0"/>
              <a:t>.</a:t>
            </a:r>
          </a:p>
          <a:p>
            <a:pPr marL="0" indent="0"/>
            <a:endParaRPr lang="vi-VN" dirty="0"/>
          </a:p>
        </p:txBody>
      </p:sp>
      <p:sp>
        <p:nvSpPr>
          <p:cNvPr id="80" name="Google Shape;80;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indent="0"/>
            <a:r>
              <a:rPr lang="vi-VN" dirty="0" err="1"/>
              <a:t>Let's</a:t>
            </a:r>
            <a:r>
              <a:rPr lang="vi-VN" dirty="0"/>
              <a:t> </a:t>
            </a:r>
            <a:r>
              <a:rPr lang="vi-VN" dirty="0" err="1"/>
              <a:t>jump</a:t>
            </a:r>
            <a:r>
              <a:rPr lang="vi-VN" dirty="0"/>
              <a:t> </a:t>
            </a:r>
            <a:r>
              <a:rPr lang="vi-VN" dirty="0" err="1"/>
              <a:t>into</a:t>
            </a:r>
            <a:r>
              <a:rPr lang="vi-VN" dirty="0"/>
              <a:t> </a:t>
            </a:r>
            <a:r>
              <a:rPr lang="vi-VN" dirty="0" err="1"/>
              <a:t>defining</a:t>
            </a:r>
            <a:r>
              <a:rPr lang="vi-VN" dirty="0"/>
              <a:t> </a:t>
            </a:r>
            <a:r>
              <a:rPr lang="vi-VN" dirty="0" err="1"/>
              <a:t>Deep</a:t>
            </a:r>
            <a:r>
              <a:rPr lang="vi-VN" dirty="0"/>
              <a:t> </a:t>
            </a:r>
            <a:r>
              <a:rPr lang="vi-VN" dirty="0" err="1"/>
              <a:t>Work</a:t>
            </a:r>
            <a:r>
              <a:rPr lang="vi-VN" dirty="0"/>
              <a:t>.</a:t>
            </a:r>
          </a:p>
          <a:p>
            <a:pPr marL="0" indent="0"/>
            <a:r>
              <a:rPr lang="vi-VN" dirty="0"/>
              <a:t>It </a:t>
            </a:r>
            <a:r>
              <a:rPr lang="vi-VN" err="1"/>
              <a:t>is</a:t>
            </a:r>
            <a:r>
              <a:rPr lang="vi-VN" dirty="0"/>
              <a:t> </a:t>
            </a:r>
            <a:r>
              <a:rPr lang="vi-VN" err="1"/>
              <a:t>essential</a:t>
            </a:r>
            <a:r>
              <a:rPr lang="vi-VN" dirty="0"/>
              <a:t> </a:t>
            </a:r>
            <a:r>
              <a:rPr lang="vi-VN" err="1"/>
              <a:t>describing</a:t>
            </a:r>
            <a:r>
              <a:rPr lang="vi-VN" dirty="0"/>
              <a:t> the </a:t>
            </a:r>
            <a:r>
              <a:rPr lang="vi-VN" err="1"/>
              <a:t>state</a:t>
            </a:r>
            <a:r>
              <a:rPr lang="vi-VN" dirty="0"/>
              <a:t> </a:t>
            </a:r>
            <a:r>
              <a:rPr lang="vi-VN" err="1"/>
              <a:t>of</a:t>
            </a:r>
            <a:r>
              <a:rPr lang="vi-VN" dirty="0"/>
              <a:t> </a:t>
            </a:r>
            <a:r>
              <a:rPr lang="vi-VN" err="1"/>
              <a:t>focus</a:t>
            </a:r>
            <a:r>
              <a:rPr lang="vi-VN" dirty="0"/>
              <a:t> </a:t>
            </a:r>
            <a:r>
              <a:rPr lang="vi-VN" err="1"/>
              <a:t>and</a:t>
            </a:r>
            <a:r>
              <a:rPr lang="vi-VN" dirty="0"/>
              <a:t> </a:t>
            </a:r>
            <a:r>
              <a:rPr lang="vi-VN" err="1"/>
              <a:t>free</a:t>
            </a:r>
            <a:r>
              <a:rPr lang="vi-VN" dirty="0"/>
              <a:t> </a:t>
            </a:r>
            <a:r>
              <a:rPr lang="vi-VN" err="1"/>
              <a:t>of</a:t>
            </a:r>
            <a:r>
              <a:rPr lang="vi-VN" dirty="0"/>
              <a:t> </a:t>
            </a:r>
            <a:r>
              <a:rPr lang="vi-VN" err="1"/>
              <a:t>distraction</a:t>
            </a:r>
            <a:r>
              <a:rPr lang="vi-VN" dirty="0"/>
              <a:t>. For a </a:t>
            </a:r>
            <a:r>
              <a:rPr lang="vi-VN" err="1"/>
              <a:t>lot</a:t>
            </a:r>
            <a:r>
              <a:rPr lang="vi-VN" dirty="0"/>
              <a:t> </a:t>
            </a:r>
            <a:r>
              <a:rPr lang="vi-VN" err="1"/>
              <a:t>of</a:t>
            </a:r>
            <a:r>
              <a:rPr lang="vi-VN" dirty="0"/>
              <a:t> </a:t>
            </a:r>
            <a:r>
              <a:rPr lang="vi-VN" err="1"/>
              <a:t>us</a:t>
            </a:r>
            <a:r>
              <a:rPr lang="vi-VN" dirty="0"/>
              <a:t> </a:t>
            </a:r>
            <a:r>
              <a:rPr lang="vi-VN" err="1"/>
              <a:t>as</a:t>
            </a:r>
            <a:r>
              <a:rPr lang="vi-VN" dirty="0"/>
              <a:t> </a:t>
            </a:r>
            <a:r>
              <a:rPr lang="vi-VN" err="1"/>
              <a:t>student</a:t>
            </a:r>
            <a:r>
              <a:rPr lang="vi-VN" dirty="0"/>
              <a:t>, </a:t>
            </a:r>
            <a:r>
              <a:rPr lang="vi-VN" err="1"/>
              <a:t>it</a:t>
            </a:r>
            <a:r>
              <a:rPr lang="vi-VN" dirty="0"/>
              <a:t> </a:t>
            </a:r>
            <a:r>
              <a:rPr lang="vi-VN" err="1"/>
              <a:t>could</a:t>
            </a:r>
            <a:r>
              <a:rPr lang="vi-VN" dirty="0"/>
              <a:t> </a:t>
            </a:r>
            <a:r>
              <a:rPr lang="vi-VN" err="1"/>
              <a:t>often</a:t>
            </a:r>
            <a:r>
              <a:rPr lang="vi-VN" dirty="0"/>
              <a:t> be the </a:t>
            </a:r>
            <a:r>
              <a:rPr lang="vi-VN" err="1"/>
              <a:t>ability</a:t>
            </a:r>
            <a:r>
              <a:rPr lang="vi-VN" dirty="0"/>
              <a:t> to </a:t>
            </a:r>
            <a:r>
              <a:rPr lang="vi-VN" err="1"/>
              <a:t>stay</a:t>
            </a:r>
            <a:r>
              <a:rPr lang="vi-VN" dirty="0"/>
              <a:t> </a:t>
            </a:r>
            <a:r>
              <a:rPr lang="vi-VN" err="1"/>
              <a:t>working</a:t>
            </a:r>
            <a:r>
              <a:rPr lang="vi-VN" dirty="0"/>
              <a:t> </a:t>
            </a:r>
            <a:r>
              <a:rPr lang="vi-VN" err="1"/>
              <a:t>on</a:t>
            </a:r>
            <a:r>
              <a:rPr lang="vi-VN" dirty="0"/>
              <a:t> </a:t>
            </a:r>
            <a:r>
              <a:rPr lang="vi-VN" err="1"/>
              <a:t>one</a:t>
            </a:r>
            <a:r>
              <a:rPr lang="vi-VN" dirty="0"/>
              <a:t> </a:t>
            </a:r>
            <a:r>
              <a:rPr lang="vi-VN" err="1"/>
              <a:t>task</a:t>
            </a:r>
            <a:r>
              <a:rPr lang="vi-VN" dirty="0"/>
              <a:t> </a:t>
            </a:r>
          </a:p>
          <a:p>
            <a:pPr marL="0" indent="0"/>
            <a:endParaRPr lang="vi-VN" dirty="0"/>
          </a:p>
          <a:p>
            <a:pPr indent="-360680">
              <a:lnSpc>
                <a:spcPct val="114999"/>
              </a:lnSpc>
              <a:spcBef>
                <a:spcPts val="1200"/>
              </a:spcBef>
              <a:buFont typeface="Arial,Sans-Serif"/>
              <a:buChar char="●"/>
            </a:pPr>
            <a:r>
              <a:rPr lang="en-US"/>
              <a:t>Learning happens when attention is </a:t>
            </a:r>
            <a:r>
              <a:rPr lang="en-US" b="1"/>
              <a:t>sustained</a:t>
            </a:r>
            <a:r>
              <a:rPr lang="en-US"/>
              <a:t>, not split to make connections, understand ideas and store information in memory.</a:t>
            </a:r>
            <a:br>
              <a:rPr lang="en-US" dirty="0"/>
            </a:br>
            <a:endParaRPr lang="en-US" dirty="0"/>
          </a:p>
          <a:p>
            <a:pPr indent="-360680">
              <a:lnSpc>
                <a:spcPct val="114999"/>
              </a:lnSpc>
              <a:buFont typeface="Arial,Sans-Serif"/>
              <a:buChar char="●"/>
            </a:pPr>
            <a:r>
              <a:rPr lang="en-US"/>
              <a:t>Lower mental fatigue and burnouts </a:t>
            </a:r>
            <a:r>
              <a:rPr lang="en-US" err="1"/>
              <a:t>whileimproving</a:t>
            </a:r>
            <a:r>
              <a:rPr lang="en-US"/>
              <a:t> performance. When focus </a:t>
            </a:r>
            <a:r>
              <a:rPr lang="en-US" err="1"/>
              <a:t>isn’tconstantly</a:t>
            </a:r>
            <a:r>
              <a:rPr lang="en-US"/>
              <a:t> interrupted, studying feels </a:t>
            </a:r>
            <a:r>
              <a:rPr lang="en-US" err="1"/>
              <a:t>moreintentional</a:t>
            </a:r>
            <a:r>
              <a:rPr lang="en-US"/>
              <a:t> and supports higher quality of </a:t>
            </a:r>
            <a:r>
              <a:rPr lang="en-US" err="1"/>
              <a:t>worklike</a:t>
            </a:r>
            <a:r>
              <a:rPr lang="en-US"/>
              <a:t> reading, writing and comprehension .</a:t>
            </a:r>
            <a:endParaRPr lang="en-US" dirty="0"/>
          </a:p>
          <a:p>
            <a:pPr indent="0">
              <a:lnSpc>
                <a:spcPct val="114999"/>
              </a:lnSpc>
              <a:spcBef>
                <a:spcPts val="1200"/>
              </a:spcBef>
            </a:pPr>
            <a:endParaRPr lang="en-US" dirty="0"/>
          </a:p>
          <a:p>
            <a:pPr indent="-360680">
              <a:lnSpc>
                <a:spcPct val="114999"/>
              </a:lnSpc>
              <a:spcBef>
                <a:spcPts val="1200"/>
              </a:spcBef>
              <a:buFont typeface="Arial,Sans-Serif"/>
              <a:buChar char="●"/>
            </a:pPr>
            <a:r>
              <a:rPr lang="en-US" b="1" dirty="0"/>
              <a:t>Time spent ≠ learning gained</a:t>
            </a:r>
            <a:r>
              <a:rPr lang="en-US" dirty="0"/>
              <a:t>, quality </a:t>
            </a:r>
            <a:r>
              <a:rPr lang="en-US" dirty="0" err="1"/>
              <a:t>ofattention</a:t>
            </a:r>
            <a:r>
              <a:rPr lang="en-US" dirty="0"/>
              <a:t> matters more than numbers </a:t>
            </a:r>
            <a:r>
              <a:rPr lang="en-US" dirty="0" err="1"/>
              <a:t>ofstudying</a:t>
            </a:r>
            <a:r>
              <a:rPr lang="en-US" dirty="0"/>
              <a:t> hours</a:t>
            </a:r>
            <a:endParaRPr lang="vi-VN" dirty="0"/>
          </a:p>
          <a:p>
            <a:pPr marL="0" indent="0"/>
            <a:endParaRPr lang="vi-VN" dirty="0"/>
          </a:p>
        </p:txBody>
      </p:sp>
      <p:sp>
        <p:nvSpPr>
          <p:cNvPr id="86" name="Google Shape;86;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vi-VN" err="1"/>
              <a:t>Our</a:t>
            </a:r>
            <a:r>
              <a:rPr lang="vi-VN" dirty="0"/>
              <a:t> </a:t>
            </a:r>
            <a:r>
              <a:rPr lang="vi-VN" err="1"/>
              <a:t>focus</a:t>
            </a:r>
            <a:r>
              <a:rPr lang="vi-VN" dirty="0"/>
              <a:t> </a:t>
            </a:r>
            <a:r>
              <a:rPr lang="vi-VN" err="1"/>
              <a:t>is</a:t>
            </a:r>
            <a:r>
              <a:rPr lang="vi-VN" dirty="0"/>
              <a:t> </a:t>
            </a:r>
            <a:r>
              <a:rPr lang="vi-VN" err="1"/>
              <a:t>often</a:t>
            </a:r>
            <a:r>
              <a:rPr lang="vi-VN"/>
              <a:t> </a:t>
            </a:r>
            <a:r>
              <a:rPr lang="vi-VN" err="1"/>
              <a:t>affected</a:t>
            </a:r>
            <a:r>
              <a:rPr lang="vi-VN"/>
              <a:t> </a:t>
            </a:r>
            <a:r>
              <a:rPr lang="vi-VN" err="1"/>
              <a:t>by</a:t>
            </a:r>
            <a:r>
              <a:rPr lang="vi-VN"/>
              <a:t> </a:t>
            </a:r>
            <a:r>
              <a:rPr lang="vi-VN" err="1"/>
              <a:t>something</a:t>
            </a:r>
            <a:r>
              <a:rPr lang="vi-VN"/>
              <a:t> </a:t>
            </a:r>
            <a:r>
              <a:rPr lang="vi-VN" err="1"/>
              <a:t>we</a:t>
            </a:r>
            <a:r>
              <a:rPr lang="vi-VN" dirty="0"/>
              <a:t> </a:t>
            </a:r>
            <a:r>
              <a:rPr lang="vi-VN" err="1"/>
              <a:t>call</a:t>
            </a:r>
            <a:r>
              <a:rPr lang="vi-VN" dirty="0"/>
              <a:t> </a:t>
            </a:r>
            <a:r>
              <a:rPr lang="vi-VN" err="1"/>
              <a:t>cognitive</a:t>
            </a:r>
            <a:r>
              <a:rPr lang="vi-VN" dirty="0"/>
              <a:t> </a:t>
            </a:r>
            <a:r>
              <a:rPr lang="vi-VN" err="1"/>
              <a:t>fragmentation</a:t>
            </a:r>
            <a:r>
              <a:rPr lang="vi-VN"/>
              <a:t>.</a:t>
            </a:r>
          </a:p>
          <a:p>
            <a:endParaRPr lang="vi-VN" dirty="0"/>
          </a:p>
          <a:p>
            <a:r>
              <a:rPr lang="vi-VN" dirty="0" err="1"/>
              <a:t>Imagine</a:t>
            </a:r>
            <a:r>
              <a:rPr lang="vi-VN" dirty="0"/>
              <a:t> </a:t>
            </a:r>
            <a:r>
              <a:rPr lang="vi-VN" dirty="0" err="1"/>
              <a:t>your</a:t>
            </a:r>
            <a:r>
              <a:rPr lang="vi-VN" dirty="0"/>
              <a:t> </a:t>
            </a:r>
            <a:r>
              <a:rPr lang="vi-VN" dirty="0" err="1"/>
              <a:t>brain</a:t>
            </a:r>
            <a:r>
              <a:rPr lang="vi-VN" dirty="0"/>
              <a:t> </a:t>
            </a:r>
            <a:r>
              <a:rPr lang="vi-VN" dirty="0" err="1"/>
              <a:t>works</a:t>
            </a:r>
            <a:r>
              <a:rPr lang="vi-VN" dirty="0"/>
              <a:t> </a:t>
            </a:r>
            <a:r>
              <a:rPr lang="vi-VN" dirty="0" err="1"/>
              <a:t>like</a:t>
            </a:r>
            <a:r>
              <a:rPr lang="vi-VN" dirty="0"/>
              <a:t> a </a:t>
            </a:r>
            <a:r>
              <a:rPr lang="vi-VN" dirty="0" err="1"/>
              <a:t>web</a:t>
            </a:r>
            <a:r>
              <a:rPr lang="vi-VN" dirty="0"/>
              <a:t> </a:t>
            </a:r>
            <a:r>
              <a:rPr lang="vi-VN" dirty="0" err="1"/>
              <a:t>browser</a:t>
            </a:r>
            <a:r>
              <a:rPr lang="vi-VN" dirty="0"/>
              <a:t> </a:t>
            </a:r>
            <a:r>
              <a:rPr lang="vi-VN" dirty="0" err="1"/>
              <a:t>with</a:t>
            </a:r>
            <a:r>
              <a:rPr lang="vi-VN" dirty="0"/>
              <a:t> 20 </a:t>
            </a:r>
            <a:r>
              <a:rPr lang="vi-VN" dirty="0" err="1"/>
              <a:t>or</a:t>
            </a:r>
            <a:r>
              <a:rPr lang="vi-VN" dirty="0"/>
              <a:t> 30 </a:t>
            </a:r>
            <a:r>
              <a:rPr lang="vi-VN" dirty="0" err="1"/>
              <a:t>tabs</a:t>
            </a:r>
            <a:r>
              <a:rPr lang="vi-VN" dirty="0"/>
              <a:t> </a:t>
            </a:r>
            <a:r>
              <a:rPr lang="vi-VN" dirty="0" err="1"/>
              <a:t>open</a:t>
            </a:r>
            <a:r>
              <a:rPr lang="vi-VN" dirty="0"/>
              <a:t>. </a:t>
            </a:r>
            <a:r>
              <a:rPr lang="vi-VN" dirty="0" err="1"/>
              <a:t>Some</a:t>
            </a:r>
            <a:r>
              <a:rPr lang="vi-VN" dirty="0"/>
              <a:t> </a:t>
            </a:r>
            <a:r>
              <a:rPr lang="vi-VN" dirty="0" err="1"/>
              <a:t>of</a:t>
            </a:r>
            <a:r>
              <a:rPr lang="vi-VN" dirty="0"/>
              <a:t> </a:t>
            </a:r>
            <a:r>
              <a:rPr lang="vi-VN" dirty="0" err="1"/>
              <a:t>those</a:t>
            </a:r>
            <a:r>
              <a:rPr lang="vi-VN" dirty="0"/>
              <a:t> </a:t>
            </a:r>
            <a:r>
              <a:rPr lang="vi-VN" dirty="0" err="1"/>
              <a:t>tabs</a:t>
            </a:r>
            <a:r>
              <a:rPr lang="vi-VN" dirty="0"/>
              <a:t> </a:t>
            </a:r>
            <a:r>
              <a:rPr lang="vi-VN" dirty="0" err="1"/>
              <a:t>are</a:t>
            </a:r>
            <a:r>
              <a:rPr lang="vi-VN" dirty="0"/>
              <a:t> </a:t>
            </a:r>
            <a:r>
              <a:rPr lang="vi-VN" dirty="0" err="1"/>
              <a:t>important</a:t>
            </a:r>
            <a:r>
              <a:rPr lang="vi-VN" dirty="0"/>
              <a:t>, </a:t>
            </a:r>
            <a:r>
              <a:rPr lang="vi-VN" dirty="0" err="1"/>
              <a:t>some</a:t>
            </a:r>
            <a:r>
              <a:rPr lang="vi-VN" dirty="0"/>
              <a:t> </a:t>
            </a:r>
            <a:r>
              <a:rPr lang="vi-VN" dirty="0" err="1"/>
              <a:t>you</a:t>
            </a:r>
            <a:r>
              <a:rPr lang="vi-VN" dirty="0"/>
              <a:t> </a:t>
            </a:r>
            <a:r>
              <a:rPr lang="vi-VN" dirty="0" err="1"/>
              <a:t>forgot</a:t>
            </a:r>
            <a:r>
              <a:rPr lang="vi-VN" dirty="0"/>
              <a:t> </a:t>
            </a:r>
          </a:p>
          <a:p>
            <a:r>
              <a:rPr lang="vi-VN" dirty="0" err="1"/>
              <a:t>about</a:t>
            </a:r>
            <a:r>
              <a:rPr lang="vi-VN" dirty="0"/>
              <a:t>, </a:t>
            </a:r>
            <a:r>
              <a:rPr lang="vi-VN" dirty="0" err="1"/>
              <a:t>and</a:t>
            </a:r>
            <a:r>
              <a:rPr lang="vi-VN" dirty="0"/>
              <a:t> a </a:t>
            </a:r>
            <a:r>
              <a:rPr lang="vi-VN" dirty="0" err="1"/>
              <a:t>few</a:t>
            </a:r>
            <a:r>
              <a:rPr lang="vi-VN" dirty="0"/>
              <a:t> </a:t>
            </a:r>
            <a:r>
              <a:rPr lang="vi-VN" dirty="0" err="1"/>
              <a:t>are</a:t>
            </a:r>
            <a:r>
              <a:rPr lang="vi-VN" dirty="0"/>
              <a:t> </a:t>
            </a:r>
            <a:r>
              <a:rPr lang="vi-VN" dirty="0" err="1"/>
              <a:t>playing</a:t>
            </a:r>
            <a:r>
              <a:rPr lang="vi-VN" dirty="0"/>
              <a:t> </a:t>
            </a:r>
            <a:r>
              <a:rPr lang="vi-VN" dirty="0" err="1"/>
              <a:t>music</a:t>
            </a:r>
            <a:r>
              <a:rPr lang="vi-VN" dirty="0"/>
              <a:t> </a:t>
            </a:r>
            <a:r>
              <a:rPr lang="vi-VN" dirty="0" err="1"/>
              <a:t>somewhere</a:t>
            </a:r>
            <a:r>
              <a:rPr lang="vi-VN" dirty="0"/>
              <a:t> in the </a:t>
            </a:r>
            <a:r>
              <a:rPr lang="vi-VN" dirty="0" err="1"/>
              <a:t>background</a:t>
            </a:r>
            <a:r>
              <a:rPr lang="vi-VN" dirty="0"/>
              <a:t>. </a:t>
            </a:r>
            <a:r>
              <a:rPr lang="vi-VN" dirty="0" err="1"/>
              <a:t>Even</a:t>
            </a:r>
            <a:r>
              <a:rPr lang="vi-VN" dirty="0"/>
              <a:t> </a:t>
            </a:r>
            <a:r>
              <a:rPr lang="vi-VN" dirty="0" err="1"/>
              <a:t>when</a:t>
            </a:r>
            <a:r>
              <a:rPr lang="vi-VN" dirty="0"/>
              <a:t> </a:t>
            </a:r>
            <a:r>
              <a:rPr lang="vi-VN" dirty="0" err="1"/>
              <a:t>you’re</a:t>
            </a:r>
            <a:r>
              <a:rPr lang="vi-VN" dirty="0"/>
              <a:t> </a:t>
            </a:r>
            <a:r>
              <a:rPr lang="vi-VN" dirty="0" err="1"/>
              <a:t>trying</a:t>
            </a:r>
            <a:r>
              <a:rPr lang="vi-VN" dirty="0"/>
              <a:t> to </a:t>
            </a:r>
            <a:r>
              <a:rPr lang="vi-VN" dirty="0" err="1"/>
              <a:t>focus</a:t>
            </a:r>
            <a:r>
              <a:rPr lang="vi-VN" dirty="0"/>
              <a:t> </a:t>
            </a:r>
            <a:r>
              <a:rPr lang="vi-VN" dirty="0" err="1"/>
              <a:t>on</a:t>
            </a:r>
            <a:r>
              <a:rPr lang="vi-VN" dirty="0"/>
              <a:t> </a:t>
            </a:r>
            <a:r>
              <a:rPr lang="vi-VN" dirty="0" err="1"/>
              <a:t>just</a:t>
            </a:r>
            <a:r>
              <a:rPr lang="vi-VN" dirty="0"/>
              <a:t> </a:t>
            </a:r>
            <a:r>
              <a:rPr lang="vi-VN" dirty="0" err="1"/>
              <a:t>one</a:t>
            </a:r>
            <a:r>
              <a:rPr lang="vi-VN" dirty="0"/>
              <a:t> </a:t>
            </a:r>
            <a:r>
              <a:rPr lang="vi-VN" dirty="0" err="1"/>
              <a:t>task</a:t>
            </a:r>
            <a:r>
              <a:rPr lang="vi-VN" dirty="0"/>
              <a:t>, </a:t>
            </a:r>
            <a:r>
              <a:rPr lang="vi-VN" dirty="0" err="1"/>
              <a:t>all</a:t>
            </a:r>
            <a:r>
              <a:rPr lang="vi-VN" dirty="0"/>
              <a:t> </a:t>
            </a:r>
            <a:r>
              <a:rPr lang="vi-VN" dirty="0" err="1"/>
              <a:t>of</a:t>
            </a:r>
            <a:r>
              <a:rPr lang="vi-VN" dirty="0"/>
              <a:t> </a:t>
            </a:r>
          </a:p>
          <a:p>
            <a:r>
              <a:rPr lang="vi-VN" dirty="0" err="1"/>
              <a:t>those</a:t>
            </a:r>
            <a:r>
              <a:rPr lang="vi-VN" dirty="0"/>
              <a:t> </a:t>
            </a:r>
            <a:r>
              <a:rPr lang="vi-VN" dirty="0" err="1"/>
              <a:t>open</a:t>
            </a:r>
            <a:r>
              <a:rPr lang="vi-VN" dirty="0"/>
              <a:t> </a:t>
            </a:r>
            <a:r>
              <a:rPr lang="vi-VN" dirty="0" err="1"/>
              <a:t>tabs</a:t>
            </a:r>
            <a:r>
              <a:rPr lang="vi-VN" dirty="0"/>
              <a:t> </a:t>
            </a:r>
            <a:r>
              <a:rPr lang="vi-VN" dirty="0" err="1"/>
              <a:t>are</a:t>
            </a:r>
            <a:r>
              <a:rPr lang="vi-VN" dirty="0"/>
              <a:t> </a:t>
            </a:r>
            <a:r>
              <a:rPr lang="vi-VN" dirty="0" err="1"/>
              <a:t>still</a:t>
            </a:r>
            <a:r>
              <a:rPr lang="vi-VN" dirty="0"/>
              <a:t> </a:t>
            </a:r>
            <a:r>
              <a:rPr lang="vi-VN" dirty="0" err="1"/>
              <a:t>using</a:t>
            </a:r>
            <a:r>
              <a:rPr lang="vi-VN" dirty="0"/>
              <a:t> </a:t>
            </a:r>
            <a:r>
              <a:rPr lang="vi-VN" dirty="0" err="1"/>
              <a:t>mental</a:t>
            </a:r>
            <a:r>
              <a:rPr lang="vi-VN" dirty="0"/>
              <a:t> </a:t>
            </a:r>
            <a:r>
              <a:rPr lang="vi-VN" dirty="0" err="1"/>
              <a:t>energy</a:t>
            </a:r>
            <a:r>
              <a:rPr lang="vi-VN" dirty="0"/>
              <a:t>. </a:t>
            </a:r>
            <a:r>
              <a:rPr lang="vi-VN" dirty="0" err="1"/>
              <a:t>That’s</a:t>
            </a:r>
            <a:r>
              <a:rPr lang="vi-VN" dirty="0"/>
              <a:t> </a:t>
            </a:r>
            <a:r>
              <a:rPr lang="vi-VN" dirty="0" err="1"/>
              <a:t>what</a:t>
            </a:r>
            <a:r>
              <a:rPr lang="vi-VN" dirty="0"/>
              <a:t> </a:t>
            </a:r>
            <a:r>
              <a:rPr lang="vi-VN" dirty="0" err="1"/>
              <a:t>cognitive</a:t>
            </a:r>
            <a:r>
              <a:rPr lang="vi-VN" dirty="0"/>
              <a:t> </a:t>
            </a:r>
            <a:r>
              <a:rPr lang="vi-VN" dirty="0" err="1"/>
              <a:t>fragmentation</a:t>
            </a:r>
            <a:r>
              <a:rPr lang="vi-VN" dirty="0"/>
              <a:t> </a:t>
            </a:r>
            <a:r>
              <a:rPr lang="vi-VN" dirty="0" err="1"/>
              <a:t>feels</a:t>
            </a:r>
            <a:r>
              <a:rPr lang="vi-VN" dirty="0"/>
              <a:t> </a:t>
            </a:r>
            <a:r>
              <a:rPr lang="vi-VN" dirty="0" err="1"/>
              <a:t>like</a:t>
            </a:r>
            <a:r>
              <a:rPr lang="vi-VN" dirty="0"/>
              <a:t>.</a:t>
            </a:r>
          </a:p>
          <a:p>
            <a:endParaRPr lang="vi-VN" dirty="0"/>
          </a:p>
          <a:p>
            <a:r>
              <a:rPr lang="vi-VN" err="1"/>
              <a:t>Another</a:t>
            </a:r>
            <a:r>
              <a:rPr lang="vi-VN" dirty="0"/>
              <a:t> </a:t>
            </a:r>
            <a:r>
              <a:rPr lang="vi-VN" err="1"/>
              <a:t>example</a:t>
            </a:r>
            <a:r>
              <a:rPr lang="vi-VN" dirty="0"/>
              <a:t> </a:t>
            </a:r>
            <a:r>
              <a:rPr lang="vi-VN" err="1"/>
              <a:t>is</a:t>
            </a:r>
            <a:r>
              <a:rPr lang="vi-VN" dirty="0"/>
              <a:t> </a:t>
            </a:r>
            <a:r>
              <a:rPr lang="vi-VN" err="1"/>
              <a:t>task</a:t>
            </a:r>
            <a:r>
              <a:rPr lang="vi-VN" dirty="0"/>
              <a:t> </a:t>
            </a:r>
            <a:r>
              <a:rPr lang="vi-VN" err="1"/>
              <a:t>switching</a:t>
            </a:r>
            <a:r>
              <a:rPr lang="vi-VN"/>
              <a:t>. </a:t>
            </a:r>
            <a:r>
              <a:rPr lang="vi-VN" err="1"/>
              <a:t>Every</a:t>
            </a:r>
            <a:r>
              <a:rPr lang="vi-VN" dirty="0"/>
              <a:t> </a:t>
            </a:r>
            <a:r>
              <a:rPr lang="vi-VN" err="1"/>
              <a:t>time</a:t>
            </a:r>
            <a:r>
              <a:rPr lang="vi-VN" dirty="0"/>
              <a:t> </a:t>
            </a:r>
            <a:r>
              <a:rPr lang="vi-VN" err="1"/>
              <a:t>you</a:t>
            </a:r>
            <a:r>
              <a:rPr lang="vi-VN" dirty="0"/>
              <a:t> </a:t>
            </a:r>
            <a:r>
              <a:rPr lang="vi-VN" err="1"/>
              <a:t>switch</a:t>
            </a:r>
            <a:r>
              <a:rPr lang="vi-VN" dirty="0"/>
              <a:t> </a:t>
            </a:r>
            <a:r>
              <a:rPr lang="vi-VN" err="1"/>
              <a:t>from</a:t>
            </a:r>
            <a:r>
              <a:rPr lang="vi-VN" dirty="0"/>
              <a:t> </a:t>
            </a:r>
            <a:r>
              <a:rPr lang="vi-VN" err="1"/>
              <a:t>studying</a:t>
            </a:r>
            <a:r>
              <a:rPr lang="vi-VN"/>
              <a:t> to </a:t>
            </a:r>
            <a:r>
              <a:rPr lang="vi-VN" err="1"/>
              <a:t>checking</a:t>
            </a:r>
            <a:r>
              <a:rPr lang="vi-VN" dirty="0"/>
              <a:t> </a:t>
            </a:r>
            <a:r>
              <a:rPr lang="vi-VN" err="1"/>
              <a:t>your</a:t>
            </a:r>
            <a:r>
              <a:rPr lang="vi-VN" dirty="0"/>
              <a:t> </a:t>
            </a:r>
            <a:r>
              <a:rPr lang="vi-VN" err="1"/>
              <a:t>phone</a:t>
            </a:r>
            <a:r>
              <a:rPr lang="vi-VN" dirty="0"/>
              <a:t> </a:t>
            </a:r>
            <a:r>
              <a:rPr lang="vi-VN" err="1"/>
              <a:t>or</a:t>
            </a:r>
            <a:r>
              <a:rPr lang="vi-VN" dirty="0"/>
              <a:t> </a:t>
            </a:r>
            <a:r>
              <a:rPr lang="vi-VN" err="1"/>
              <a:t>opening</a:t>
            </a:r>
            <a:r>
              <a:rPr lang="vi-VN" dirty="0"/>
              <a:t> </a:t>
            </a:r>
            <a:r>
              <a:rPr lang="vi-VN" err="1"/>
              <a:t>another</a:t>
            </a:r>
            <a:r>
              <a:rPr lang="vi-VN" dirty="0"/>
              <a:t> </a:t>
            </a:r>
            <a:r>
              <a:rPr lang="vi-VN" err="1"/>
              <a:t>app</a:t>
            </a:r>
            <a:r>
              <a:rPr lang="vi-VN"/>
              <a:t>, </a:t>
            </a:r>
            <a:r>
              <a:rPr lang="vi-VN" err="1"/>
              <a:t>your</a:t>
            </a:r>
            <a:r>
              <a:rPr lang="vi-VN" dirty="0"/>
              <a:t> </a:t>
            </a:r>
          </a:p>
          <a:p>
            <a:r>
              <a:rPr lang="vi-VN" err="1"/>
              <a:t>brain</a:t>
            </a:r>
            <a:r>
              <a:rPr lang="vi-VN" dirty="0"/>
              <a:t> </a:t>
            </a:r>
            <a:r>
              <a:rPr lang="vi-VN" err="1"/>
              <a:t>has</a:t>
            </a:r>
            <a:r>
              <a:rPr lang="vi-VN" dirty="0"/>
              <a:t> to </a:t>
            </a:r>
            <a:r>
              <a:rPr lang="vi-VN" err="1"/>
              <a:t>restart</a:t>
            </a:r>
            <a:r>
              <a:rPr lang="vi-VN" dirty="0"/>
              <a:t>. </a:t>
            </a:r>
            <a:r>
              <a:rPr lang="vi-VN" err="1"/>
              <a:t>That</a:t>
            </a:r>
            <a:r>
              <a:rPr lang="vi-VN" dirty="0"/>
              <a:t> </a:t>
            </a:r>
            <a:r>
              <a:rPr lang="vi-VN" err="1"/>
              <a:t>restart</a:t>
            </a:r>
            <a:r>
              <a:rPr lang="vi-VN" dirty="0"/>
              <a:t> </a:t>
            </a:r>
            <a:r>
              <a:rPr lang="vi-VN" err="1"/>
              <a:t>time</a:t>
            </a:r>
            <a:r>
              <a:rPr lang="vi-VN" dirty="0"/>
              <a:t> </a:t>
            </a:r>
            <a:r>
              <a:rPr lang="vi-VN" err="1"/>
              <a:t>adds</a:t>
            </a:r>
            <a:r>
              <a:rPr lang="vi-VN" dirty="0"/>
              <a:t> </a:t>
            </a:r>
            <a:r>
              <a:rPr lang="vi-VN" err="1"/>
              <a:t>up</a:t>
            </a:r>
            <a:r>
              <a:rPr lang="vi-VN" dirty="0"/>
              <a:t>, </a:t>
            </a:r>
            <a:r>
              <a:rPr lang="vi-VN" err="1"/>
              <a:t>which</a:t>
            </a:r>
            <a:r>
              <a:rPr lang="vi-VN" dirty="0"/>
              <a:t> </a:t>
            </a:r>
            <a:r>
              <a:rPr lang="vi-VN" err="1"/>
              <a:t>is</a:t>
            </a:r>
            <a:r>
              <a:rPr lang="vi-VN" dirty="0"/>
              <a:t> </a:t>
            </a:r>
            <a:r>
              <a:rPr lang="vi-VN" err="1"/>
              <a:t>why</a:t>
            </a:r>
            <a:r>
              <a:rPr lang="vi-VN" dirty="0"/>
              <a:t> </a:t>
            </a:r>
            <a:r>
              <a:rPr lang="vi-VN" err="1"/>
              <a:t>studying</a:t>
            </a:r>
            <a:r>
              <a:rPr lang="vi-VN" dirty="0"/>
              <a:t> can </a:t>
            </a:r>
            <a:r>
              <a:rPr lang="vi-VN" err="1"/>
              <a:t>feel</a:t>
            </a:r>
            <a:r>
              <a:rPr lang="vi-VN" dirty="0"/>
              <a:t> </a:t>
            </a:r>
            <a:r>
              <a:rPr lang="vi-VN" err="1"/>
              <a:t>harder</a:t>
            </a:r>
            <a:r>
              <a:rPr lang="vi-VN" dirty="0"/>
              <a:t> </a:t>
            </a:r>
            <a:r>
              <a:rPr lang="vi-VN" err="1"/>
              <a:t>and</a:t>
            </a:r>
            <a:r>
              <a:rPr lang="vi-VN" dirty="0"/>
              <a:t> </a:t>
            </a:r>
            <a:r>
              <a:rPr lang="vi-VN" err="1"/>
              <a:t>more</a:t>
            </a:r>
            <a:r>
              <a:rPr lang="vi-VN" dirty="0"/>
              <a:t> </a:t>
            </a:r>
            <a:r>
              <a:rPr lang="vi-VN" err="1"/>
              <a:t>exhausting</a:t>
            </a:r>
            <a:r>
              <a:rPr lang="vi-VN" dirty="0"/>
              <a:t> than </a:t>
            </a:r>
            <a:r>
              <a:rPr lang="vi-VN" err="1"/>
              <a:t>it</a:t>
            </a:r>
            <a:r>
              <a:rPr lang="vi-VN" dirty="0"/>
              <a:t> </a:t>
            </a:r>
            <a:r>
              <a:rPr lang="vi-VN" err="1"/>
              <a:t>actually</a:t>
            </a:r>
            <a:r>
              <a:rPr lang="vi-VN"/>
              <a:t> </a:t>
            </a:r>
          </a:p>
          <a:p>
            <a:r>
              <a:rPr lang="vi-VN" dirty="0" err="1"/>
              <a:t>needs</a:t>
            </a:r>
            <a:r>
              <a:rPr lang="vi-VN" dirty="0"/>
              <a:t> to be.</a:t>
            </a:r>
            <a:endParaRPr lang="vi-VN"/>
          </a:p>
          <a:p>
            <a:endParaRPr lang="vi-VN" dirty="0"/>
          </a:p>
        </p:txBody>
      </p:sp>
      <p:sp>
        <p:nvSpPr>
          <p:cNvPr id="94" name="Google Shape;94;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a:extLst>
            <a:ext uri="{FF2B5EF4-FFF2-40B4-BE49-F238E27FC236}">
              <a16:creationId xmlns:a16="http://schemas.microsoft.com/office/drawing/2014/main" id="{ADE1B017-3690-A5A6-43DB-04DB9FDC10CB}"/>
            </a:ext>
          </a:extLst>
        </p:cNvPr>
        <p:cNvGrpSpPr/>
        <p:nvPr/>
      </p:nvGrpSpPr>
      <p:grpSpPr>
        <a:xfrm>
          <a:off x="0" y="0"/>
          <a:ext cx="0" cy="0"/>
          <a:chOff x="0" y="0"/>
          <a:chExt cx="0" cy="0"/>
        </a:xfrm>
      </p:grpSpPr>
      <p:sp>
        <p:nvSpPr>
          <p:cNvPr id="93" name="Google Shape;93;p3:notes">
            <a:extLst>
              <a:ext uri="{FF2B5EF4-FFF2-40B4-BE49-F238E27FC236}">
                <a16:creationId xmlns:a16="http://schemas.microsoft.com/office/drawing/2014/main" id="{620A0092-B87F-59CE-38A9-306698C20906}"/>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vi-VN" dirty="0" err="1"/>
              <a:t>These</a:t>
            </a:r>
            <a:r>
              <a:rPr lang="vi-VN" dirty="0"/>
              <a:t> </a:t>
            </a:r>
            <a:r>
              <a:rPr lang="vi-VN" dirty="0" err="1"/>
              <a:t>are</a:t>
            </a:r>
            <a:r>
              <a:rPr lang="vi-VN" dirty="0"/>
              <a:t> </a:t>
            </a:r>
            <a:r>
              <a:rPr lang="vi-VN" dirty="0" err="1"/>
              <a:t>some</a:t>
            </a:r>
            <a:r>
              <a:rPr lang="vi-VN" dirty="0"/>
              <a:t> </a:t>
            </a:r>
            <a:r>
              <a:rPr lang="vi-VN" dirty="0" err="1"/>
              <a:t>common</a:t>
            </a:r>
            <a:r>
              <a:rPr lang="vi-VN" dirty="0"/>
              <a:t> </a:t>
            </a:r>
            <a:r>
              <a:rPr lang="vi-VN" dirty="0" err="1"/>
              <a:t>signs</a:t>
            </a:r>
            <a:r>
              <a:rPr lang="vi-VN" dirty="0"/>
              <a:t> </a:t>
            </a:r>
            <a:r>
              <a:rPr lang="vi-VN" dirty="0" err="1"/>
              <a:t>of</a:t>
            </a:r>
            <a:r>
              <a:rPr lang="vi-VN" dirty="0"/>
              <a:t> </a:t>
            </a:r>
            <a:r>
              <a:rPr lang="vi-VN" b="1" dirty="0" err="1"/>
              <a:t>cognitive</a:t>
            </a:r>
            <a:r>
              <a:rPr lang="vi-VN" b="1" dirty="0"/>
              <a:t> </a:t>
            </a:r>
            <a:r>
              <a:rPr lang="vi-VN" b="1" dirty="0" err="1"/>
              <a:t>fragmentation</a:t>
            </a:r>
            <a:r>
              <a:rPr lang="vi-VN" dirty="0"/>
              <a:t> </a:t>
            </a:r>
            <a:r>
              <a:rPr lang="vi-VN" dirty="0" err="1"/>
              <a:t>that</a:t>
            </a:r>
            <a:r>
              <a:rPr lang="vi-VN" dirty="0"/>
              <a:t> </a:t>
            </a:r>
            <a:r>
              <a:rPr lang="vi-VN" dirty="0" err="1"/>
              <a:t>many</a:t>
            </a:r>
            <a:r>
              <a:rPr lang="vi-VN" dirty="0"/>
              <a:t> </a:t>
            </a:r>
            <a:r>
              <a:rPr lang="vi-VN" dirty="0" err="1"/>
              <a:t>students</a:t>
            </a:r>
            <a:r>
              <a:rPr lang="vi-VN" dirty="0"/>
              <a:t> </a:t>
            </a:r>
            <a:r>
              <a:rPr lang="vi-VN" dirty="0" err="1"/>
              <a:t>and</a:t>
            </a:r>
            <a:r>
              <a:rPr lang="vi-VN" dirty="0"/>
              <a:t>  </a:t>
            </a:r>
            <a:r>
              <a:rPr lang="vi-VN" dirty="0" err="1"/>
              <a:t>most</a:t>
            </a:r>
            <a:r>
              <a:rPr lang="vi-VN" dirty="0"/>
              <a:t> </a:t>
            </a:r>
            <a:r>
              <a:rPr lang="vi-VN" dirty="0" err="1"/>
              <a:t>of</a:t>
            </a:r>
            <a:r>
              <a:rPr lang="vi-VN" dirty="0"/>
              <a:t> </a:t>
            </a:r>
            <a:r>
              <a:rPr lang="vi-VN" dirty="0" err="1"/>
              <a:t>us</a:t>
            </a:r>
            <a:r>
              <a:rPr lang="vi-VN" dirty="0"/>
              <a:t>—</a:t>
            </a:r>
            <a:r>
              <a:rPr lang="vi-VN" dirty="0" err="1"/>
              <a:t>experience</a:t>
            </a:r>
            <a:r>
              <a:rPr lang="vi-VN" dirty="0"/>
              <a:t>.</a:t>
            </a:r>
          </a:p>
          <a:p>
            <a:r>
              <a:rPr lang="vi-VN" dirty="0" err="1"/>
              <a:t>For</a:t>
            </a:r>
            <a:r>
              <a:rPr lang="vi-VN" dirty="0"/>
              <a:t> </a:t>
            </a:r>
            <a:r>
              <a:rPr lang="vi-VN" dirty="0" err="1"/>
              <a:t>example</a:t>
            </a:r>
            <a:r>
              <a:rPr lang="vi-VN" dirty="0"/>
              <a:t>, </a:t>
            </a:r>
            <a:r>
              <a:rPr lang="vi-VN" dirty="0" err="1"/>
              <a:t>you</a:t>
            </a:r>
            <a:r>
              <a:rPr lang="vi-VN" dirty="0"/>
              <a:t> might notice yourself jumping back and forth </a:t>
            </a:r>
            <a:r>
              <a:rPr lang="vi-VN" dirty="0" err="1"/>
              <a:t>between</a:t>
            </a:r>
            <a:r>
              <a:rPr lang="vi-VN" dirty="0"/>
              <a:t> </a:t>
            </a:r>
            <a:r>
              <a:rPr lang="vi-VN" dirty="0" err="1"/>
              <a:t>tabs</a:t>
            </a:r>
            <a:r>
              <a:rPr lang="vi-VN" dirty="0"/>
              <a:t>, </a:t>
            </a:r>
            <a:r>
              <a:rPr lang="vi-VN" dirty="0" err="1"/>
              <a:t>apps</a:t>
            </a:r>
            <a:r>
              <a:rPr lang="vi-VN" dirty="0"/>
              <a:t> </a:t>
            </a:r>
            <a:r>
              <a:rPr lang="vi-VN" dirty="0" err="1"/>
              <a:t>or</a:t>
            </a:r>
            <a:r>
              <a:rPr lang="vi-VN" dirty="0"/>
              <a:t> </a:t>
            </a:r>
            <a:r>
              <a:rPr lang="vi-VN" dirty="0" err="1"/>
              <a:t>different</a:t>
            </a:r>
            <a:r>
              <a:rPr lang="vi-VN" dirty="0"/>
              <a:t> </a:t>
            </a:r>
            <a:r>
              <a:rPr lang="vi-VN" dirty="0" err="1"/>
              <a:t>assignments</a:t>
            </a:r>
            <a:r>
              <a:rPr lang="vi-VN" dirty="0"/>
              <a:t>, even when you meant to focus on just one thing.</a:t>
            </a:r>
          </a:p>
          <a:p>
            <a:endParaRPr lang="vi-VN" dirty="0"/>
          </a:p>
          <a:p>
            <a:r>
              <a:rPr lang="vi-VN" dirty="0" err="1"/>
              <a:t>You</a:t>
            </a:r>
            <a:r>
              <a:rPr lang="vi-VN" dirty="0"/>
              <a:t> may </a:t>
            </a:r>
            <a:r>
              <a:rPr lang="vi-VN" dirty="0" err="1"/>
              <a:t>also</a:t>
            </a:r>
            <a:r>
              <a:rPr lang="vi-VN" dirty="0"/>
              <a:t> </a:t>
            </a:r>
            <a:r>
              <a:rPr lang="vi-VN" dirty="0" err="1"/>
              <a:t>find</a:t>
            </a:r>
            <a:r>
              <a:rPr lang="vi-VN" dirty="0"/>
              <a:t> </a:t>
            </a:r>
            <a:r>
              <a:rPr lang="vi-VN" dirty="0" err="1"/>
              <a:t>yourself</a:t>
            </a:r>
            <a:r>
              <a:rPr lang="vi-VN" dirty="0"/>
              <a:t> </a:t>
            </a:r>
            <a:r>
              <a:rPr lang="vi-VN" dirty="0" err="1"/>
              <a:t>rereading</a:t>
            </a:r>
            <a:r>
              <a:rPr lang="vi-VN" dirty="0"/>
              <a:t> the </a:t>
            </a:r>
            <a:r>
              <a:rPr lang="vi-VN" dirty="0" err="1"/>
              <a:t>same</a:t>
            </a:r>
            <a:r>
              <a:rPr lang="vi-VN" dirty="0"/>
              <a:t> </a:t>
            </a:r>
            <a:r>
              <a:rPr lang="vi-VN" dirty="0" err="1"/>
              <a:t>paragraph</a:t>
            </a:r>
            <a:r>
              <a:rPr lang="vi-VN" dirty="0"/>
              <a:t>, </a:t>
            </a:r>
            <a:r>
              <a:rPr lang="vi-VN" dirty="0" err="1"/>
              <a:t>or</a:t>
            </a:r>
            <a:r>
              <a:rPr lang="vi-VN" dirty="0"/>
              <a:t> </a:t>
            </a:r>
            <a:r>
              <a:rPr lang="vi-VN" dirty="0" err="1"/>
              <a:t>even</a:t>
            </a:r>
            <a:r>
              <a:rPr lang="vi-VN" dirty="0"/>
              <a:t> the </a:t>
            </a:r>
            <a:r>
              <a:rPr lang="vi-VN" dirty="0" err="1"/>
              <a:t>same</a:t>
            </a:r>
            <a:r>
              <a:rPr lang="vi-VN" dirty="0"/>
              <a:t> </a:t>
            </a:r>
            <a:r>
              <a:rPr lang="vi-VN" dirty="0" err="1"/>
              <a:t>sentence</a:t>
            </a:r>
            <a:r>
              <a:rPr lang="vi-VN" dirty="0"/>
              <a:t>, </a:t>
            </a:r>
            <a:r>
              <a:rPr lang="vi-VN" dirty="0" err="1"/>
              <a:t>several</a:t>
            </a:r>
            <a:r>
              <a:rPr lang="vi-VN" dirty="0"/>
              <a:t> </a:t>
            </a:r>
            <a:r>
              <a:rPr lang="vi-VN" dirty="0" err="1"/>
              <a:t>times</a:t>
            </a:r>
            <a:r>
              <a:rPr lang="vi-VN" dirty="0"/>
              <a:t> </a:t>
            </a:r>
            <a:r>
              <a:rPr lang="vi-VN" dirty="0" err="1"/>
              <a:t>and</a:t>
            </a:r>
            <a:r>
              <a:rPr lang="vi-VN" dirty="0"/>
              <a:t> </a:t>
            </a:r>
            <a:r>
              <a:rPr lang="vi-VN" dirty="0" err="1"/>
              <a:t>still</a:t>
            </a:r>
            <a:r>
              <a:rPr lang="vi-VN" dirty="0"/>
              <a:t> </a:t>
            </a:r>
            <a:r>
              <a:rPr lang="vi-VN" dirty="0" err="1"/>
              <a:t>not</a:t>
            </a:r>
            <a:r>
              <a:rPr lang="vi-VN" dirty="0"/>
              <a:t> </a:t>
            </a:r>
            <a:r>
              <a:rPr lang="vi-VN" dirty="0" err="1"/>
              <a:t>quite</a:t>
            </a:r>
            <a:r>
              <a:rPr lang="vi-VN" dirty="0"/>
              <a:t> </a:t>
            </a:r>
            <a:r>
              <a:rPr lang="vi-VN" dirty="0" err="1"/>
              <a:t>understanding</a:t>
            </a:r>
            <a:r>
              <a:rPr lang="vi-VN" dirty="0"/>
              <a:t> </a:t>
            </a:r>
            <a:r>
              <a:rPr lang="vi-VN" dirty="0" err="1"/>
              <a:t>what</a:t>
            </a:r>
            <a:r>
              <a:rPr lang="vi-VN" dirty="0"/>
              <a:t> </a:t>
            </a:r>
            <a:r>
              <a:rPr lang="vi-VN" dirty="0" err="1"/>
              <a:t>it’s</a:t>
            </a:r>
            <a:r>
              <a:rPr lang="vi-VN" dirty="0"/>
              <a:t> </a:t>
            </a:r>
            <a:r>
              <a:rPr lang="vi-VN" dirty="0" err="1"/>
              <a:t>saying</a:t>
            </a:r>
            <a:r>
              <a:rPr lang="vi-VN" dirty="0"/>
              <a:t>.</a:t>
            </a:r>
          </a:p>
          <a:p>
            <a:endParaRPr lang="vi-VN" dirty="0"/>
          </a:p>
          <a:p>
            <a:r>
              <a:rPr lang="vi-VN" err="1"/>
              <a:t>Feeling</a:t>
            </a:r>
            <a:r>
              <a:rPr lang="vi-VN" dirty="0"/>
              <a:t> </a:t>
            </a:r>
            <a:r>
              <a:rPr lang="vi-VN" err="1"/>
              <a:t>mentally</a:t>
            </a:r>
            <a:r>
              <a:rPr lang="vi-VN" dirty="0"/>
              <a:t> </a:t>
            </a:r>
            <a:r>
              <a:rPr lang="vi-VN" err="1"/>
              <a:t>scattered</a:t>
            </a:r>
            <a:r>
              <a:rPr lang="vi-VN" dirty="0"/>
              <a:t>, </a:t>
            </a:r>
            <a:r>
              <a:rPr lang="vi-VN" err="1"/>
              <a:t>overwhelmed</a:t>
            </a:r>
            <a:r>
              <a:rPr lang="vi-VN" dirty="0"/>
              <a:t>, </a:t>
            </a:r>
            <a:r>
              <a:rPr lang="vi-VN" err="1"/>
              <a:t>or</a:t>
            </a:r>
            <a:r>
              <a:rPr lang="vi-VN" dirty="0"/>
              <a:t> </a:t>
            </a:r>
            <a:r>
              <a:rPr lang="vi-VN" err="1"/>
              <a:t>experiencing</a:t>
            </a:r>
            <a:r>
              <a:rPr lang="vi-VN" dirty="0"/>
              <a:t> </a:t>
            </a:r>
            <a:r>
              <a:rPr lang="vi-VN" err="1"/>
              <a:t>what</a:t>
            </a:r>
            <a:r>
              <a:rPr lang="vi-VN" dirty="0"/>
              <a:t> </a:t>
            </a:r>
            <a:r>
              <a:rPr lang="vi-VN" err="1"/>
              <a:t>we</a:t>
            </a:r>
            <a:r>
              <a:rPr lang="vi-VN" dirty="0"/>
              <a:t> </a:t>
            </a:r>
            <a:r>
              <a:rPr lang="vi-VN" err="1"/>
              <a:t>often</a:t>
            </a:r>
            <a:r>
              <a:rPr lang="vi-VN" dirty="0"/>
              <a:t> </a:t>
            </a:r>
            <a:r>
              <a:rPr lang="vi-VN" err="1"/>
              <a:t>call</a:t>
            </a:r>
            <a:r>
              <a:rPr lang="vi-VN" dirty="0"/>
              <a:t> “</a:t>
            </a:r>
            <a:r>
              <a:rPr lang="vi-VN" err="1"/>
              <a:t>brain</a:t>
            </a:r>
            <a:r>
              <a:rPr lang="vi-VN" dirty="0"/>
              <a:t> </a:t>
            </a:r>
            <a:r>
              <a:rPr lang="vi-VN" err="1"/>
              <a:t>fog</a:t>
            </a:r>
            <a:r>
              <a:rPr lang="vi-VN" dirty="0"/>
              <a:t>” </a:t>
            </a:r>
            <a:r>
              <a:rPr lang="vi-VN" err="1"/>
              <a:t>is</a:t>
            </a:r>
            <a:r>
              <a:rPr lang="vi-VN" dirty="0"/>
              <a:t> </a:t>
            </a:r>
            <a:r>
              <a:rPr lang="vi-VN" err="1"/>
              <a:t>another</a:t>
            </a:r>
            <a:r>
              <a:rPr lang="vi-VN" dirty="0"/>
              <a:t> </a:t>
            </a:r>
            <a:r>
              <a:rPr lang="vi-VN" err="1"/>
              <a:t>common</a:t>
            </a:r>
            <a:r>
              <a:rPr lang="vi-VN" dirty="0"/>
              <a:t> </a:t>
            </a:r>
            <a:r>
              <a:rPr lang="vi-VN" err="1"/>
              <a:t>sign</a:t>
            </a:r>
            <a:r>
              <a:rPr lang="vi-VN" dirty="0"/>
              <a:t>. </a:t>
            </a:r>
            <a:r>
              <a:rPr lang="vi-VN" err="1"/>
              <a:t>This</a:t>
            </a:r>
            <a:r>
              <a:rPr lang="vi-VN" dirty="0"/>
              <a:t> </a:t>
            </a:r>
            <a:r>
              <a:rPr lang="vi-VN" err="1"/>
              <a:t>usually</a:t>
            </a:r>
            <a:r>
              <a:rPr lang="vi-VN" dirty="0"/>
              <a:t> </a:t>
            </a:r>
            <a:r>
              <a:rPr lang="vi-VN" err="1"/>
              <a:t>happens</a:t>
            </a:r>
            <a:r>
              <a:rPr lang="vi-VN" dirty="0"/>
              <a:t> </a:t>
            </a:r>
            <a:r>
              <a:rPr lang="vi-VN" err="1"/>
              <a:t>when</a:t>
            </a:r>
            <a:r>
              <a:rPr lang="vi-VN" dirty="0"/>
              <a:t> </a:t>
            </a:r>
            <a:r>
              <a:rPr lang="vi-VN" err="1"/>
              <a:t>our</a:t>
            </a:r>
            <a:r>
              <a:rPr lang="vi-VN" dirty="0"/>
              <a:t> </a:t>
            </a:r>
            <a:r>
              <a:rPr lang="vi-VN" err="1"/>
              <a:t>brains</a:t>
            </a:r>
            <a:r>
              <a:rPr lang="vi-VN" dirty="0"/>
              <a:t> </a:t>
            </a:r>
            <a:r>
              <a:rPr lang="vi-VN" err="1"/>
              <a:t>are</a:t>
            </a:r>
            <a:r>
              <a:rPr lang="vi-VN" dirty="0"/>
              <a:t> </a:t>
            </a:r>
            <a:r>
              <a:rPr lang="vi-VN" err="1"/>
              <a:t>overloaded</a:t>
            </a:r>
            <a:r>
              <a:rPr lang="vi-VN" dirty="0"/>
              <a:t> </a:t>
            </a:r>
            <a:r>
              <a:rPr lang="vi-VN" err="1"/>
              <a:t>with</a:t>
            </a:r>
            <a:r>
              <a:rPr lang="vi-VN" dirty="0"/>
              <a:t> </a:t>
            </a:r>
            <a:r>
              <a:rPr lang="vi-VN" err="1"/>
              <a:t>information</a:t>
            </a:r>
            <a:r>
              <a:rPr lang="vi-VN" dirty="0"/>
              <a:t> </a:t>
            </a:r>
            <a:r>
              <a:rPr lang="vi-VN" err="1"/>
              <a:t>and</a:t>
            </a:r>
            <a:r>
              <a:rPr lang="vi-VN" dirty="0"/>
              <a:t> </a:t>
            </a:r>
            <a:r>
              <a:rPr lang="vi-VN" err="1"/>
              <a:t>constant</a:t>
            </a:r>
            <a:r>
              <a:rPr lang="vi-VN" dirty="0"/>
              <a:t> </a:t>
            </a:r>
            <a:r>
              <a:rPr lang="vi-VN" err="1"/>
              <a:t>sensory</a:t>
            </a:r>
            <a:r>
              <a:rPr lang="vi-VN" dirty="0"/>
              <a:t> stimulation.</a:t>
            </a:r>
          </a:p>
          <a:p>
            <a:endParaRPr lang="vi-VN" dirty="0"/>
          </a:p>
          <a:p>
            <a:r>
              <a:rPr lang="vi-VN" dirty="0" err="1"/>
              <a:t>And</a:t>
            </a:r>
            <a:r>
              <a:rPr lang="vi-VN" dirty="0"/>
              <a:t> </a:t>
            </a:r>
            <a:r>
              <a:rPr lang="vi-VN" dirty="0" err="1"/>
              <a:t>finally</a:t>
            </a:r>
            <a:r>
              <a:rPr lang="vi-VN" dirty="0"/>
              <a:t>, </a:t>
            </a:r>
            <a:r>
              <a:rPr lang="vi-VN" dirty="0" err="1"/>
              <a:t>there’s</a:t>
            </a:r>
            <a:r>
              <a:rPr lang="vi-VN" dirty="0"/>
              <a:t> </a:t>
            </a:r>
            <a:r>
              <a:rPr lang="vi-VN" dirty="0" err="1"/>
              <a:t>that</a:t>
            </a:r>
            <a:r>
              <a:rPr lang="vi-VN" dirty="0"/>
              <a:t> </a:t>
            </a:r>
            <a:r>
              <a:rPr lang="vi-VN" dirty="0" err="1"/>
              <a:t>strong</a:t>
            </a:r>
            <a:r>
              <a:rPr lang="vi-VN" dirty="0"/>
              <a:t> </a:t>
            </a:r>
            <a:r>
              <a:rPr lang="vi-VN" dirty="0" err="1"/>
              <a:t>urge</a:t>
            </a:r>
            <a:r>
              <a:rPr lang="vi-VN" dirty="0"/>
              <a:t> to </a:t>
            </a:r>
            <a:r>
              <a:rPr lang="vi-VN" dirty="0" err="1"/>
              <a:t>check</a:t>
            </a:r>
            <a:r>
              <a:rPr lang="vi-VN" dirty="0"/>
              <a:t> </a:t>
            </a:r>
            <a:r>
              <a:rPr lang="vi-VN" dirty="0" err="1"/>
              <a:t>your</a:t>
            </a:r>
            <a:r>
              <a:rPr lang="vi-VN" dirty="0"/>
              <a:t> </a:t>
            </a:r>
            <a:r>
              <a:rPr lang="vi-VN" dirty="0" err="1"/>
              <a:t>phone</a:t>
            </a:r>
            <a:r>
              <a:rPr lang="vi-VN" dirty="0"/>
              <a:t> </a:t>
            </a:r>
            <a:r>
              <a:rPr lang="vi-VN" dirty="0" err="1"/>
              <a:t>while</a:t>
            </a:r>
            <a:r>
              <a:rPr lang="vi-VN" dirty="0"/>
              <a:t> </a:t>
            </a:r>
            <a:r>
              <a:rPr lang="vi-VN" dirty="0" err="1"/>
              <a:t>working</a:t>
            </a:r>
            <a:r>
              <a:rPr lang="vi-VN" dirty="0"/>
              <a:t>, "</a:t>
            </a:r>
            <a:r>
              <a:rPr lang="vi-VN" dirty="0" err="1"/>
              <a:t>just</a:t>
            </a:r>
            <a:r>
              <a:rPr lang="vi-VN" dirty="0"/>
              <a:t> to </a:t>
            </a:r>
            <a:r>
              <a:rPr lang="vi-VN" dirty="0" err="1"/>
              <a:t>see</a:t>
            </a:r>
            <a:r>
              <a:rPr lang="vi-VN" dirty="0"/>
              <a:t> </a:t>
            </a:r>
            <a:r>
              <a:rPr lang="vi-VN" dirty="0" err="1"/>
              <a:t>something</a:t>
            </a:r>
            <a:r>
              <a:rPr lang="vi-VN" dirty="0"/>
              <a:t> </a:t>
            </a:r>
            <a:r>
              <a:rPr lang="vi-VN" dirty="0" err="1"/>
              <a:t>quickly</a:t>
            </a:r>
            <a:r>
              <a:rPr lang="vi-VN" dirty="0"/>
              <a:t>" . </a:t>
            </a:r>
            <a:r>
              <a:rPr lang="vi-VN" dirty="0" err="1"/>
              <a:t>Even</a:t>
            </a:r>
            <a:r>
              <a:rPr lang="vi-VN" dirty="0"/>
              <a:t> </a:t>
            </a:r>
            <a:r>
              <a:rPr lang="vi-VN" dirty="0" err="1"/>
              <a:t>those</a:t>
            </a:r>
            <a:r>
              <a:rPr lang="vi-VN" dirty="0"/>
              <a:t> </a:t>
            </a:r>
            <a:r>
              <a:rPr lang="vi-VN" dirty="0" err="1"/>
              <a:t>short</a:t>
            </a:r>
            <a:r>
              <a:rPr lang="vi-VN" dirty="0"/>
              <a:t> </a:t>
            </a:r>
            <a:r>
              <a:rPr lang="vi-VN" dirty="0" err="1"/>
              <a:t>moments</a:t>
            </a:r>
            <a:r>
              <a:rPr lang="vi-VN" dirty="0"/>
              <a:t> can </a:t>
            </a:r>
            <a:r>
              <a:rPr lang="vi-VN" dirty="0" err="1"/>
              <a:t>interrupt</a:t>
            </a:r>
            <a:r>
              <a:rPr lang="vi-VN" dirty="0"/>
              <a:t> </a:t>
            </a:r>
            <a:r>
              <a:rPr lang="vi-VN" dirty="0" err="1"/>
              <a:t>your</a:t>
            </a:r>
            <a:r>
              <a:rPr lang="vi-VN" dirty="0"/>
              <a:t> </a:t>
            </a:r>
            <a:r>
              <a:rPr lang="vi-VN" dirty="0" err="1"/>
              <a:t>focus</a:t>
            </a:r>
            <a:r>
              <a:rPr lang="vi-VN" dirty="0"/>
              <a:t> </a:t>
            </a:r>
            <a:r>
              <a:rPr lang="vi-VN" dirty="0" err="1"/>
              <a:t>and</a:t>
            </a:r>
            <a:r>
              <a:rPr lang="vi-VN" dirty="0"/>
              <a:t> </a:t>
            </a:r>
            <a:r>
              <a:rPr lang="vi-VN" dirty="0" err="1"/>
              <a:t>make</a:t>
            </a:r>
            <a:r>
              <a:rPr lang="vi-VN" dirty="0"/>
              <a:t> </a:t>
            </a:r>
            <a:r>
              <a:rPr lang="vi-VN" dirty="0" err="1"/>
              <a:t>it</a:t>
            </a:r>
            <a:r>
              <a:rPr lang="vi-VN" dirty="0"/>
              <a:t> </a:t>
            </a:r>
            <a:r>
              <a:rPr lang="vi-VN" dirty="0" err="1"/>
              <a:t>harder</a:t>
            </a:r>
            <a:r>
              <a:rPr lang="vi-VN" dirty="0"/>
              <a:t> to </a:t>
            </a:r>
            <a:r>
              <a:rPr lang="vi-VN" dirty="0" err="1"/>
              <a:t>get</a:t>
            </a:r>
            <a:r>
              <a:rPr lang="vi-VN" dirty="0"/>
              <a:t> </a:t>
            </a:r>
            <a:r>
              <a:rPr lang="vi-VN" dirty="0" err="1"/>
              <a:t>back</a:t>
            </a:r>
            <a:r>
              <a:rPr lang="vi-VN" dirty="0"/>
              <a:t> </a:t>
            </a:r>
            <a:r>
              <a:rPr lang="vi-VN" dirty="0" err="1"/>
              <a:t>into</a:t>
            </a:r>
            <a:r>
              <a:rPr lang="vi-VN" dirty="0"/>
              <a:t> </a:t>
            </a:r>
            <a:r>
              <a:rPr lang="vi-VN" dirty="0" err="1"/>
              <a:t>deep</a:t>
            </a:r>
            <a:r>
              <a:rPr lang="vi-VN" dirty="0"/>
              <a:t>, </a:t>
            </a:r>
            <a:r>
              <a:rPr lang="vi-VN" dirty="0" err="1"/>
              <a:t>meaningful</a:t>
            </a:r>
            <a:r>
              <a:rPr lang="vi-VN" dirty="0"/>
              <a:t> </a:t>
            </a:r>
            <a:r>
              <a:rPr lang="vi-VN" dirty="0" err="1"/>
              <a:t>work</a:t>
            </a:r>
            <a:r>
              <a:rPr lang="vi-VN" dirty="0"/>
              <a:t>.</a:t>
            </a:r>
          </a:p>
          <a:p>
            <a:br>
              <a:rPr lang="en-US" dirty="0"/>
            </a:br>
            <a:endParaRPr lang="en-US" dirty="0"/>
          </a:p>
          <a:p>
            <a:pPr marL="0" indent="0"/>
            <a:endParaRPr lang="vi-VN" dirty="0"/>
          </a:p>
        </p:txBody>
      </p:sp>
      <p:sp>
        <p:nvSpPr>
          <p:cNvPr id="94" name="Google Shape;94;p3:notes">
            <a:extLst>
              <a:ext uri="{FF2B5EF4-FFF2-40B4-BE49-F238E27FC236}">
                <a16:creationId xmlns:a16="http://schemas.microsoft.com/office/drawing/2014/main" id="{B716FAF7-BCF7-7328-17BF-1841BE9B289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020561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dirty="0"/>
              <a:t>This slide is about becoming more aware of where our distractions actually come from. The goal here isn’t to judge ourselves but to notice patterns.</a:t>
            </a:r>
            <a:endParaRPr lang="vi-VN" dirty="0"/>
          </a:p>
          <a:p>
            <a:pPr>
              <a:buChar char="•"/>
            </a:pPr>
            <a:r>
              <a:rPr lang="en-US" dirty="0"/>
              <a:t>Start by thinking about which apps tend to interrupt you the most and why. Is it notifications, boredom, stress, or habit?</a:t>
            </a:r>
          </a:p>
          <a:p>
            <a:pPr marL="228600" indent="0"/>
            <a:r>
              <a:rPr lang="en-US" dirty="0"/>
              <a:t>Pay attention to when you feel the urge to check your phone. Does it happen when a task feels difficult, boring, or unclear?</a:t>
            </a:r>
          </a:p>
          <a:p>
            <a:r>
              <a:rPr lang="en-US" dirty="0"/>
              <a:t>Often, we check our phones with the intention of just a quick look, but time slips by faster than we realize. Those few seconds can easily turn into 10 or 15 minutes, disrupting our focus.</a:t>
            </a:r>
          </a:p>
          <a:p>
            <a:r>
              <a:rPr lang="en-US" dirty="0"/>
              <a:t>It’s also helpful to notice which tasks require the most focus for you and whether you’re switching between assignments in the middle of a study session. Task switching can feel productive, but it often breaks concentration.</a:t>
            </a:r>
          </a:p>
          <a:p>
            <a:r>
              <a:rPr lang="en-US" dirty="0"/>
              <a:t>Think about how you start your study sessions. Beginning without a clear plan can make it easier to get distracted.</a:t>
            </a:r>
          </a:p>
          <a:p>
            <a:r>
              <a:rPr lang="en-US" dirty="0"/>
              <a:t>Finally, consider your environment. Is the space noisy? Or is it a place you usually associate with relaxing or winding down? Our surroundings play a big role in how focused we’re able to be.</a:t>
            </a:r>
            <a:endParaRPr lang="vi-VN" dirty="0"/>
          </a:p>
          <a:p>
            <a:pPr marL="0" lvl="0" indent="0" algn="l">
              <a:spcBef>
                <a:spcPts val="0"/>
              </a:spcBef>
              <a:spcAft>
                <a:spcPts val="0"/>
              </a:spcAft>
              <a:buNone/>
            </a:pPr>
            <a:endParaRPr dirty="0"/>
          </a:p>
        </p:txBody>
      </p:sp>
      <p:sp>
        <p:nvSpPr>
          <p:cNvPr id="100" name="Google Shape;100;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indent="0"/>
            <a:r>
              <a:rPr lang="en-US" dirty="0"/>
              <a:t>We’ve spent time talking about how cognitive fragmentation breaks our focus. Now we’re shifting to solutions. The Deep Work Checklist is a simple tool you can use before you study to set yourself up for success, without relying on motivation alone</a:t>
            </a:r>
            <a:endParaRPr lang="vi-VN" dirty="0"/>
          </a:p>
        </p:txBody>
      </p:sp>
      <p:sp>
        <p:nvSpPr>
          <p:cNvPr id="106" name="Google Shape;10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a:extLst>
            <a:ext uri="{FF2B5EF4-FFF2-40B4-BE49-F238E27FC236}">
              <a16:creationId xmlns:a16="http://schemas.microsoft.com/office/drawing/2014/main" id="{094E4EA3-4DF6-E159-DC1D-BEC0EF72EF5A}"/>
            </a:ext>
          </a:extLst>
        </p:cNvPr>
        <p:cNvGrpSpPr/>
        <p:nvPr/>
      </p:nvGrpSpPr>
      <p:grpSpPr>
        <a:xfrm>
          <a:off x="0" y="0"/>
          <a:ext cx="0" cy="0"/>
          <a:chOff x="0" y="0"/>
          <a:chExt cx="0" cy="0"/>
        </a:xfrm>
      </p:grpSpPr>
      <p:sp>
        <p:nvSpPr>
          <p:cNvPr id="105" name="Google Shape;105;p6:notes">
            <a:extLst>
              <a:ext uri="{FF2B5EF4-FFF2-40B4-BE49-F238E27FC236}">
                <a16:creationId xmlns:a16="http://schemas.microsoft.com/office/drawing/2014/main" id="{E461F90D-AF90-E1C8-4477-2267910F5BDC}"/>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dirty="0"/>
              <a:t>This slide is about building your own deep work ritual, starting with your focus block. There’s no “right” length here, the goal is to choose something realistic for you.</a:t>
            </a:r>
            <a:endParaRPr lang="vi-VN" dirty="0"/>
          </a:p>
          <a:p>
            <a:r>
              <a:rPr lang="en-US" dirty="0"/>
              <a:t>First, think about how long you can honestly stay focused on one task right now. </a:t>
            </a:r>
          </a:p>
          <a:p>
            <a:r>
              <a:rPr lang="en-US" dirty="0"/>
              <a:t>If you’re rebuilding your attention, 20 minutes is a great place to start. </a:t>
            </a:r>
          </a:p>
          <a:p>
            <a:r>
              <a:rPr lang="en-US" dirty="0"/>
              <a:t>If you can usually stay with one task a bit longer, 40 minutes might feel right. </a:t>
            </a:r>
          </a:p>
          <a:p>
            <a:r>
              <a:rPr lang="en-US" dirty="0"/>
              <a:t> If you already have strong focus habits, you might choose 60 minutes.</a:t>
            </a:r>
          </a:p>
          <a:p>
            <a:r>
              <a:rPr lang="en-US" dirty="0"/>
              <a:t>You can also write in a custom time if none of these options fit you. </a:t>
            </a:r>
            <a:endParaRPr lang="vi-VN" dirty="0"/>
          </a:p>
          <a:p>
            <a:endParaRPr lang="en-US" dirty="0"/>
          </a:p>
          <a:p>
            <a:r>
              <a:rPr lang="en-US" dirty="0"/>
              <a:t>Next, take a moment to think about </a:t>
            </a:r>
            <a:r>
              <a:rPr lang="en-US" i="1" dirty="0"/>
              <a:t>why</a:t>
            </a:r>
            <a:r>
              <a:rPr lang="en-US" dirty="0"/>
              <a:t> you chose that length. Maybe you know you lose focus after a certain amount of time, or maybe you’re working your way up slowly. That awareness is part of building better focus habits.</a:t>
            </a:r>
          </a:p>
          <a:p>
            <a:endParaRPr lang="en-US" dirty="0"/>
          </a:p>
          <a:p>
            <a:r>
              <a:rPr lang="en-US"/>
              <a:t>Finally, choose a clear start and end time for your session. Having a defined time block helps your brain know when to focus and when it’s okay to take a break.</a:t>
            </a:r>
          </a:p>
          <a:p>
            <a:pPr lvl="0" algn="l">
              <a:spcBef>
                <a:spcPts val="0"/>
              </a:spcBef>
              <a:spcAft>
                <a:spcPts val="0"/>
              </a:spcAft>
              <a:buNone/>
            </a:pPr>
            <a:endParaRPr lang="en-US" dirty="0"/>
          </a:p>
          <a:p>
            <a:pPr marL="0" indent="0"/>
            <a:endParaRPr lang="vi-VN" dirty="0"/>
          </a:p>
        </p:txBody>
      </p:sp>
      <p:sp>
        <p:nvSpPr>
          <p:cNvPr id="106" name="Google Shape;106;p6:notes">
            <a:extLst>
              <a:ext uri="{FF2B5EF4-FFF2-40B4-BE49-F238E27FC236}">
                <a16:creationId xmlns:a16="http://schemas.microsoft.com/office/drawing/2014/main" id="{F0D73084-23B5-F230-6B0D-8D479DCD2A7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016209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a:extLst>
            <a:ext uri="{FF2B5EF4-FFF2-40B4-BE49-F238E27FC236}">
              <a16:creationId xmlns:a16="http://schemas.microsoft.com/office/drawing/2014/main" id="{BD7125E0-5BEB-88C5-E332-96FFDA049E25}"/>
            </a:ext>
          </a:extLst>
        </p:cNvPr>
        <p:cNvGrpSpPr/>
        <p:nvPr/>
      </p:nvGrpSpPr>
      <p:grpSpPr>
        <a:xfrm>
          <a:off x="0" y="0"/>
          <a:ext cx="0" cy="0"/>
          <a:chOff x="0" y="0"/>
          <a:chExt cx="0" cy="0"/>
        </a:xfrm>
      </p:grpSpPr>
      <p:sp>
        <p:nvSpPr>
          <p:cNvPr id="105" name="Google Shape;105;p6:notes">
            <a:extLst>
              <a:ext uri="{FF2B5EF4-FFF2-40B4-BE49-F238E27FC236}">
                <a16:creationId xmlns:a16="http://schemas.microsoft.com/office/drawing/2014/main" id="{ADEE1F0E-F93A-3FDE-CE79-E050A3DB02F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dirty="0"/>
              <a:t>This part of the checklist is about identifying your Deep Work Zone or the place where you’ll do your focused work.</a:t>
            </a:r>
            <a:endParaRPr lang="vi-VN"/>
          </a:p>
          <a:p>
            <a:r>
              <a:rPr lang="en-US" dirty="0"/>
              <a:t>Start by choosing a specific location. This could be a library, a study room, a desk at home, or any space where you’re less </a:t>
            </a:r>
          </a:p>
          <a:p>
            <a:r>
              <a:rPr lang="en-US" dirty="0"/>
              <a:t>likely to be interrupted.</a:t>
            </a:r>
          </a:p>
          <a:p>
            <a:endParaRPr lang="en-US" dirty="0"/>
          </a:p>
          <a:p>
            <a:r>
              <a:rPr lang="en-US" dirty="0"/>
              <a:t>Next, think about what makes this place work for your focus. Is it quiet? Are there fewer distractions? Does your brain</a:t>
            </a:r>
            <a:endParaRPr lang="vi-VN"/>
          </a:p>
          <a:p>
            <a:r>
              <a:rPr lang="en-US" dirty="0"/>
              <a:t>associate this space with getting work done rather than relaxing or scrolling? Be aware of other factors lighting, noise level and whether  your phone is within reach can all affect your ability to stay focused.</a:t>
            </a:r>
            <a:endParaRPr lang="vi-VN" dirty="0"/>
          </a:p>
          <a:p>
            <a:endParaRPr lang="en-US" dirty="0"/>
          </a:p>
          <a:p>
            <a:r>
              <a:rPr lang="en-US" dirty="0"/>
              <a:t>The goal is to be intentional about where you study not just what you study.</a:t>
            </a:r>
          </a:p>
          <a:p>
            <a:pPr marL="0" indent="0"/>
            <a:endParaRPr lang="vi-VN" dirty="0"/>
          </a:p>
        </p:txBody>
      </p:sp>
      <p:sp>
        <p:nvSpPr>
          <p:cNvPr id="106" name="Google Shape;106;p6:notes">
            <a:extLst>
              <a:ext uri="{FF2B5EF4-FFF2-40B4-BE49-F238E27FC236}">
                <a16:creationId xmlns:a16="http://schemas.microsoft.com/office/drawing/2014/main" id="{FD74BFCF-7D24-378D-CD86-4952105CFD4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387002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3"/>
        <p:cNvGrpSpPr/>
        <p:nvPr/>
      </p:nvGrpSpPr>
      <p:grpSpPr>
        <a:xfrm>
          <a:off x="0" y="0"/>
          <a:ext cx="0" cy="0"/>
          <a:chOff x="0" y="0"/>
          <a:chExt cx="0" cy="0"/>
        </a:xfrm>
      </p:grpSpPr>
      <p:sp>
        <p:nvSpPr>
          <p:cNvPr id="14" name="Google Shape;14;p12"/>
          <p:cNvSpPr txBox="1">
            <a:spLocks noGrp="1"/>
          </p:cNvSpPr>
          <p:nvPr>
            <p:ph type="ctrTitle"/>
          </p:nvPr>
        </p:nvSpPr>
        <p:spPr>
          <a:xfrm>
            <a:off x="612648" y="3293316"/>
            <a:ext cx="5509071" cy="150812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990000"/>
              </a:buClr>
              <a:buSzPts val="3600"/>
              <a:buFont typeface="Arial Black"/>
              <a:buNone/>
              <a:defRPr sz="3600">
                <a:solidFill>
                  <a:srgbClr val="99000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12"/>
          <p:cNvSpPr txBox="1">
            <a:spLocks noGrp="1"/>
          </p:cNvSpPr>
          <p:nvPr>
            <p:ph type="subTitle" idx="1"/>
          </p:nvPr>
        </p:nvSpPr>
        <p:spPr>
          <a:xfrm>
            <a:off x="612648" y="4864061"/>
            <a:ext cx="5509071" cy="1000190"/>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dk1"/>
              </a:buClr>
              <a:buSzPts val="2000"/>
              <a:buNone/>
              <a:defRPr sz="2000">
                <a:solidFill>
                  <a:schemeClr val="dk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6" name="Google Shape;16;p12"/>
          <p:cNvPicPr preferRelativeResize="0"/>
          <p:nvPr/>
        </p:nvPicPr>
        <p:blipFill rotWithShape="1">
          <a:blip r:embed="rId2">
            <a:alphaModFix/>
          </a:blip>
          <a:srcRect/>
          <a:stretch/>
        </p:blipFill>
        <p:spPr>
          <a:xfrm>
            <a:off x="94042" y="129828"/>
            <a:ext cx="3756819" cy="1174006"/>
          </a:xfrm>
          <a:prstGeom prst="rect">
            <a:avLst/>
          </a:prstGeom>
          <a:noFill/>
          <a:ln>
            <a:noFill/>
          </a:ln>
        </p:spPr>
      </p:pic>
      <p:pic>
        <p:nvPicPr>
          <p:cNvPr id="17" name="Google Shape;17;p12" descr="A close up of a logo&#10;&#10;Description automatically generated"/>
          <p:cNvPicPr preferRelativeResize="0"/>
          <p:nvPr/>
        </p:nvPicPr>
        <p:blipFill rotWithShape="1">
          <a:blip r:embed="rId3">
            <a:alphaModFix/>
          </a:blip>
          <a:srcRect/>
          <a:stretch/>
        </p:blipFill>
        <p:spPr>
          <a:xfrm>
            <a:off x="9816534" y="6271616"/>
            <a:ext cx="2162106" cy="433626"/>
          </a:xfrm>
          <a:prstGeom prst="rect">
            <a:avLst/>
          </a:prstGeom>
          <a:noFill/>
          <a:ln>
            <a:noFill/>
          </a:ln>
        </p:spPr>
      </p:pic>
      <p:pic>
        <p:nvPicPr>
          <p:cNvPr id="18" name="Google Shape;18;p12"/>
          <p:cNvPicPr preferRelativeResize="0"/>
          <p:nvPr/>
        </p:nvPicPr>
        <p:blipFill rotWithShape="1">
          <a:blip r:embed="rId4">
            <a:alphaModFix amt="5000"/>
          </a:blip>
          <a:srcRect/>
          <a:stretch/>
        </p:blipFill>
        <p:spPr>
          <a:xfrm>
            <a:off x="4862146" y="-623226"/>
            <a:ext cx="8104451" cy="810445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Content">
  <p:cSld name="2_Title and Content">
    <p:spTree>
      <p:nvGrpSpPr>
        <p:cNvPr id="1" name="Shape 67"/>
        <p:cNvGrpSpPr/>
        <p:nvPr/>
      </p:nvGrpSpPr>
      <p:grpSpPr>
        <a:xfrm>
          <a:off x="0" y="0"/>
          <a:ext cx="0" cy="0"/>
          <a:chOff x="0" y="0"/>
          <a:chExt cx="0" cy="0"/>
        </a:xfrm>
      </p:grpSpPr>
      <p:sp>
        <p:nvSpPr>
          <p:cNvPr id="68" name="Google Shape;68;p21"/>
          <p:cNvSpPr txBox="1">
            <a:spLocks noGrp="1"/>
          </p:cNvSpPr>
          <p:nvPr>
            <p:ph type="title"/>
          </p:nvPr>
        </p:nvSpPr>
        <p:spPr>
          <a:xfrm>
            <a:off x="609600" y="365760"/>
            <a:ext cx="109728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990000"/>
              </a:buClr>
              <a:buSzPts val="2800"/>
              <a:buFont typeface="Arial Black"/>
              <a:buNone/>
              <a:defRPr sz="2800">
                <a:solidFill>
                  <a:srgbClr val="99000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69" name="Google Shape;69;p21"/>
          <p:cNvPicPr preferRelativeResize="0"/>
          <p:nvPr/>
        </p:nvPicPr>
        <p:blipFill rotWithShape="1">
          <a:blip r:embed="rId2">
            <a:alphaModFix/>
          </a:blip>
          <a:srcRect/>
          <a:stretch/>
        </p:blipFill>
        <p:spPr>
          <a:xfrm>
            <a:off x="125923" y="6176963"/>
            <a:ext cx="983152" cy="615453"/>
          </a:xfrm>
          <a:prstGeom prst="rect">
            <a:avLst/>
          </a:prstGeom>
          <a:noFill/>
          <a:ln>
            <a:noFill/>
          </a:ln>
        </p:spPr>
      </p:pic>
      <p:sp>
        <p:nvSpPr>
          <p:cNvPr id="70" name="Google Shape;70;p21"/>
          <p:cNvSpPr txBox="1">
            <a:spLocks noGrp="1"/>
          </p:cNvSpPr>
          <p:nvPr>
            <p:ph type="body" idx="1"/>
          </p:nvPr>
        </p:nvSpPr>
        <p:spPr>
          <a:xfrm>
            <a:off x="609600" y="1810512"/>
            <a:ext cx="10972800" cy="43616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1" name="Google Shape;71;p21" descr="A close up of a logo&#10;&#10;Description automatically generated"/>
          <p:cNvPicPr preferRelativeResize="0"/>
          <p:nvPr/>
        </p:nvPicPr>
        <p:blipFill rotWithShape="1">
          <a:blip r:embed="rId3">
            <a:alphaModFix/>
          </a:blip>
          <a:srcRect/>
          <a:stretch/>
        </p:blipFill>
        <p:spPr>
          <a:xfrm>
            <a:off x="9816534" y="6271616"/>
            <a:ext cx="2162106" cy="43362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19"/>
        <p:cNvGrpSpPr/>
        <p:nvPr/>
      </p:nvGrpSpPr>
      <p:grpSpPr>
        <a:xfrm>
          <a:off x="0" y="0"/>
          <a:ext cx="0" cy="0"/>
          <a:chOff x="0" y="0"/>
          <a:chExt cx="0" cy="0"/>
        </a:xfrm>
      </p:grpSpPr>
      <p:pic>
        <p:nvPicPr>
          <p:cNvPr id="20" name="Google Shape;20;p13"/>
          <p:cNvPicPr preferRelativeResize="0"/>
          <p:nvPr/>
        </p:nvPicPr>
        <p:blipFill rotWithShape="1">
          <a:blip r:embed="rId2">
            <a:alphaModFix amt="5000"/>
          </a:blip>
          <a:srcRect/>
          <a:stretch/>
        </p:blipFill>
        <p:spPr>
          <a:xfrm>
            <a:off x="4862146" y="-900318"/>
            <a:ext cx="8104451" cy="8104451"/>
          </a:xfrm>
          <a:prstGeom prst="rect">
            <a:avLst/>
          </a:prstGeom>
          <a:noFill/>
          <a:ln>
            <a:noFill/>
          </a:ln>
        </p:spPr>
      </p:pic>
      <p:sp>
        <p:nvSpPr>
          <p:cNvPr id="21" name="Google Shape;21;p13"/>
          <p:cNvSpPr txBox="1">
            <a:spLocks noGrp="1"/>
          </p:cNvSpPr>
          <p:nvPr>
            <p:ph type="title"/>
          </p:nvPr>
        </p:nvSpPr>
        <p:spPr>
          <a:xfrm>
            <a:off x="609600" y="365760"/>
            <a:ext cx="109728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990000"/>
              </a:buClr>
              <a:buSzPts val="2800"/>
              <a:buFont typeface="Arial Black"/>
              <a:buNone/>
              <a:defRPr sz="2800">
                <a:solidFill>
                  <a:srgbClr val="99000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22" name="Google Shape;22;p13"/>
          <p:cNvPicPr preferRelativeResize="0"/>
          <p:nvPr/>
        </p:nvPicPr>
        <p:blipFill rotWithShape="1">
          <a:blip r:embed="rId3">
            <a:alphaModFix/>
          </a:blip>
          <a:srcRect/>
          <a:stretch/>
        </p:blipFill>
        <p:spPr>
          <a:xfrm>
            <a:off x="125923" y="6176963"/>
            <a:ext cx="983152" cy="615453"/>
          </a:xfrm>
          <a:prstGeom prst="rect">
            <a:avLst/>
          </a:prstGeom>
          <a:noFill/>
          <a:ln>
            <a:noFill/>
          </a:ln>
        </p:spPr>
      </p:pic>
      <p:sp>
        <p:nvSpPr>
          <p:cNvPr id="23" name="Google Shape;23;p13"/>
          <p:cNvSpPr txBox="1">
            <a:spLocks noGrp="1"/>
          </p:cNvSpPr>
          <p:nvPr>
            <p:ph type="body" idx="1"/>
          </p:nvPr>
        </p:nvSpPr>
        <p:spPr>
          <a:xfrm>
            <a:off x="609600" y="1810512"/>
            <a:ext cx="10972800" cy="43616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4" name="Google Shape;24;p13" descr="A close up of a logo&#10;&#10;Description automatically generated"/>
          <p:cNvPicPr preferRelativeResize="0"/>
          <p:nvPr/>
        </p:nvPicPr>
        <p:blipFill rotWithShape="1">
          <a:blip r:embed="rId4">
            <a:alphaModFix/>
          </a:blip>
          <a:srcRect/>
          <a:stretch/>
        </p:blipFill>
        <p:spPr>
          <a:xfrm>
            <a:off x="9816534" y="6271616"/>
            <a:ext cx="2162106" cy="433626"/>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5"/>
        <p:cNvGrpSpPr/>
        <p:nvPr/>
      </p:nvGrpSpPr>
      <p:grpSpPr>
        <a:xfrm>
          <a:off x="0" y="0"/>
          <a:ext cx="0" cy="0"/>
          <a:chOff x="0" y="0"/>
          <a:chExt cx="0" cy="0"/>
        </a:xfrm>
      </p:grpSpPr>
      <p:sp>
        <p:nvSpPr>
          <p:cNvPr id="26" name="Google Shape;26;p14"/>
          <p:cNvSpPr txBox="1">
            <a:spLocks noGrp="1"/>
          </p:cNvSpPr>
          <p:nvPr>
            <p:ph type="title"/>
          </p:nvPr>
        </p:nvSpPr>
        <p:spPr>
          <a:xfrm>
            <a:off x="609600" y="365760"/>
            <a:ext cx="109728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990000"/>
              </a:buClr>
              <a:buSzPts val="2800"/>
              <a:buFont typeface="Arial Black"/>
              <a:buNone/>
              <a:defRPr sz="2800">
                <a:solidFill>
                  <a:srgbClr val="99000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27" name="Google Shape;27;p14"/>
          <p:cNvPicPr preferRelativeResize="0"/>
          <p:nvPr/>
        </p:nvPicPr>
        <p:blipFill rotWithShape="1">
          <a:blip r:embed="rId2">
            <a:alphaModFix/>
          </a:blip>
          <a:srcRect/>
          <a:stretch/>
        </p:blipFill>
        <p:spPr>
          <a:xfrm>
            <a:off x="125923" y="6176963"/>
            <a:ext cx="983152" cy="615453"/>
          </a:xfrm>
          <a:prstGeom prst="rect">
            <a:avLst/>
          </a:prstGeom>
          <a:noFill/>
          <a:ln>
            <a:noFill/>
          </a:ln>
        </p:spPr>
      </p:pic>
      <p:sp>
        <p:nvSpPr>
          <p:cNvPr id="28" name="Google Shape;28;p14"/>
          <p:cNvSpPr txBox="1">
            <a:spLocks noGrp="1"/>
          </p:cNvSpPr>
          <p:nvPr>
            <p:ph type="body" idx="1"/>
          </p:nvPr>
        </p:nvSpPr>
        <p:spPr>
          <a:xfrm>
            <a:off x="609600" y="1810512"/>
            <a:ext cx="10972800" cy="43616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9" name="Google Shape;29;p14" descr="A close up of a logo&#10;&#10;Description automatically generated"/>
          <p:cNvPicPr preferRelativeResize="0"/>
          <p:nvPr/>
        </p:nvPicPr>
        <p:blipFill rotWithShape="1">
          <a:blip r:embed="rId3">
            <a:alphaModFix/>
          </a:blip>
          <a:srcRect/>
          <a:stretch/>
        </p:blipFill>
        <p:spPr>
          <a:xfrm>
            <a:off x="9816534" y="6271616"/>
            <a:ext cx="2162106" cy="43362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Divider">
  <p:cSld name="Section Divider">
    <p:spTree>
      <p:nvGrpSpPr>
        <p:cNvPr id="1" name="Shape 30"/>
        <p:cNvGrpSpPr/>
        <p:nvPr/>
      </p:nvGrpSpPr>
      <p:grpSpPr>
        <a:xfrm>
          <a:off x="0" y="0"/>
          <a:ext cx="0" cy="0"/>
          <a:chOff x="0" y="0"/>
          <a:chExt cx="0" cy="0"/>
        </a:xfrm>
      </p:grpSpPr>
      <p:pic>
        <p:nvPicPr>
          <p:cNvPr id="31" name="Google Shape;31;p15"/>
          <p:cNvPicPr preferRelativeResize="0"/>
          <p:nvPr/>
        </p:nvPicPr>
        <p:blipFill rotWithShape="1">
          <a:blip r:embed="rId2">
            <a:alphaModFix/>
          </a:blip>
          <a:srcRect/>
          <a:stretch/>
        </p:blipFill>
        <p:spPr>
          <a:xfrm>
            <a:off x="125923" y="6176963"/>
            <a:ext cx="983152" cy="615453"/>
          </a:xfrm>
          <a:prstGeom prst="rect">
            <a:avLst/>
          </a:prstGeom>
          <a:noFill/>
          <a:ln>
            <a:noFill/>
          </a:ln>
        </p:spPr>
      </p:pic>
      <p:cxnSp>
        <p:nvCxnSpPr>
          <p:cNvPr id="32" name="Google Shape;32;p15"/>
          <p:cNvCxnSpPr/>
          <p:nvPr/>
        </p:nvCxnSpPr>
        <p:spPr>
          <a:xfrm>
            <a:off x="640080" y="4833257"/>
            <a:ext cx="3773731" cy="0"/>
          </a:xfrm>
          <a:prstGeom prst="straightConnector1">
            <a:avLst/>
          </a:prstGeom>
          <a:noFill/>
          <a:ln w="50800" cap="flat" cmpd="sng">
            <a:solidFill>
              <a:srgbClr val="990000"/>
            </a:solidFill>
            <a:prstDash val="solid"/>
            <a:miter lim="800000"/>
            <a:headEnd type="none" w="sm" len="sm"/>
            <a:tailEnd type="none" w="sm" len="sm"/>
          </a:ln>
        </p:spPr>
      </p:cxnSp>
      <p:sp>
        <p:nvSpPr>
          <p:cNvPr id="33" name="Google Shape;33;p15"/>
          <p:cNvSpPr txBox="1">
            <a:spLocks noGrp="1"/>
          </p:cNvSpPr>
          <p:nvPr>
            <p:ph type="body" idx="1"/>
          </p:nvPr>
        </p:nvSpPr>
        <p:spPr>
          <a:xfrm>
            <a:off x="612648" y="4041648"/>
            <a:ext cx="6194425" cy="69973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800"/>
              <a:buNone/>
              <a:defRPr b="1" i="0">
                <a:solidFill>
                  <a:schemeClr val="dk1"/>
                </a:solidFill>
                <a:latin typeface="Arial Black"/>
                <a:ea typeface="Arial Black"/>
                <a:cs typeface="Arial Black"/>
                <a:sym typeface="Arial Black"/>
              </a:defRPr>
            </a:lvl1pPr>
            <a:lvl2pPr marL="914400" lvl="1" indent="-381000" algn="l">
              <a:lnSpc>
                <a:spcPct val="90000"/>
              </a:lnSpc>
              <a:spcBef>
                <a:spcPts val="500"/>
              </a:spcBef>
              <a:spcAft>
                <a:spcPts val="0"/>
              </a:spcAft>
              <a:buClr>
                <a:schemeClr val="lt1"/>
              </a:buClr>
              <a:buSzPts val="2400"/>
              <a:buChar char="•"/>
              <a:defRPr>
                <a:solidFill>
                  <a:schemeClr val="lt1"/>
                </a:solidFill>
              </a:defRPr>
            </a:lvl2pPr>
            <a:lvl3pPr marL="1371600" lvl="2" indent="-355600" algn="l">
              <a:lnSpc>
                <a:spcPct val="90000"/>
              </a:lnSpc>
              <a:spcBef>
                <a:spcPts val="500"/>
              </a:spcBef>
              <a:spcAft>
                <a:spcPts val="0"/>
              </a:spcAft>
              <a:buClr>
                <a:schemeClr val="lt1"/>
              </a:buClr>
              <a:buSzPts val="2000"/>
              <a:buChar char="•"/>
              <a:defRPr>
                <a:solidFill>
                  <a:schemeClr val="lt1"/>
                </a:solidFill>
              </a:defRPr>
            </a:lvl3pPr>
            <a:lvl4pPr marL="1828800" lvl="3" indent="-342900" algn="l">
              <a:lnSpc>
                <a:spcPct val="90000"/>
              </a:lnSpc>
              <a:spcBef>
                <a:spcPts val="500"/>
              </a:spcBef>
              <a:spcAft>
                <a:spcPts val="0"/>
              </a:spcAft>
              <a:buClr>
                <a:schemeClr val="lt1"/>
              </a:buClr>
              <a:buSzPts val="1800"/>
              <a:buChar char="•"/>
              <a:defRPr>
                <a:solidFill>
                  <a:schemeClr val="lt1"/>
                </a:solidFill>
              </a:defRPr>
            </a:lvl4pPr>
            <a:lvl5pPr marL="2286000" lvl="4" indent="-342900" algn="l">
              <a:lnSpc>
                <a:spcPct val="90000"/>
              </a:lnSpc>
              <a:spcBef>
                <a:spcPts val="500"/>
              </a:spcBef>
              <a:spcAft>
                <a:spcPts val="0"/>
              </a:spcAft>
              <a:buClr>
                <a:schemeClr val="lt1"/>
              </a:buClr>
              <a:buSzPts val="1800"/>
              <a:buChar char="•"/>
              <a:defRPr>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4" name="Google Shape;34;p15" descr="A close up of a logo&#10;&#10;Description automatically generated"/>
          <p:cNvPicPr preferRelativeResize="0"/>
          <p:nvPr/>
        </p:nvPicPr>
        <p:blipFill rotWithShape="1">
          <a:blip r:embed="rId3">
            <a:alphaModFix/>
          </a:blip>
          <a:srcRect/>
          <a:stretch/>
        </p:blipFill>
        <p:spPr>
          <a:xfrm>
            <a:off x="9816534" y="6271616"/>
            <a:ext cx="2162106" cy="433626"/>
          </a:xfrm>
          <a:prstGeom prst="rect">
            <a:avLst/>
          </a:prstGeom>
          <a:noFill/>
          <a:ln>
            <a:noFill/>
          </a:ln>
        </p:spPr>
      </p:pic>
      <p:pic>
        <p:nvPicPr>
          <p:cNvPr id="35" name="Google Shape;35;p15"/>
          <p:cNvPicPr preferRelativeResize="0"/>
          <p:nvPr/>
        </p:nvPicPr>
        <p:blipFill rotWithShape="1">
          <a:blip r:embed="rId4">
            <a:alphaModFix amt="5000"/>
          </a:blip>
          <a:srcRect/>
          <a:stretch/>
        </p:blipFill>
        <p:spPr>
          <a:xfrm>
            <a:off x="4862146" y="-623226"/>
            <a:ext cx="8104451" cy="8104451"/>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Section Divider">
  <p:cSld name="1_Section Divider">
    <p:spTree>
      <p:nvGrpSpPr>
        <p:cNvPr id="1" name="Shape 36"/>
        <p:cNvGrpSpPr/>
        <p:nvPr/>
      </p:nvGrpSpPr>
      <p:grpSpPr>
        <a:xfrm>
          <a:off x="0" y="0"/>
          <a:ext cx="0" cy="0"/>
          <a:chOff x="0" y="0"/>
          <a:chExt cx="0" cy="0"/>
        </a:xfrm>
      </p:grpSpPr>
      <p:pic>
        <p:nvPicPr>
          <p:cNvPr id="37" name="Google Shape;37;p16"/>
          <p:cNvPicPr preferRelativeResize="0"/>
          <p:nvPr/>
        </p:nvPicPr>
        <p:blipFill rotWithShape="1">
          <a:blip r:embed="rId2">
            <a:alphaModFix/>
          </a:blip>
          <a:srcRect/>
          <a:stretch/>
        </p:blipFill>
        <p:spPr>
          <a:xfrm>
            <a:off x="125923" y="6176963"/>
            <a:ext cx="983152" cy="615453"/>
          </a:xfrm>
          <a:prstGeom prst="rect">
            <a:avLst/>
          </a:prstGeom>
          <a:noFill/>
          <a:ln>
            <a:noFill/>
          </a:ln>
        </p:spPr>
      </p:pic>
      <p:cxnSp>
        <p:nvCxnSpPr>
          <p:cNvPr id="38" name="Google Shape;38;p16"/>
          <p:cNvCxnSpPr/>
          <p:nvPr/>
        </p:nvCxnSpPr>
        <p:spPr>
          <a:xfrm>
            <a:off x="640080" y="4833257"/>
            <a:ext cx="3773731" cy="0"/>
          </a:xfrm>
          <a:prstGeom prst="straightConnector1">
            <a:avLst/>
          </a:prstGeom>
          <a:noFill/>
          <a:ln w="50800" cap="flat" cmpd="sng">
            <a:solidFill>
              <a:srgbClr val="990000"/>
            </a:solidFill>
            <a:prstDash val="solid"/>
            <a:miter lim="800000"/>
            <a:headEnd type="none" w="sm" len="sm"/>
            <a:tailEnd type="none" w="sm" len="sm"/>
          </a:ln>
        </p:spPr>
      </p:cxnSp>
      <p:sp>
        <p:nvSpPr>
          <p:cNvPr id="39" name="Google Shape;39;p16"/>
          <p:cNvSpPr txBox="1">
            <a:spLocks noGrp="1"/>
          </p:cNvSpPr>
          <p:nvPr>
            <p:ph type="body" idx="1"/>
          </p:nvPr>
        </p:nvSpPr>
        <p:spPr>
          <a:xfrm>
            <a:off x="612648" y="4041648"/>
            <a:ext cx="6194425" cy="69973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800"/>
              <a:buNone/>
              <a:defRPr b="1" i="0">
                <a:solidFill>
                  <a:schemeClr val="dk1"/>
                </a:solidFill>
                <a:latin typeface="Arial Black"/>
                <a:ea typeface="Arial Black"/>
                <a:cs typeface="Arial Black"/>
                <a:sym typeface="Arial Black"/>
              </a:defRPr>
            </a:lvl1pPr>
            <a:lvl2pPr marL="914400" lvl="1" indent="-381000" algn="l">
              <a:lnSpc>
                <a:spcPct val="90000"/>
              </a:lnSpc>
              <a:spcBef>
                <a:spcPts val="500"/>
              </a:spcBef>
              <a:spcAft>
                <a:spcPts val="0"/>
              </a:spcAft>
              <a:buClr>
                <a:schemeClr val="lt1"/>
              </a:buClr>
              <a:buSzPts val="2400"/>
              <a:buChar char="•"/>
              <a:defRPr>
                <a:solidFill>
                  <a:schemeClr val="lt1"/>
                </a:solidFill>
              </a:defRPr>
            </a:lvl2pPr>
            <a:lvl3pPr marL="1371600" lvl="2" indent="-355600" algn="l">
              <a:lnSpc>
                <a:spcPct val="90000"/>
              </a:lnSpc>
              <a:spcBef>
                <a:spcPts val="500"/>
              </a:spcBef>
              <a:spcAft>
                <a:spcPts val="0"/>
              </a:spcAft>
              <a:buClr>
                <a:schemeClr val="lt1"/>
              </a:buClr>
              <a:buSzPts val="2000"/>
              <a:buChar char="•"/>
              <a:defRPr>
                <a:solidFill>
                  <a:schemeClr val="lt1"/>
                </a:solidFill>
              </a:defRPr>
            </a:lvl3pPr>
            <a:lvl4pPr marL="1828800" lvl="3" indent="-342900" algn="l">
              <a:lnSpc>
                <a:spcPct val="90000"/>
              </a:lnSpc>
              <a:spcBef>
                <a:spcPts val="500"/>
              </a:spcBef>
              <a:spcAft>
                <a:spcPts val="0"/>
              </a:spcAft>
              <a:buClr>
                <a:schemeClr val="lt1"/>
              </a:buClr>
              <a:buSzPts val="1800"/>
              <a:buChar char="•"/>
              <a:defRPr>
                <a:solidFill>
                  <a:schemeClr val="lt1"/>
                </a:solidFill>
              </a:defRPr>
            </a:lvl4pPr>
            <a:lvl5pPr marL="2286000" lvl="4" indent="-342900" algn="l">
              <a:lnSpc>
                <a:spcPct val="90000"/>
              </a:lnSpc>
              <a:spcBef>
                <a:spcPts val="500"/>
              </a:spcBef>
              <a:spcAft>
                <a:spcPts val="0"/>
              </a:spcAft>
              <a:buClr>
                <a:schemeClr val="lt1"/>
              </a:buClr>
              <a:buSzPts val="1800"/>
              <a:buChar char="•"/>
              <a:defRPr>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0" name="Google Shape;40;p16" descr="A close up of a logo&#10;&#10;Description automatically generated"/>
          <p:cNvPicPr preferRelativeResize="0"/>
          <p:nvPr/>
        </p:nvPicPr>
        <p:blipFill rotWithShape="1">
          <a:blip r:embed="rId3">
            <a:alphaModFix/>
          </a:blip>
          <a:srcRect/>
          <a:stretch/>
        </p:blipFill>
        <p:spPr>
          <a:xfrm>
            <a:off x="9816534" y="6271616"/>
            <a:ext cx="2162106" cy="433626"/>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 Column - Text and Object ">
  <p:cSld name="2 Column - Text and Object ">
    <p:spTree>
      <p:nvGrpSpPr>
        <p:cNvPr id="1" name="Shape 41"/>
        <p:cNvGrpSpPr/>
        <p:nvPr/>
      </p:nvGrpSpPr>
      <p:grpSpPr>
        <a:xfrm>
          <a:off x="0" y="0"/>
          <a:ext cx="0" cy="0"/>
          <a:chOff x="0" y="0"/>
          <a:chExt cx="0" cy="0"/>
        </a:xfrm>
      </p:grpSpPr>
      <p:pic>
        <p:nvPicPr>
          <p:cNvPr id="42" name="Google Shape;42;p17"/>
          <p:cNvPicPr preferRelativeResize="0"/>
          <p:nvPr/>
        </p:nvPicPr>
        <p:blipFill rotWithShape="1">
          <a:blip r:embed="rId2">
            <a:alphaModFix/>
          </a:blip>
          <a:srcRect/>
          <a:stretch/>
        </p:blipFill>
        <p:spPr>
          <a:xfrm>
            <a:off x="125923" y="6176963"/>
            <a:ext cx="983152" cy="615453"/>
          </a:xfrm>
          <a:prstGeom prst="rect">
            <a:avLst/>
          </a:prstGeom>
          <a:noFill/>
          <a:ln>
            <a:noFill/>
          </a:ln>
        </p:spPr>
      </p:pic>
      <p:sp>
        <p:nvSpPr>
          <p:cNvPr id="43" name="Google Shape;43;p17"/>
          <p:cNvSpPr txBox="1">
            <a:spLocks noGrp="1"/>
          </p:cNvSpPr>
          <p:nvPr>
            <p:ph type="title"/>
          </p:nvPr>
        </p:nvSpPr>
        <p:spPr>
          <a:xfrm>
            <a:off x="612648" y="365760"/>
            <a:ext cx="109728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990000"/>
              </a:buClr>
              <a:buSzPts val="2800"/>
              <a:buFont typeface="Arial Black"/>
              <a:buNone/>
              <a:defRPr sz="2800">
                <a:solidFill>
                  <a:srgbClr val="99000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7"/>
          <p:cNvSpPr txBox="1">
            <a:spLocks noGrp="1"/>
          </p:cNvSpPr>
          <p:nvPr>
            <p:ph type="body" idx="1"/>
          </p:nvPr>
        </p:nvSpPr>
        <p:spPr>
          <a:xfrm>
            <a:off x="6184394" y="1825625"/>
            <a:ext cx="5394960" cy="43513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000"/>
              <a:buNone/>
              <a:defRPr sz="2000"/>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7"/>
          <p:cNvSpPr txBox="1">
            <a:spLocks noGrp="1"/>
          </p:cNvSpPr>
          <p:nvPr>
            <p:ph type="body" idx="2"/>
          </p:nvPr>
        </p:nvSpPr>
        <p:spPr>
          <a:xfrm>
            <a:off x="612647" y="1825625"/>
            <a:ext cx="5394960" cy="43513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000"/>
              <a:buNone/>
              <a:defRPr sz="2000"/>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6" name="Google Shape;46;p17" descr="A close up of a logo&#10;&#10;Description automatically generated"/>
          <p:cNvPicPr preferRelativeResize="0"/>
          <p:nvPr/>
        </p:nvPicPr>
        <p:blipFill rotWithShape="1">
          <a:blip r:embed="rId3">
            <a:alphaModFix/>
          </a:blip>
          <a:srcRect/>
          <a:stretch/>
        </p:blipFill>
        <p:spPr>
          <a:xfrm>
            <a:off x="9816534" y="6271616"/>
            <a:ext cx="2162106" cy="433626"/>
          </a:xfrm>
          <a:prstGeom prst="rect">
            <a:avLst/>
          </a:prstGeom>
          <a:noFill/>
          <a:ln>
            <a:noFill/>
          </a:ln>
        </p:spPr>
      </p:pic>
      <p:pic>
        <p:nvPicPr>
          <p:cNvPr id="47" name="Google Shape;47;p17"/>
          <p:cNvPicPr preferRelativeResize="0"/>
          <p:nvPr/>
        </p:nvPicPr>
        <p:blipFill rotWithShape="1">
          <a:blip r:embed="rId4">
            <a:alphaModFix amt="5000"/>
          </a:blip>
          <a:srcRect/>
          <a:stretch/>
        </p:blipFill>
        <p:spPr>
          <a:xfrm>
            <a:off x="4862146" y="-623226"/>
            <a:ext cx="8104451" cy="8104451"/>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2 Column - Text and Object ">
  <p:cSld name="1_2 Column - Text and Object ">
    <p:spTree>
      <p:nvGrpSpPr>
        <p:cNvPr id="1" name="Shape 48"/>
        <p:cNvGrpSpPr/>
        <p:nvPr/>
      </p:nvGrpSpPr>
      <p:grpSpPr>
        <a:xfrm>
          <a:off x="0" y="0"/>
          <a:ext cx="0" cy="0"/>
          <a:chOff x="0" y="0"/>
          <a:chExt cx="0" cy="0"/>
        </a:xfrm>
      </p:grpSpPr>
      <p:pic>
        <p:nvPicPr>
          <p:cNvPr id="49" name="Google Shape;49;p18"/>
          <p:cNvPicPr preferRelativeResize="0"/>
          <p:nvPr/>
        </p:nvPicPr>
        <p:blipFill rotWithShape="1">
          <a:blip r:embed="rId2">
            <a:alphaModFix/>
          </a:blip>
          <a:srcRect/>
          <a:stretch/>
        </p:blipFill>
        <p:spPr>
          <a:xfrm>
            <a:off x="125923" y="6176963"/>
            <a:ext cx="983152" cy="615453"/>
          </a:xfrm>
          <a:prstGeom prst="rect">
            <a:avLst/>
          </a:prstGeom>
          <a:noFill/>
          <a:ln>
            <a:noFill/>
          </a:ln>
        </p:spPr>
      </p:pic>
      <p:sp>
        <p:nvSpPr>
          <p:cNvPr id="50" name="Google Shape;50;p18"/>
          <p:cNvSpPr txBox="1">
            <a:spLocks noGrp="1"/>
          </p:cNvSpPr>
          <p:nvPr>
            <p:ph type="title"/>
          </p:nvPr>
        </p:nvSpPr>
        <p:spPr>
          <a:xfrm>
            <a:off x="612648" y="365760"/>
            <a:ext cx="109728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990000"/>
              </a:buClr>
              <a:buSzPts val="2800"/>
              <a:buFont typeface="Arial Black"/>
              <a:buNone/>
              <a:defRPr sz="2800">
                <a:solidFill>
                  <a:srgbClr val="99000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8"/>
          <p:cNvSpPr txBox="1">
            <a:spLocks noGrp="1"/>
          </p:cNvSpPr>
          <p:nvPr>
            <p:ph type="body" idx="1"/>
          </p:nvPr>
        </p:nvSpPr>
        <p:spPr>
          <a:xfrm>
            <a:off x="6184394" y="1825625"/>
            <a:ext cx="5394960" cy="43513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000"/>
              <a:buNone/>
              <a:defRPr sz="2000"/>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2" name="Google Shape;52;p18"/>
          <p:cNvSpPr txBox="1">
            <a:spLocks noGrp="1"/>
          </p:cNvSpPr>
          <p:nvPr>
            <p:ph type="body" idx="2"/>
          </p:nvPr>
        </p:nvSpPr>
        <p:spPr>
          <a:xfrm>
            <a:off x="612647" y="1825625"/>
            <a:ext cx="5394960" cy="43513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000"/>
              <a:buNone/>
              <a:defRPr sz="2000"/>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3" name="Google Shape;53;p18" descr="A close up of a logo&#10;&#10;Description automatically generated"/>
          <p:cNvPicPr preferRelativeResize="0"/>
          <p:nvPr/>
        </p:nvPicPr>
        <p:blipFill rotWithShape="1">
          <a:blip r:embed="rId3">
            <a:alphaModFix/>
          </a:blip>
          <a:srcRect/>
          <a:stretch/>
        </p:blipFill>
        <p:spPr>
          <a:xfrm>
            <a:off x="9816534" y="6271616"/>
            <a:ext cx="2162106" cy="433626"/>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2 Column - Photo w/ Title and Content">
  <p:cSld name="2 Column - Photo w/ Title and Content">
    <p:bg>
      <p:bgPr>
        <a:solidFill>
          <a:schemeClr val="lt1"/>
        </a:solidFill>
        <a:effectLst/>
      </p:bgPr>
    </p:bg>
    <p:spTree>
      <p:nvGrpSpPr>
        <p:cNvPr id="1" name="Shape 54"/>
        <p:cNvGrpSpPr/>
        <p:nvPr/>
      </p:nvGrpSpPr>
      <p:grpSpPr>
        <a:xfrm>
          <a:off x="0" y="0"/>
          <a:ext cx="0" cy="0"/>
          <a:chOff x="0" y="0"/>
          <a:chExt cx="0" cy="0"/>
        </a:xfrm>
      </p:grpSpPr>
      <p:pic>
        <p:nvPicPr>
          <p:cNvPr id="55" name="Google Shape;55;p19"/>
          <p:cNvPicPr preferRelativeResize="0"/>
          <p:nvPr/>
        </p:nvPicPr>
        <p:blipFill rotWithShape="1">
          <a:blip r:embed="rId2">
            <a:alphaModFix/>
          </a:blip>
          <a:srcRect/>
          <a:stretch/>
        </p:blipFill>
        <p:spPr>
          <a:xfrm>
            <a:off x="125923" y="6176963"/>
            <a:ext cx="983152" cy="615453"/>
          </a:xfrm>
          <a:prstGeom prst="rect">
            <a:avLst/>
          </a:prstGeom>
          <a:noFill/>
          <a:ln>
            <a:noFill/>
          </a:ln>
        </p:spPr>
      </p:pic>
      <p:sp>
        <p:nvSpPr>
          <p:cNvPr id="56" name="Google Shape;56;p19"/>
          <p:cNvSpPr>
            <a:spLocks noGrp="1"/>
          </p:cNvSpPr>
          <p:nvPr>
            <p:ph type="pic" idx="2"/>
          </p:nvPr>
        </p:nvSpPr>
        <p:spPr>
          <a:xfrm>
            <a:off x="612648" y="365760"/>
            <a:ext cx="5760720" cy="5678424"/>
          </a:xfrm>
          <a:prstGeom prst="rect">
            <a:avLst/>
          </a:prstGeom>
          <a:noFill/>
          <a:ln>
            <a:noFill/>
          </a:ln>
        </p:spPr>
      </p:sp>
      <p:sp>
        <p:nvSpPr>
          <p:cNvPr id="57" name="Google Shape;57;p19"/>
          <p:cNvSpPr txBox="1">
            <a:spLocks noGrp="1"/>
          </p:cNvSpPr>
          <p:nvPr>
            <p:ph type="body" idx="1"/>
          </p:nvPr>
        </p:nvSpPr>
        <p:spPr>
          <a:xfrm>
            <a:off x="6559296" y="365760"/>
            <a:ext cx="5020056" cy="75895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990000"/>
              </a:buClr>
              <a:buSzPts val="2000"/>
              <a:buNone/>
              <a:defRPr sz="2000" b="1" i="0">
                <a:solidFill>
                  <a:srgbClr val="990000"/>
                </a:solidFill>
                <a:latin typeface="Arial Black"/>
                <a:ea typeface="Arial Black"/>
                <a:cs typeface="Arial Black"/>
                <a:sym typeface="Arial Black"/>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8" name="Google Shape;58;p19"/>
          <p:cNvSpPr txBox="1">
            <a:spLocks noGrp="1"/>
          </p:cNvSpPr>
          <p:nvPr>
            <p:ph type="body" idx="3"/>
          </p:nvPr>
        </p:nvSpPr>
        <p:spPr>
          <a:xfrm>
            <a:off x="6559296" y="1300797"/>
            <a:ext cx="5020056" cy="47433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800"/>
              <a:buNone/>
              <a:defRPr sz="1800"/>
            </a:lvl1pPr>
            <a:lvl2pPr marL="914400" lvl="1" indent="-228600" algn="l">
              <a:lnSpc>
                <a:spcPct val="90000"/>
              </a:lnSpc>
              <a:spcBef>
                <a:spcPts val="500"/>
              </a:spcBef>
              <a:spcAft>
                <a:spcPts val="0"/>
              </a:spcAft>
              <a:buClr>
                <a:schemeClr val="dk1"/>
              </a:buClr>
              <a:buSzPts val="2400"/>
              <a:buNone/>
              <a:defRPr/>
            </a:lvl2pPr>
            <a:lvl3pPr marL="1371600" lvl="2" indent="-228600" algn="l">
              <a:lnSpc>
                <a:spcPct val="90000"/>
              </a:lnSpc>
              <a:spcBef>
                <a:spcPts val="500"/>
              </a:spcBef>
              <a:spcAft>
                <a:spcPts val="0"/>
              </a:spcAft>
              <a:buClr>
                <a:schemeClr val="dk1"/>
              </a:buClr>
              <a:buSzPts val="2000"/>
              <a:buNone/>
              <a:defRPr/>
            </a:lvl3pPr>
            <a:lvl4pPr marL="1828800" lvl="3" indent="-228600" algn="l">
              <a:lnSpc>
                <a:spcPct val="90000"/>
              </a:lnSpc>
              <a:spcBef>
                <a:spcPts val="500"/>
              </a:spcBef>
              <a:spcAft>
                <a:spcPts val="0"/>
              </a:spcAft>
              <a:buClr>
                <a:schemeClr val="dk1"/>
              </a:buClr>
              <a:buSzPts val="1800"/>
              <a:buNone/>
              <a:defRPr/>
            </a:lvl4pPr>
            <a:lvl5pPr marL="2286000" lvl="4" indent="-228600" algn="l">
              <a:lnSpc>
                <a:spcPct val="9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9" name="Google Shape;59;p19" descr="A close up of a logo&#10;&#10;Description automatically generated"/>
          <p:cNvPicPr preferRelativeResize="0"/>
          <p:nvPr/>
        </p:nvPicPr>
        <p:blipFill rotWithShape="1">
          <a:blip r:embed="rId3">
            <a:alphaModFix/>
          </a:blip>
          <a:srcRect/>
          <a:stretch/>
        </p:blipFill>
        <p:spPr>
          <a:xfrm>
            <a:off x="9816534" y="6271616"/>
            <a:ext cx="2162106" cy="433626"/>
          </a:xfrm>
          <a:prstGeom prst="rect">
            <a:avLst/>
          </a:prstGeom>
          <a:noFill/>
          <a:ln>
            <a:noFill/>
          </a:ln>
        </p:spPr>
      </p:pic>
      <p:pic>
        <p:nvPicPr>
          <p:cNvPr id="60" name="Google Shape;60;p19"/>
          <p:cNvPicPr preferRelativeResize="0"/>
          <p:nvPr/>
        </p:nvPicPr>
        <p:blipFill rotWithShape="1">
          <a:blip r:embed="rId4">
            <a:alphaModFix amt="5000"/>
          </a:blip>
          <a:srcRect/>
          <a:stretch/>
        </p:blipFill>
        <p:spPr>
          <a:xfrm>
            <a:off x="4862146" y="-623226"/>
            <a:ext cx="8104451" cy="8104451"/>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2 Column - Photo w/ Title and Content">
  <p:cSld name="1_2 Column - Photo w/ Title and Content">
    <p:bg>
      <p:bgPr>
        <a:solidFill>
          <a:schemeClr val="lt1"/>
        </a:solidFill>
        <a:effectLst/>
      </p:bgPr>
    </p:bg>
    <p:spTree>
      <p:nvGrpSpPr>
        <p:cNvPr id="1" name="Shape 61"/>
        <p:cNvGrpSpPr/>
        <p:nvPr/>
      </p:nvGrpSpPr>
      <p:grpSpPr>
        <a:xfrm>
          <a:off x="0" y="0"/>
          <a:ext cx="0" cy="0"/>
          <a:chOff x="0" y="0"/>
          <a:chExt cx="0" cy="0"/>
        </a:xfrm>
      </p:grpSpPr>
      <p:pic>
        <p:nvPicPr>
          <p:cNvPr id="62" name="Google Shape;62;p20"/>
          <p:cNvPicPr preferRelativeResize="0"/>
          <p:nvPr/>
        </p:nvPicPr>
        <p:blipFill rotWithShape="1">
          <a:blip r:embed="rId2">
            <a:alphaModFix/>
          </a:blip>
          <a:srcRect/>
          <a:stretch/>
        </p:blipFill>
        <p:spPr>
          <a:xfrm>
            <a:off x="125923" y="6176963"/>
            <a:ext cx="983152" cy="615453"/>
          </a:xfrm>
          <a:prstGeom prst="rect">
            <a:avLst/>
          </a:prstGeom>
          <a:noFill/>
          <a:ln>
            <a:noFill/>
          </a:ln>
        </p:spPr>
      </p:pic>
      <p:sp>
        <p:nvSpPr>
          <p:cNvPr id="63" name="Google Shape;63;p20"/>
          <p:cNvSpPr>
            <a:spLocks noGrp="1"/>
          </p:cNvSpPr>
          <p:nvPr>
            <p:ph type="pic" idx="2"/>
          </p:nvPr>
        </p:nvSpPr>
        <p:spPr>
          <a:xfrm>
            <a:off x="612648" y="365760"/>
            <a:ext cx="5760720" cy="5678424"/>
          </a:xfrm>
          <a:prstGeom prst="rect">
            <a:avLst/>
          </a:prstGeom>
          <a:noFill/>
          <a:ln>
            <a:noFill/>
          </a:ln>
        </p:spPr>
      </p:sp>
      <p:sp>
        <p:nvSpPr>
          <p:cNvPr id="64" name="Google Shape;64;p20"/>
          <p:cNvSpPr txBox="1">
            <a:spLocks noGrp="1"/>
          </p:cNvSpPr>
          <p:nvPr>
            <p:ph type="body" idx="1"/>
          </p:nvPr>
        </p:nvSpPr>
        <p:spPr>
          <a:xfrm>
            <a:off x="6559296" y="365760"/>
            <a:ext cx="5020056" cy="75895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990000"/>
              </a:buClr>
              <a:buSzPts val="2000"/>
              <a:buNone/>
              <a:defRPr sz="2000" b="1" i="0">
                <a:solidFill>
                  <a:srgbClr val="990000"/>
                </a:solidFill>
                <a:latin typeface="Arial Black"/>
                <a:ea typeface="Arial Black"/>
                <a:cs typeface="Arial Black"/>
                <a:sym typeface="Arial Black"/>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5" name="Google Shape;65;p20"/>
          <p:cNvSpPr txBox="1">
            <a:spLocks noGrp="1"/>
          </p:cNvSpPr>
          <p:nvPr>
            <p:ph type="body" idx="3"/>
          </p:nvPr>
        </p:nvSpPr>
        <p:spPr>
          <a:xfrm>
            <a:off x="6559296" y="1300797"/>
            <a:ext cx="5020056" cy="47433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800"/>
              <a:buNone/>
              <a:defRPr sz="1800"/>
            </a:lvl1pPr>
            <a:lvl2pPr marL="914400" lvl="1" indent="-228600" algn="l">
              <a:lnSpc>
                <a:spcPct val="90000"/>
              </a:lnSpc>
              <a:spcBef>
                <a:spcPts val="500"/>
              </a:spcBef>
              <a:spcAft>
                <a:spcPts val="0"/>
              </a:spcAft>
              <a:buClr>
                <a:schemeClr val="dk1"/>
              </a:buClr>
              <a:buSzPts val="2400"/>
              <a:buNone/>
              <a:defRPr/>
            </a:lvl2pPr>
            <a:lvl3pPr marL="1371600" lvl="2" indent="-228600" algn="l">
              <a:lnSpc>
                <a:spcPct val="90000"/>
              </a:lnSpc>
              <a:spcBef>
                <a:spcPts val="500"/>
              </a:spcBef>
              <a:spcAft>
                <a:spcPts val="0"/>
              </a:spcAft>
              <a:buClr>
                <a:schemeClr val="dk1"/>
              </a:buClr>
              <a:buSzPts val="2000"/>
              <a:buNone/>
              <a:defRPr/>
            </a:lvl3pPr>
            <a:lvl4pPr marL="1828800" lvl="3" indent="-228600" algn="l">
              <a:lnSpc>
                <a:spcPct val="90000"/>
              </a:lnSpc>
              <a:spcBef>
                <a:spcPts val="500"/>
              </a:spcBef>
              <a:spcAft>
                <a:spcPts val="0"/>
              </a:spcAft>
              <a:buClr>
                <a:schemeClr val="dk1"/>
              </a:buClr>
              <a:buSzPts val="1800"/>
              <a:buNone/>
              <a:defRPr/>
            </a:lvl4pPr>
            <a:lvl5pPr marL="2286000" lvl="4" indent="-228600" algn="l">
              <a:lnSpc>
                <a:spcPct val="9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66" name="Google Shape;66;p20" descr="A close up of a logo&#10;&#10;Description automatically generated"/>
          <p:cNvPicPr preferRelativeResize="0"/>
          <p:nvPr/>
        </p:nvPicPr>
        <p:blipFill rotWithShape="1">
          <a:blip r:embed="rId3">
            <a:alphaModFix/>
          </a:blip>
          <a:srcRect/>
          <a:stretch/>
        </p:blipFill>
        <p:spPr>
          <a:xfrm>
            <a:off x="9816534" y="6271616"/>
            <a:ext cx="2162106" cy="43362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1"/>
          <p:cNvSpPr txBox="1">
            <a:spLocks noGrp="1"/>
          </p:cNvSpPr>
          <p:nvPr>
            <p:ph type="title"/>
          </p:nvPr>
        </p:nvSpPr>
        <p:spPr>
          <a:xfrm>
            <a:off x="612648" y="365125"/>
            <a:ext cx="109728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990000"/>
              </a:buClr>
              <a:buSzPts val="2800"/>
              <a:buFont typeface="Arial Black"/>
              <a:buNone/>
              <a:defRPr sz="2800" b="1" i="0" u="none" strike="noStrike" cap="none">
                <a:solidFill>
                  <a:srgbClr val="990000"/>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1"/>
          <p:cNvSpPr txBox="1">
            <a:spLocks noGrp="1"/>
          </p:cNvSpPr>
          <p:nvPr>
            <p:ph type="body" idx="1"/>
          </p:nvPr>
        </p:nvSpPr>
        <p:spPr>
          <a:xfrm>
            <a:off x="612648" y="1825625"/>
            <a:ext cx="109728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12" name="Google Shape;12;p11"/>
          <p:cNvPicPr preferRelativeResize="0"/>
          <p:nvPr/>
        </p:nvPicPr>
        <p:blipFill rotWithShape="1">
          <a:blip r:embed="rId12">
            <a:alphaModFix/>
          </a:blip>
          <a:srcRect/>
          <a:stretch/>
        </p:blipFill>
        <p:spPr>
          <a:xfrm>
            <a:off x="125923" y="6176963"/>
            <a:ext cx="983152" cy="615453"/>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microsoft.com/office/2018/10/relationships/comments" Target="../comments/modernComment_102_0.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microsoft.com/office/2018/10/relationships/comments" Target="../comments/modernComment_103_0.xm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
          <p:cNvSpPr txBox="1">
            <a:spLocks noGrp="1"/>
          </p:cNvSpPr>
          <p:nvPr>
            <p:ph type="ctrTitle"/>
          </p:nvPr>
        </p:nvSpPr>
        <p:spPr>
          <a:xfrm>
            <a:off x="772575" y="2487350"/>
            <a:ext cx="7488900" cy="145710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rgbClr val="990000"/>
              </a:buClr>
              <a:buSzPct val="100000"/>
              <a:buFont typeface="Arial Black"/>
              <a:buNone/>
            </a:pPr>
            <a:r>
              <a:rPr lang="en-US"/>
              <a:t>THE DEEP WORK STARTER KIT </a:t>
            </a:r>
            <a:endParaRPr/>
          </a:p>
          <a:p>
            <a:pPr marL="0" lvl="0" indent="0" algn="l" rtl="0">
              <a:lnSpc>
                <a:spcPct val="90000"/>
              </a:lnSpc>
              <a:spcBef>
                <a:spcPts val="0"/>
              </a:spcBef>
              <a:spcAft>
                <a:spcPts val="0"/>
              </a:spcAft>
              <a:buClr>
                <a:srgbClr val="990000"/>
              </a:buClr>
              <a:buSzPct val="130909"/>
              <a:buFont typeface="Arial Black"/>
              <a:buNone/>
            </a:pPr>
            <a:endParaRPr sz="2750"/>
          </a:p>
          <a:p>
            <a:pPr marL="0" lvl="0" indent="0" algn="l" rtl="0">
              <a:lnSpc>
                <a:spcPct val="90000"/>
              </a:lnSpc>
              <a:spcBef>
                <a:spcPts val="0"/>
              </a:spcBef>
              <a:spcAft>
                <a:spcPts val="0"/>
              </a:spcAft>
              <a:buClr>
                <a:srgbClr val="990000"/>
              </a:buClr>
              <a:buSzPct val="130909"/>
              <a:buFont typeface="Arial Black"/>
              <a:buNone/>
            </a:pPr>
            <a:r>
              <a:rPr lang="en-US" sz="2750"/>
              <a:t>Rebuilding Attention in a Distracted College World</a:t>
            </a:r>
            <a:endParaRPr sz="2750"/>
          </a:p>
        </p:txBody>
      </p:sp>
      <p:sp>
        <p:nvSpPr>
          <p:cNvPr id="77" name="Google Shape;77;p1"/>
          <p:cNvSpPr txBox="1">
            <a:spLocks noGrp="1"/>
          </p:cNvSpPr>
          <p:nvPr>
            <p:ph type="subTitle" idx="1"/>
          </p:nvPr>
        </p:nvSpPr>
        <p:spPr>
          <a:xfrm>
            <a:off x="772573" y="4082311"/>
            <a:ext cx="5509200" cy="10002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000"/>
              <a:buNone/>
            </a:pPr>
            <a:r>
              <a:rPr lang="en-US"/>
              <a:t>by Phuong Dinh</a:t>
            </a:r>
            <a:endParaRPr/>
          </a:p>
          <a:p>
            <a:pPr marL="0" lvl="0" indent="0" algn="l" rtl="0">
              <a:lnSpc>
                <a:spcPct val="90000"/>
              </a:lnSpc>
              <a:spcBef>
                <a:spcPts val="0"/>
              </a:spcBef>
              <a:spcAft>
                <a:spcPts val="0"/>
              </a:spcAft>
              <a:buClr>
                <a:schemeClr val="dk1"/>
              </a:buClr>
              <a:buSzPts val="2000"/>
              <a:buNone/>
            </a:pPr>
            <a:r>
              <a:rPr lang="en-US"/>
              <a:t>MsC Marriage and Family Therapy’ 26</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a:extLst>
            <a:ext uri="{FF2B5EF4-FFF2-40B4-BE49-F238E27FC236}">
              <a16:creationId xmlns:a16="http://schemas.microsoft.com/office/drawing/2014/main" id="{BEF06174-BF1F-C1BE-F8A7-1A2FE1A04827}"/>
            </a:ext>
          </a:extLst>
        </p:cNvPr>
        <p:cNvGrpSpPr/>
        <p:nvPr/>
      </p:nvGrpSpPr>
      <p:grpSpPr>
        <a:xfrm>
          <a:off x="0" y="0"/>
          <a:ext cx="0" cy="0"/>
          <a:chOff x="0" y="0"/>
          <a:chExt cx="0" cy="0"/>
        </a:xfrm>
      </p:grpSpPr>
      <p:sp>
        <p:nvSpPr>
          <p:cNvPr id="108" name="Google Shape;108;p6">
            <a:extLst>
              <a:ext uri="{FF2B5EF4-FFF2-40B4-BE49-F238E27FC236}">
                <a16:creationId xmlns:a16="http://schemas.microsoft.com/office/drawing/2014/main" id="{C76C3290-07D3-69E3-16FF-E93D806E5CDA}"/>
              </a:ext>
            </a:extLst>
          </p:cNvPr>
          <p:cNvSpPr txBox="1">
            <a:spLocks noGrp="1"/>
          </p:cNvSpPr>
          <p:nvPr>
            <p:ph type="title"/>
          </p:nvPr>
        </p:nvSpPr>
        <p:spPr>
          <a:xfrm>
            <a:off x="609600" y="109245"/>
            <a:ext cx="109728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990000"/>
              </a:buClr>
              <a:buSzPts val="2800"/>
              <a:buFont typeface="Arial Black"/>
              <a:buNone/>
            </a:pPr>
            <a:r>
              <a:rPr lang="en-US"/>
              <a:t>BUILD YOUR DEEP WORK RITUAL/ CHECKLIST</a:t>
            </a:r>
            <a:endParaRPr/>
          </a:p>
        </p:txBody>
      </p:sp>
      <p:sp>
        <p:nvSpPr>
          <p:cNvPr id="2" name="Text Placeholder 1">
            <a:extLst>
              <a:ext uri="{FF2B5EF4-FFF2-40B4-BE49-F238E27FC236}">
                <a16:creationId xmlns:a16="http://schemas.microsoft.com/office/drawing/2014/main" id="{CA34FE64-F9D4-B0D1-93F0-1F19CD9A29D4}"/>
              </a:ext>
            </a:extLst>
          </p:cNvPr>
          <p:cNvSpPr>
            <a:spLocks noGrp="1"/>
          </p:cNvSpPr>
          <p:nvPr>
            <p:ph type="body" idx="1"/>
          </p:nvPr>
        </p:nvSpPr>
        <p:spPr>
          <a:xfrm>
            <a:off x="1469679" y="1161680"/>
            <a:ext cx="6114107" cy="5274579"/>
          </a:xfrm>
        </p:spPr>
        <p:txBody>
          <a:bodyPr spcFirstLastPara="1" wrap="square" lIns="91425" tIns="45700" rIns="91425" bIns="45700" anchor="t" anchorCtr="0">
            <a:noAutofit/>
          </a:bodyPr>
          <a:lstStyle/>
          <a:p>
            <a:pPr marL="0" indent="0">
              <a:lnSpc>
                <a:spcPct val="114999"/>
              </a:lnSpc>
              <a:spcBef>
                <a:spcPts val="1400"/>
              </a:spcBef>
            </a:pPr>
            <a:r>
              <a:rPr lang="en-US" sz="2000" b="1" dirty="0">
                <a:solidFill>
                  <a:srgbClr val="990000"/>
                </a:solidFill>
              </a:rPr>
              <a:t>3. Environment Check</a:t>
            </a:r>
            <a:endParaRPr lang="vi-VN" sz="2000"/>
          </a:p>
          <a:p>
            <a:pPr marL="0" indent="0">
              <a:lnSpc>
                <a:spcPct val="114999"/>
              </a:lnSpc>
              <a:spcBef>
                <a:spcPts val="1200"/>
              </a:spcBef>
            </a:pPr>
            <a:r>
              <a:rPr lang="en-US" sz="2000" b="1" dirty="0"/>
              <a:t>Before I start, I will:</a:t>
            </a:r>
            <a:endParaRPr lang="en-US" sz="2000" dirty="0"/>
          </a:p>
          <a:p>
            <a:pPr indent="-457200">
              <a:lnSpc>
                <a:spcPct val="114999"/>
              </a:lnSpc>
              <a:spcBef>
                <a:spcPts val="1200"/>
              </a:spcBef>
              <a:spcAft>
                <a:spcPts val="1200"/>
              </a:spcAft>
              <a:buChar char="•"/>
            </a:pPr>
            <a:r>
              <a:rPr lang="en-US" sz="2000" dirty="0"/>
              <a:t>Clear my desk/workspace</a:t>
            </a:r>
          </a:p>
          <a:p>
            <a:pPr indent="-457200">
              <a:lnSpc>
                <a:spcPct val="114999"/>
              </a:lnSpc>
              <a:spcBef>
                <a:spcPts val="1200"/>
              </a:spcBef>
              <a:spcAft>
                <a:spcPts val="1200"/>
              </a:spcAft>
              <a:buChar char="•"/>
            </a:pPr>
            <a:r>
              <a:rPr lang="en-US" sz="2000" dirty="0"/>
              <a:t>Gather all materials I need</a:t>
            </a:r>
          </a:p>
          <a:p>
            <a:pPr indent="-457200">
              <a:lnSpc>
                <a:spcPct val="114999"/>
              </a:lnSpc>
              <a:spcBef>
                <a:spcPts val="1200"/>
              </a:spcBef>
              <a:spcAft>
                <a:spcPts val="1200"/>
              </a:spcAft>
              <a:buChar char="•"/>
            </a:pPr>
            <a:r>
              <a:rPr lang="en-US" sz="2000" dirty="0"/>
              <a:t>Close extra tabs (limit: ___ tabs)</a:t>
            </a:r>
          </a:p>
          <a:p>
            <a:pPr indent="-457200">
              <a:lnSpc>
                <a:spcPct val="114999"/>
              </a:lnSpc>
              <a:spcBef>
                <a:spcPts val="1200"/>
              </a:spcBef>
              <a:spcAft>
                <a:spcPts val="1200"/>
              </a:spcAft>
              <a:buChar char="•"/>
            </a:pPr>
            <a:r>
              <a:rPr lang="en-US" sz="2000" dirty="0"/>
              <a:t>Put my phone: </a:t>
            </a:r>
          </a:p>
          <a:p>
            <a:pPr lvl="1">
              <a:lnSpc>
                <a:spcPct val="114999"/>
              </a:lnSpc>
              <a:spcBef>
                <a:spcPts val="1200"/>
              </a:spcBef>
              <a:spcAft>
                <a:spcPts val="1200"/>
              </a:spcAft>
              <a:buSzPts val="2400"/>
              <a:buFont typeface="Courier New"/>
              <a:buChar char="o"/>
            </a:pPr>
            <a:r>
              <a:rPr lang="en-US" sz="2000" dirty="0"/>
              <a:t>out of reach </a:t>
            </a:r>
          </a:p>
          <a:p>
            <a:pPr lvl="1">
              <a:lnSpc>
                <a:spcPct val="114999"/>
              </a:lnSpc>
              <a:spcBef>
                <a:spcPts val="1200"/>
              </a:spcBef>
              <a:spcAft>
                <a:spcPts val="1200"/>
              </a:spcAft>
              <a:buSzPts val="2400"/>
              <a:buFont typeface="Courier New"/>
              <a:buChar char="o"/>
            </a:pPr>
            <a:r>
              <a:rPr lang="en-US" sz="2000" dirty="0"/>
              <a:t>in another room</a:t>
            </a:r>
          </a:p>
          <a:p>
            <a:pPr lvl="1">
              <a:lnSpc>
                <a:spcPct val="114999"/>
              </a:lnSpc>
              <a:spcBef>
                <a:spcPts val="1200"/>
              </a:spcBef>
              <a:spcAft>
                <a:spcPts val="1200"/>
              </a:spcAft>
              <a:buFont typeface="Courier New"/>
              <a:buChar char="o"/>
            </a:pPr>
            <a:r>
              <a:rPr lang="en-US" sz="2000" dirty="0"/>
              <a:t> face down</a:t>
            </a:r>
          </a:p>
        </p:txBody>
      </p:sp>
    </p:spTree>
    <p:extLst>
      <p:ext uri="{BB962C8B-B14F-4D97-AF65-F5344CB8AC3E}">
        <p14:creationId xmlns:p14="http://schemas.microsoft.com/office/powerpoint/2010/main" val="1735694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g3ba44890101_0_52"/>
          <p:cNvSpPr txBox="1">
            <a:spLocks noGrp="1"/>
          </p:cNvSpPr>
          <p:nvPr>
            <p:ph type="title"/>
          </p:nvPr>
        </p:nvSpPr>
        <p:spPr>
          <a:xfrm>
            <a:off x="1318788" y="388394"/>
            <a:ext cx="9561969"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990000"/>
              </a:buClr>
              <a:buSzPts val="2800"/>
              <a:buFont typeface="Arial Black"/>
              <a:buNone/>
            </a:pPr>
            <a:r>
              <a:rPr lang="en-US"/>
              <a:t>BUILD YOUR DEEP-WORK RITUAL (CONT)</a:t>
            </a:r>
            <a:endParaRPr/>
          </a:p>
        </p:txBody>
      </p:sp>
      <p:sp>
        <p:nvSpPr>
          <p:cNvPr id="2" name="Text Placeholder 1">
            <a:extLst>
              <a:ext uri="{FF2B5EF4-FFF2-40B4-BE49-F238E27FC236}">
                <a16:creationId xmlns:a16="http://schemas.microsoft.com/office/drawing/2014/main" id="{C53EB659-25FF-2C15-E06D-21D200F7334E}"/>
              </a:ext>
            </a:extLst>
          </p:cNvPr>
          <p:cNvSpPr>
            <a:spLocks noGrp="1"/>
          </p:cNvSpPr>
          <p:nvPr>
            <p:ph type="body" idx="1"/>
          </p:nvPr>
        </p:nvSpPr>
        <p:spPr>
          <a:xfrm>
            <a:off x="1696015" y="2044393"/>
            <a:ext cx="7321236" cy="2777332"/>
          </a:xfrm>
        </p:spPr>
        <p:txBody>
          <a:bodyPr>
            <a:normAutofit lnSpcReduction="10000"/>
          </a:bodyPr>
          <a:lstStyle/>
          <a:p>
            <a:pPr marL="0" indent="0">
              <a:lnSpc>
                <a:spcPct val="114999"/>
              </a:lnSpc>
              <a:spcBef>
                <a:spcPts val="1400"/>
              </a:spcBef>
            </a:pPr>
            <a:r>
              <a:rPr lang="en-US" sz="2800" b="1">
                <a:solidFill>
                  <a:srgbClr val="990000"/>
                </a:solidFill>
                <a:highlight>
                  <a:srgbClr val="FFFFFF"/>
                </a:highlight>
              </a:rPr>
              <a:t>4. One Clear Intention (Most Important)</a:t>
            </a:r>
            <a:endParaRPr lang="vi-VN" sz="2800"/>
          </a:p>
          <a:p>
            <a:pPr marL="0" indent="0">
              <a:lnSpc>
                <a:spcPct val="114999"/>
              </a:lnSpc>
              <a:spcBef>
                <a:spcPts val="1200"/>
              </a:spcBef>
            </a:pPr>
            <a:r>
              <a:rPr lang="en-US" sz="2800" b="1"/>
              <a:t>What is the one task I will work on?</a:t>
            </a:r>
            <a:endParaRPr lang="en-US" sz="2800"/>
          </a:p>
          <a:p>
            <a:pPr marL="381000" marR="381000" indent="0">
              <a:lnSpc>
                <a:spcPct val="114999"/>
              </a:lnSpc>
              <a:spcBef>
                <a:spcPts val="1200"/>
              </a:spcBef>
            </a:pPr>
            <a:endParaRPr lang="en-US" sz="2800" dirty="0"/>
          </a:p>
          <a:p>
            <a:pPr marL="0" indent="0">
              <a:lnSpc>
                <a:spcPct val="114999"/>
              </a:lnSpc>
              <a:spcBef>
                <a:spcPts val="1200"/>
              </a:spcBef>
              <a:spcAft>
                <a:spcPts val="1200"/>
              </a:spcAft>
            </a:pPr>
            <a:r>
              <a:rPr lang="en-US" sz="2800" b="1"/>
              <a:t>If I finish early, I will continue by: </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5">
          <a:extLst>
            <a:ext uri="{FF2B5EF4-FFF2-40B4-BE49-F238E27FC236}">
              <a16:creationId xmlns:a16="http://schemas.microsoft.com/office/drawing/2014/main" id="{254B4133-4174-DA70-44E3-69AC0042171E}"/>
            </a:ext>
          </a:extLst>
        </p:cNvPr>
        <p:cNvGrpSpPr/>
        <p:nvPr/>
      </p:nvGrpSpPr>
      <p:grpSpPr>
        <a:xfrm>
          <a:off x="0" y="0"/>
          <a:ext cx="0" cy="0"/>
          <a:chOff x="0" y="0"/>
          <a:chExt cx="0" cy="0"/>
        </a:xfrm>
      </p:grpSpPr>
      <p:sp>
        <p:nvSpPr>
          <p:cNvPr id="116" name="Google Shape;116;g3ba44890101_0_52">
            <a:extLst>
              <a:ext uri="{FF2B5EF4-FFF2-40B4-BE49-F238E27FC236}">
                <a16:creationId xmlns:a16="http://schemas.microsoft.com/office/drawing/2014/main" id="{27836CF0-26C0-812E-17D3-68FDF6BE4E72}"/>
              </a:ext>
            </a:extLst>
          </p:cNvPr>
          <p:cNvSpPr txBox="1">
            <a:spLocks noGrp="1"/>
          </p:cNvSpPr>
          <p:nvPr>
            <p:ph type="title"/>
          </p:nvPr>
        </p:nvSpPr>
        <p:spPr>
          <a:xfrm>
            <a:off x="322907" y="365760"/>
            <a:ext cx="109728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990000"/>
              </a:buClr>
              <a:buSzPts val="2800"/>
              <a:buFont typeface="Arial Black"/>
              <a:buNone/>
            </a:pPr>
            <a:r>
              <a:rPr lang="en-US"/>
              <a:t>BUILD YOUR DEEP-WORK RITUAL (CONT)</a:t>
            </a:r>
            <a:endParaRPr/>
          </a:p>
        </p:txBody>
      </p:sp>
      <p:sp>
        <p:nvSpPr>
          <p:cNvPr id="2" name="Text Placeholder 1">
            <a:extLst>
              <a:ext uri="{FF2B5EF4-FFF2-40B4-BE49-F238E27FC236}">
                <a16:creationId xmlns:a16="http://schemas.microsoft.com/office/drawing/2014/main" id="{EDE85DA0-51F1-32EE-FB2E-A5AAB15C058A}"/>
              </a:ext>
            </a:extLst>
          </p:cNvPr>
          <p:cNvSpPr>
            <a:spLocks noGrp="1"/>
          </p:cNvSpPr>
          <p:nvPr>
            <p:ph type="body" idx="1"/>
          </p:nvPr>
        </p:nvSpPr>
        <p:spPr>
          <a:xfrm>
            <a:off x="1726194" y="1697344"/>
            <a:ext cx="8166226" cy="4406955"/>
          </a:xfrm>
        </p:spPr>
        <p:txBody>
          <a:bodyPr>
            <a:normAutofit lnSpcReduction="10000"/>
          </a:bodyPr>
          <a:lstStyle/>
          <a:p>
            <a:pPr marL="0" indent="0">
              <a:lnSpc>
                <a:spcPct val="114999"/>
              </a:lnSpc>
              <a:spcBef>
                <a:spcPts val="1400"/>
              </a:spcBef>
            </a:pPr>
            <a:r>
              <a:rPr lang="en-US" sz="2200" b="1" dirty="0">
                <a:solidFill>
                  <a:srgbClr val="990000"/>
                </a:solidFill>
              </a:rPr>
              <a:t>5. Distraction Plan</a:t>
            </a:r>
            <a:endParaRPr lang="vi-VN" sz="2200" dirty="0"/>
          </a:p>
          <a:p>
            <a:pPr marL="0" indent="0">
              <a:lnSpc>
                <a:spcPct val="114999"/>
              </a:lnSpc>
              <a:spcBef>
                <a:spcPts val="1200"/>
              </a:spcBef>
            </a:pPr>
            <a:r>
              <a:rPr lang="en-US" sz="2200" b="1" dirty="0"/>
              <a:t>What usually pulls my attention away?</a:t>
            </a:r>
            <a:endParaRPr lang="en-US" sz="2200" dirty="0"/>
          </a:p>
          <a:p>
            <a:pPr marL="0" indent="0">
              <a:lnSpc>
                <a:spcPct val="114999"/>
              </a:lnSpc>
              <a:spcBef>
                <a:spcPts val="1200"/>
              </a:spcBef>
            </a:pPr>
            <a:endParaRPr lang="en-US" sz="2200" dirty="0"/>
          </a:p>
          <a:p>
            <a:pPr marL="0" indent="0">
              <a:lnSpc>
                <a:spcPct val="114999"/>
              </a:lnSpc>
              <a:spcBef>
                <a:spcPts val="1200"/>
              </a:spcBef>
            </a:pPr>
            <a:r>
              <a:rPr lang="en-US" sz="2200" b="1" dirty="0"/>
              <a:t>My top distraction: </a:t>
            </a:r>
            <a:r>
              <a:rPr lang="en-US" sz="2200" dirty="0"/>
              <a:t>____________________________</a:t>
            </a:r>
          </a:p>
          <a:p>
            <a:pPr marL="0" indent="0">
              <a:lnSpc>
                <a:spcPct val="114999"/>
              </a:lnSpc>
              <a:spcBef>
                <a:spcPts val="1200"/>
              </a:spcBef>
            </a:pPr>
            <a:r>
              <a:rPr lang="en-US" sz="2200" b="1" dirty="0"/>
              <a:t>What I’ll do when the urge hits:</a:t>
            </a:r>
            <a:br>
              <a:rPr lang="en-US" sz="2200" b="1" dirty="0"/>
            </a:br>
            <a:r>
              <a:rPr lang="en-US" sz="2200" b="1" dirty="0"/>
              <a:t> ⬜ Ignore it for 60 seconds</a:t>
            </a:r>
            <a:br>
              <a:rPr lang="en-US" sz="2200" b="1" dirty="0"/>
            </a:br>
            <a:r>
              <a:rPr lang="en-US" sz="2200" b="1" dirty="0"/>
              <a:t> ⬜ Write it down and return to the task</a:t>
            </a:r>
            <a:br>
              <a:rPr lang="en-US" sz="2200" b="1" dirty="0"/>
            </a:br>
            <a:r>
              <a:rPr lang="en-US" sz="2200" b="1" dirty="0"/>
              <a:t> ⬜ Take one deep breath and refocus</a:t>
            </a:r>
            <a:endParaRPr lang="en-US" sz="2200" dirty="0"/>
          </a:p>
          <a:p>
            <a:pPr marL="0" indent="0">
              <a:lnSpc>
                <a:spcPct val="114999"/>
              </a:lnSpc>
              <a:spcBef>
                <a:spcPts val="1200"/>
              </a:spcBef>
              <a:spcAft>
                <a:spcPts val="1200"/>
              </a:spcAft>
            </a:pPr>
            <a:r>
              <a:rPr lang="en-US" sz="2200" dirty="0"/>
              <a:t>⬜ Others: __________________</a:t>
            </a:r>
            <a:endParaRPr lang="en-US" dirty="0"/>
          </a:p>
        </p:txBody>
      </p:sp>
    </p:spTree>
    <p:extLst>
      <p:ext uri="{BB962C8B-B14F-4D97-AF65-F5344CB8AC3E}">
        <p14:creationId xmlns:p14="http://schemas.microsoft.com/office/powerpoint/2010/main" val="203372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g3ba44890101_0_89"/>
          <p:cNvSpPr txBox="1">
            <a:spLocks noGrp="1"/>
          </p:cNvSpPr>
          <p:nvPr>
            <p:ph type="title"/>
          </p:nvPr>
        </p:nvSpPr>
        <p:spPr>
          <a:xfrm>
            <a:off x="156927" y="365760"/>
            <a:ext cx="109728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990000"/>
              </a:buClr>
              <a:buSzPts val="2800"/>
              <a:buFont typeface="Arial Black"/>
              <a:buNone/>
            </a:pPr>
            <a:r>
              <a:rPr lang="en-US"/>
              <a:t>BUILD YOUR DEEP-WORK RITUAL (CONT)</a:t>
            </a:r>
            <a:endParaRPr/>
          </a:p>
        </p:txBody>
      </p:sp>
      <p:sp>
        <p:nvSpPr>
          <p:cNvPr id="2" name="Text Placeholder 1">
            <a:extLst>
              <a:ext uri="{FF2B5EF4-FFF2-40B4-BE49-F238E27FC236}">
                <a16:creationId xmlns:a16="http://schemas.microsoft.com/office/drawing/2014/main" id="{0BCE65B6-D32C-F3C1-F67C-46E023E2B51B}"/>
              </a:ext>
            </a:extLst>
          </p:cNvPr>
          <p:cNvSpPr>
            <a:spLocks noGrp="1"/>
          </p:cNvSpPr>
          <p:nvPr>
            <p:ph type="body" idx="1"/>
          </p:nvPr>
        </p:nvSpPr>
        <p:spPr>
          <a:xfrm>
            <a:off x="1786550" y="1697344"/>
            <a:ext cx="6944008" cy="4406955"/>
          </a:xfrm>
        </p:spPr>
        <p:txBody>
          <a:bodyPr/>
          <a:lstStyle/>
          <a:p>
            <a:pPr marL="0" indent="0">
              <a:lnSpc>
                <a:spcPct val="114999"/>
              </a:lnSpc>
              <a:spcBef>
                <a:spcPts val="1400"/>
              </a:spcBef>
            </a:pPr>
            <a:r>
              <a:rPr lang="en-US" sz="2800" b="1" dirty="0">
                <a:solidFill>
                  <a:srgbClr val="990000"/>
                </a:solidFill>
              </a:rPr>
              <a:t>6. After the Session </a:t>
            </a:r>
            <a:endParaRPr lang="vi-VN" sz="2800" dirty="0"/>
          </a:p>
          <a:p>
            <a:pPr marL="0" indent="0">
              <a:lnSpc>
                <a:spcPct val="114999"/>
              </a:lnSpc>
              <a:spcBef>
                <a:spcPts val="1200"/>
              </a:spcBef>
            </a:pPr>
            <a:r>
              <a:rPr lang="en-US" sz="2800" b="1"/>
              <a:t>What did I complete?</a:t>
            </a:r>
            <a:endParaRPr lang="en-US" sz="2800"/>
          </a:p>
          <a:p>
            <a:pPr marL="0" indent="0">
              <a:lnSpc>
                <a:spcPct val="114999"/>
              </a:lnSpc>
              <a:spcBef>
                <a:spcPts val="1200"/>
              </a:spcBef>
            </a:pPr>
            <a:endParaRPr lang="en-US" sz="2800" dirty="0"/>
          </a:p>
          <a:p>
            <a:pPr marL="0" indent="0">
              <a:lnSpc>
                <a:spcPct val="114999"/>
              </a:lnSpc>
              <a:spcBef>
                <a:spcPts val="1200"/>
              </a:spcBef>
            </a:pPr>
            <a:r>
              <a:rPr lang="en-US" sz="2800" b="1" dirty="0"/>
              <a:t>What distracted me most?</a:t>
            </a:r>
            <a:endParaRPr lang="en-US" sz="2800" dirty="0"/>
          </a:p>
          <a:p>
            <a:pPr marL="0" indent="0">
              <a:lnSpc>
                <a:spcPct val="114999"/>
              </a:lnSpc>
              <a:spcBef>
                <a:spcPts val="1200"/>
              </a:spcBef>
            </a:pPr>
            <a:endParaRPr lang="en-US" sz="2800" dirty="0"/>
          </a:p>
          <a:p>
            <a:pPr marL="0" indent="0">
              <a:lnSpc>
                <a:spcPct val="114999"/>
              </a:lnSpc>
              <a:spcBef>
                <a:spcPts val="1200"/>
              </a:spcBef>
              <a:spcAft>
                <a:spcPts val="1200"/>
              </a:spcAft>
            </a:pPr>
            <a:r>
              <a:rPr lang="en-US" sz="2800" b="1" dirty="0"/>
              <a:t>One thing I’ll adjust next time: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91219531-3095-468C-2A1E-35A3BEE49F33}"/>
              </a:ext>
            </a:extLst>
          </p:cNvPr>
          <p:cNvSpPr>
            <a:spLocks noGrp="1"/>
          </p:cNvSpPr>
          <p:nvPr>
            <p:ph type="title"/>
          </p:nvPr>
        </p:nvSpPr>
        <p:spPr>
          <a:xfrm>
            <a:off x="657915" y="3621"/>
            <a:ext cx="10965256" cy="1053960"/>
          </a:xfrm>
        </p:spPr>
        <p:txBody>
          <a:bodyPr/>
          <a:lstStyle/>
          <a:p>
            <a:pPr algn="ctr"/>
            <a:r>
              <a:rPr lang="en-US" sz="2400" dirty="0"/>
              <a:t>BUILD YOUR DEEP-WORK RITUAL</a:t>
            </a:r>
            <a:r>
              <a:rPr lang="en-US" sz="2600" dirty="0"/>
              <a:t> (BONUS!)</a:t>
            </a:r>
            <a:endParaRPr lang="vi-VN" dirty="0"/>
          </a:p>
        </p:txBody>
      </p:sp>
      <p:sp>
        <p:nvSpPr>
          <p:cNvPr id="3" name="Chỗ dành sẵn cho Văn bản 2">
            <a:extLst>
              <a:ext uri="{FF2B5EF4-FFF2-40B4-BE49-F238E27FC236}">
                <a16:creationId xmlns:a16="http://schemas.microsoft.com/office/drawing/2014/main" id="{6D800B11-F5B8-D483-D0DD-AF8DE2EFBB6B}"/>
              </a:ext>
            </a:extLst>
          </p:cNvPr>
          <p:cNvSpPr>
            <a:spLocks noGrp="1"/>
          </p:cNvSpPr>
          <p:nvPr>
            <p:ph type="body" idx="1"/>
          </p:nvPr>
        </p:nvSpPr>
        <p:spPr>
          <a:xfrm>
            <a:off x="6425820" y="1305051"/>
            <a:ext cx="5440227" cy="4902090"/>
          </a:xfrm>
        </p:spPr>
        <p:txBody>
          <a:bodyPr/>
          <a:lstStyle/>
          <a:p>
            <a:pPr marL="0" indent="0">
              <a:lnSpc>
                <a:spcPct val="114999"/>
              </a:lnSpc>
              <a:spcBef>
                <a:spcPts val="1400"/>
              </a:spcBef>
            </a:pPr>
            <a:r>
              <a:rPr lang="en-US" sz="2400" b="1" dirty="0">
                <a:solidFill>
                  <a:srgbClr val="990000"/>
                </a:solidFill>
              </a:rPr>
              <a:t>MAKE IT A WEEKLY CHALLENGE </a:t>
            </a:r>
            <a:endParaRPr lang="en-US" sz="2400" dirty="0"/>
          </a:p>
          <a:p>
            <a:pPr indent="-311150">
              <a:lnSpc>
                <a:spcPct val="114999"/>
              </a:lnSpc>
              <a:spcBef>
                <a:spcPts val="1200"/>
              </a:spcBef>
              <a:buFont typeface="Arial,Sans-Serif"/>
              <a:buChar char="●"/>
            </a:pPr>
            <a:r>
              <a:rPr lang="en-US" sz="2600" dirty="0"/>
              <a:t>Schedule </a:t>
            </a:r>
            <a:r>
              <a:rPr lang="en-US" sz="2600" b="1" dirty="0"/>
              <a:t>two 60-minute deep work sessions </a:t>
            </a:r>
            <a:r>
              <a:rPr lang="en-US" sz="2600" dirty="0"/>
              <a:t>per week</a:t>
            </a:r>
            <a:br>
              <a:rPr lang="en-US" sz="2600" dirty="0"/>
            </a:br>
            <a:endParaRPr lang="en-US" sz="2600"/>
          </a:p>
          <a:p>
            <a:pPr indent="-311150">
              <a:lnSpc>
                <a:spcPct val="114999"/>
              </a:lnSpc>
              <a:spcBef>
                <a:spcPts val="0"/>
              </a:spcBef>
              <a:buFont typeface="Arial,Sans-Serif"/>
              <a:buChar char="●"/>
            </a:pPr>
            <a:r>
              <a:rPr lang="en-US" sz="2600" dirty="0"/>
              <a:t>Pick times you can actually protect (not “ideal” times)</a:t>
            </a:r>
            <a:br>
              <a:rPr lang="en-US" sz="2600" dirty="0"/>
            </a:br>
            <a:endParaRPr lang="en-US" sz="2600"/>
          </a:p>
          <a:p>
            <a:pPr indent="-311150">
              <a:lnSpc>
                <a:spcPct val="114999"/>
              </a:lnSpc>
              <a:spcBef>
                <a:spcPts val="0"/>
              </a:spcBef>
              <a:buFont typeface="Arial,Sans-Serif"/>
              <a:buChar char="●"/>
            </a:pPr>
            <a:r>
              <a:rPr lang="en-US" sz="2600" dirty="0"/>
              <a:t>Treat them like appointments with yourself</a:t>
            </a:r>
            <a:endParaRPr lang="vi-VN" dirty="0"/>
          </a:p>
        </p:txBody>
      </p:sp>
      <p:sp>
        <p:nvSpPr>
          <p:cNvPr id="4" name="Chỗ dành sẵn cho Văn bản 3">
            <a:extLst>
              <a:ext uri="{FF2B5EF4-FFF2-40B4-BE49-F238E27FC236}">
                <a16:creationId xmlns:a16="http://schemas.microsoft.com/office/drawing/2014/main" id="{0EF1B6B8-D7FF-6A84-3E3D-384EE65422A0}"/>
              </a:ext>
            </a:extLst>
          </p:cNvPr>
          <p:cNvSpPr>
            <a:spLocks noGrp="1"/>
          </p:cNvSpPr>
          <p:nvPr>
            <p:ph type="body" idx="2"/>
          </p:nvPr>
        </p:nvSpPr>
        <p:spPr>
          <a:xfrm>
            <a:off x="559835" y="867466"/>
            <a:ext cx="5462860" cy="6184665"/>
          </a:xfrm>
        </p:spPr>
        <p:txBody>
          <a:bodyPr spcFirstLastPara="1" wrap="square" lIns="91425" tIns="45700" rIns="91425" bIns="45700" anchor="t" anchorCtr="0">
            <a:noAutofit/>
          </a:bodyPr>
          <a:lstStyle/>
          <a:p>
            <a:pPr marL="0" indent="0" algn="ctr">
              <a:lnSpc>
                <a:spcPct val="114999"/>
              </a:lnSpc>
              <a:spcBef>
                <a:spcPts val="1400"/>
              </a:spcBef>
            </a:pPr>
            <a:r>
              <a:rPr lang="en-US" sz="1600" b="1" dirty="0">
                <a:solidFill>
                  <a:srgbClr val="C00000"/>
                </a:solidFill>
              </a:rPr>
              <a:t>Track the Experience (optional)</a:t>
            </a:r>
            <a:endParaRPr lang="vi-VN" sz="1600"/>
          </a:p>
          <a:p>
            <a:pPr marL="0" indent="0" algn="ctr">
              <a:lnSpc>
                <a:spcPct val="114999"/>
              </a:lnSpc>
              <a:spcBef>
                <a:spcPts val="1400"/>
              </a:spcBef>
            </a:pPr>
            <a:r>
              <a:rPr lang="en-US" sz="1600" b="1" dirty="0"/>
              <a:t>(</a:t>
            </a:r>
            <a:r>
              <a:rPr lang="en-US" sz="1600" dirty="0"/>
              <a:t>After each session, rate the following on a </a:t>
            </a:r>
            <a:r>
              <a:rPr lang="en-US" sz="1600" b="1" dirty="0"/>
              <a:t>1–5 scale</a:t>
            </a:r>
            <a:r>
              <a:rPr lang="en-US" sz="1600" dirty="0"/>
              <a:t>:</a:t>
            </a:r>
          </a:p>
          <a:p>
            <a:pPr marL="0" indent="0" algn="ctr">
              <a:lnSpc>
                <a:spcPct val="114999"/>
              </a:lnSpc>
              <a:spcBef>
                <a:spcPts val="1200"/>
              </a:spcBef>
            </a:pPr>
            <a:r>
              <a:rPr lang="en-US" sz="1600" b="1" dirty="0"/>
              <a:t>Clarity</a:t>
            </a:r>
            <a:br>
              <a:rPr lang="en-US" sz="1600" b="1" dirty="0"/>
            </a:br>
            <a:r>
              <a:rPr lang="en-US" sz="1600" b="1" dirty="0"/>
              <a:t> How clear was my thinking and understanding?</a:t>
            </a:r>
            <a:endParaRPr lang="en-US" sz="1600" dirty="0"/>
          </a:p>
          <a:p>
            <a:pPr marL="0" indent="0" algn="ctr">
              <a:lnSpc>
                <a:spcPct val="114999"/>
              </a:lnSpc>
              <a:spcBef>
                <a:spcPts val="1200"/>
              </a:spcBef>
            </a:pPr>
            <a:r>
              <a:rPr lang="en-US" sz="1600" dirty="0"/>
              <a:t>1 ⬜ ⬜ ⬜ ⬜ ⬜ 5</a:t>
            </a:r>
          </a:p>
          <a:p>
            <a:pPr marL="0" indent="0" algn="ctr">
              <a:lnSpc>
                <a:spcPct val="114999"/>
              </a:lnSpc>
              <a:spcBef>
                <a:spcPts val="1200"/>
              </a:spcBef>
            </a:pPr>
            <a:r>
              <a:rPr lang="en-US" sz="1600" b="1" dirty="0"/>
              <a:t>Productivity</a:t>
            </a:r>
            <a:br>
              <a:rPr lang="en-US" sz="1600" b="1" dirty="0"/>
            </a:br>
            <a:r>
              <a:rPr lang="en-US" sz="1600" b="1" dirty="0"/>
              <a:t> How much meaningful progress did I make?</a:t>
            </a:r>
            <a:endParaRPr lang="en-US" sz="1600" dirty="0"/>
          </a:p>
          <a:p>
            <a:pPr marL="0" indent="0" algn="ctr">
              <a:lnSpc>
                <a:spcPct val="114999"/>
              </a:lnSpc>
              <a:spcBef>
                <a:spcPts val="1200"/>
              </a:spcBef>
            </a:pPr>
            <a:r>
              <a:rPr lang="en-US" sz="1600" dirty="0"/>
              <a:t>1 ⬜ ⬜ ⬜ ⬜ ⬜ 5</a:t>
            </a:r>
          </a:p>
          <a:p>
            <a:pPr marL="0" indent="0" algn="ctr">
              <a:lnSpc>
                <a:spcPct val="114999"/>
              </a:lnSpc>
              <a:spcBef>
                <a:spcPts val="1200"/>
              </a:spcBef>
            </a:pPr>
            <a:r>
              <a:rPr lang="en-US" sz="1600" b="1" dirty="0"/>
              <a:t>Stress Level</a:t>
            </a:r>
            <a:br>
              <a:rPr lang="en-US" sz="1600" b="1" dirty="0"/>
            </a:br>
            <a:r>
              <a:rPr lang="en-US" sz="1600" b="1" dirty="0"/>
              <a:t> How stressed did I feel during the session?</a:t>
            </a:r>
            <a:endParaRPr lang="en-US" sz="1600" dirty="0"/>
          </a:p>
          <a:p>
            <a:pPr marL="0" indent="0" algn="ctr">
              <a:lnSpc>
                <a:spcPct val="114999"/>
              </a:lnSpc>
              <a:spcBef>
                <a:spcPts val="1200"/>
              </a:spcBef>
            </a:pPr>
            <a:r>
              <a:rPr lang="en-US" sz="1600" dirty="0"/>
              <a:t>1 ⬜ ⬜ ⬜ ⬜ ⬜ 5</a:t>
            </a:r>
            <a:br>
              <a:rPr lang="en-US" sz="1600" dirty="0"/>
            </a:br>
            <a:r>
              <a:rPr lang="en-US" sz="1600" dirty="0"/>
              <a:t> </a:t>
            </a:r>
            <a:r>
              <a:rPr lang="en-US" sz="1600" i="1" dirty="0"/>
              <a:t>(Lower is better)</a:t>
            </a:r>
            <a:endParaRPr lang="en-US" sz="1600" dirty="0"/>
          </a:p>
          <a:p>
            <a:pPr marL="0" indent="0" algn="ctr">
              <a:lnSpc>
                <a:spcPct val="114999"/>
              </a:lnSpc>
              <a:spcBef>
                <a:spcPts val="1200"/>
              </a:spcBef>
            </a:pPr>
            <a:r>
              <a:rPr lang="en-US" sz="1600" b="1" dirty="0"/>
              <a:t>Sense of Accomplishment</a:t>
            </a:r>
            <a:br>
              <a:rPr lang="en-US" sz="1600" b="1" dirty="0"/>
            </a:br>
            <a:r>
              <a:rPr lang="en-US" sz="1600" b="1" dirty="0"/>
              <a:t> How satisfied did I feel afterward?</a:t>
            </a:r>
            <a:endParaRPr lang="en-US" sz="1600" dirty="0"/>
          </a:p>
          <a:p>
            <a:pPr marL="0" indent="0" algn="ctr">
              <a:lnSpc>
                <a:spcPct val="114999"/>
              </a:lnSpc>
              <a:spcBef>
                <a:spcPts val="1200"/>
              </a:spcBef>
              <a:spcAft>
                <a:spcPts val="1200"/>
              </a:spcAft>
            </a:pPr>
            <a:r>
              <a:rPr lang="en-US" sz="1600" dirty="0"/>
              <a:t>1 ⬜ ⬜ ⬜ ⬜ ⬜ 5</a:t>
            </a:r>
            <a:endParaRPr lang="vi-VN" sz="1600"/>
          </a:p>
          <a:p>
            <a:endParaRPr lang="vi-VN" dirty="0"/>
          </a:p>
        </p:txBody>
      </p:sp>
    </p:spTree>
    <p:extLst>
      <p:ext uri="{BB962C8B-B14F-4D97-AF65-F5344CB8AC3E}">
        <p14:creationId xmlns:p14="http://schemas.microsoft.com/office/powerpoint/2010/main" val="37620139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8"/>
          <p:cNvSpPr txBox="1">
            <a:spLocks noGrp="1"/>
          </p:cNvSpPr>
          <p:nvPr>
            <p:ph type="body" idx="1"/>
          </p:nvPr>
        </p:nvSpPr>
        <p:spPr>
          <a:xfrm>
            <a:off x="1958551" y="471575"/>
            <a:ext cx="8274900" cy="759000"/>
          </a:xfrm>
          <a:prstGeom prst="rect">
            <a:avLst/>
          </a:prstGeom>
          <a:noFill/>
          <a:ln>
            <a:noFill/>
          </a:ln>
        </p:spPr>
        <p:txBody>
          <a:bodyPr spcFirstLastPara="1" wrap="square" lIns="91425" tIns="45700" rIns="91425" bIns="45700" anchor="t" anchorCtr="0">
            <a:normAutofit lnSpcReduction="20000"/>
          </a:bodyPr>
          <a:lstStyle/>
          <a:p>
            <a:pPr marL="0" lvl="0" indent="0" algn="ctr" rtl="0">
              <a:spcBef>
                <a:spcPts val="0"/>
              </a:spcBef>
              <a:spcAft>
                <a:spcPts val="0"/>
              </a:spcAft>
              <a:buClr>
                <a:schemeClr val="dk1"/>
              </a:buClr>
              <a:buSzPts val="2800"/>
              <a:buFont typeface="Arial"/>
              <a:buNone/>
            </a:pPr>
            <a:r>
              <a:rPr lang="en-US" sz="2800"/>
              <a:t>Technology rules for deep work ritual (recommended) </a:t>
            </a:r>
            <a:endParaRPr/>
          </a:p>
        </p:txBody>
      </p:sp>
      <p:sp>
        <p:nvSpPr>
          <p:cNvPr id="132" name="Google Shape;132;p8"/>
          <p:cNvSpPr txBox="1"/>
          <p:nvPr/>
        </p:nvSpPr>
        <p:spPr>
          <a:xfrm>
            <a:off x="6792725" y="1975550"/>
            <a:ext cx="5289900" cy="2308800"/>
          </a:xfrm>
          <a:prstGeom prst="rect">
            <a:avLst/>
          </a:prstGeom>
          <a:noFill/>
          <a:ln>
            <a:noFill/>
          </a:ln>
        </p:spPr>
        <p:txBody>
          <a:bodyPr spcFirstLastPara="1" wrap="square" lIns="91425" tIns="91425" rIns="91425" bIns="91425" anchor="t" anchorCtr="0">
            <a:spAutoFit/>
          </a:bodyPr>
          <a:lstStyle/>
          <a:p>
            <a:pPr marL="457200" lvl="0" indent="-374650" algn="l" rtl="0">
              <a:spcBef>
                <a:spcPts val="0"/>
              </a:spcBef>
              <a:spcAft>
                <a:spcPts val="0"/>
              </a:spcAft>
              <a:buClr>
                <a:schemeClr val="dk1"/>
              </a:buClr>
              <a:buSzPts val="2300"/>
              <a:buChar char="●"/>
            </a:pPr>
            <a:r>
              <a:rPr lang="en-US" sz="2300">
                <a:solidFill>
                  <a:schemeClr val="dk1"/>
                </a:solidFill>
              </a:rPr>
              <a:t>Turn off all notifications</a:t>
            </a:r>
            <a:endParaRPr sz="2300">
              <a:solidFill>
                <a:schemeClr val="dk1"/>
              </a:solidFill>
            </a:endParaRPr>
          </a:p>
          <a:p>
            <a:pPr marL="457200" lvl="0" indent="-374650" algn="l" rtl="0">
              <a:spcBef>
                <a:spcPts val="0"/>
              </a:spcBef>
              <a:spcAft>
                <a:spcPts val="0"/>
              </a:spcAft>
              <a:buClr>
                <a:schemeClr val="dk1"/>
              </a:buClr>
              <a:buSzPts val="2300"/>
              <a:buChar char="●"/>
            </a:pPr>
            <a:r>
              <a:rPr lang="en-US" sz="2300">
                <a:solidFill>
                  <a:schemeClr val="dk1"/>
                </a:solidFill>
              </a:rPr>
              <a:t>Use Focus Mode / Do Not Disturb</a:t>
            </a:r>
            <a:endParaRPr sz="2300">
              <a:solidFill>
                <a:schemeClr val="dk1"/>
              </a:solidFill>
            </a:endParaRPr>
          </a:p>
          <a:p>
            <a:pPr marL="457200" lvl="0" indent="-374650" algn="l" rtl="0">
              <a:spcBef>
                <a:spcPts val="0"/>
              </a:spcBef>
              <a:spcAft>
                <a:spcPts val="0"/>
              </a:spcAft>
              <a:buClr>
                <a:schemeClr val="dk1"/>
              </a:buClr>
              <a:buSzPts val="2300"/>
              <a:buChar char="●"/>
            </a:pPr>
            <a:r>
              <a:rPr lang="en-US" sz="2300">
                <a:solidFill>
                  <a:schemeClr val="dk1"/>
                </a:solidFill>
              </a:rPr>
              <a:t>Silence group chats</a:t>
            </a:r>
            <a:endParaRPr sz="2300">
              <a:solidFill>
                <a:schemeClr val="dk1"/>
              </a:solidFill>
            </a:endParaRPr>
          </a:p>
          <a:p>
            <a:pPr marL="457200" lvl="0" indent="-374650" algn="l" rtl="0">
              <a:spcBef>
                <a:spcPts val="0"/>
              </a:spcBef>
              <a:spcAft>
                <a:spcPts val="0"/>
              </a:spcAft>
              <a:buClr>
                <a:schemeClr val="dk1"/>
              </a:buClr>
              <a:buSzPts val="2300"/>
              <a:buChar char="●"/>
            </a:pPr>
            <a:r>
              <a:rPr lang="en-US" sz="2300">
                <a:solidFill>
                  <a:schemeClr val="dk1"/>
                </a:solidFill>
              </a:rPr>
              <a:t>Block/deleting distracting apps if needed</a:t>
            </a:r>
            <a:endParaRPr sz="2300">
              <a:solidFill>
                <a:schemeClr val="dk1"/>
              </a:solidFill>
            </a:endParaRPr>
          </a:p>
          <a:p>
            <a:pPr marL="457200" lvl="0" indent="-374650" algn="l" rtl="0">
              <a:spcBef>
                <a:spcPts val="0"/>
              </a:spcBef>
              <a:spcAft>
                <a:spcPts val="0"/>
              </a:spcAft>
              <a:buClr>
                <a:schemeClr val="dk1"/>
              </a:buClr>
              <a:buSzPts val="2300"/>
              <a:buChar char="●"/>
            </a:pPr>
            <a:r>
              <a:rPr lang="en-US" sz="2300">
                <a:solidFill>
                  <a:schemeClr val="dk1"/>
                </a:solidFill>
              </a:rPr>
              <a:t>Keep ≤ 3 tabs open</a:t>
            </a:r>
            <a:endParaRPr/>
          </a:p>
        </p:txBody>
      </p:sp>
      <p:pic>
        <p:nvPicPr>
          <p:cNvPr id="133" name="Google Shape;133;p8" title="5-Ways-to-Improve-Your-Attention-Span-960x675.jpg"/>
          <p:cNvPicPr preferRelativeResize="0">
            <a:picLocks noGrp="1"/>
          </p:cNvPicPr>
          <p:nvPr>
            <p:ph type="pic" idx="2"/>
          </p:nvPr>
        </p:nvPicPr>
        <p:blipFill rotWithShape="1">
          <a:blip r:embed="rId3">
            <a:alphaModFix/>
          </a:blip>
          <a:srcRect l="2642" t="-2333" r="4653"/>
          <a:stretch/>
        </p:blipFill>
        <p:spPr>
          <a:xfrm>
            <a:off x="509165" y="1445749"/>
            <a:ext cx="5838499" cy="4537801"/>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g3ba44890101_0_78"/>
          <p:cNvSpPr txBox="1">
            <a:spLocks noGrp="1"/>
          </p:cNvSpPr>
          <p:nvPr>
            <p:ph type="title"/>
          </p:nvPr>
        </p:nvSpPr>
        <p:spPr>
          <a:xfrm>
            <a:off x="2962484" y="238134"/>
            <a:ext cx="7492929" cy="910156"/>
          </a:xfrm>
          <a:prstGeom prst="rect">
            <a:avLst/>
          </a:prstGeom>
          <a:noFill/>
          <a:ln>
            <a:noFill/>
          </a:ln>
        </p:spPr>
        <p:txBody>
          <a:bodyPr spcFirstLastPara="1" wrap="square" lIns="91425" tIns="45700" rIns="91425" bIns="45700" anchor="ctr" anchorCtr="0">
            <a:normAutofit fontScale="90000"/>
          </a:bodyPr>
          <a:lstStyle/>
          <a:p>
            <a:pPr>
              <a:lnSpc>
                <a:spcPct val="115000"/>
              </a:lnSpc>
              <a:spcBef>
                <a:spcPts val="1800"/>
              </a:spcBef>
              <a:buClr>
                <a:schemeClr val="dk1"/>
              </a:buClr>
              <a:buSzPct val="38372"/>
            </a:pPr>
            <a:r>
              <a:rPr lang="en-US" sz="2850" dirty="0">
                <a:latin typeface="Arial"/>
                <a:ea typeface="Arial"/>
                <a:cs typeface="Arial"/>
                <a:sym typeface="Arial"/>
              </a:rPr>
              <a:t>DURING YOUR DEEP WORK SESSION: DO</a:t>
            </a:r>
            <a:endParaRPr sz="3466" dirty="0"/>
          </a:p>
          <a:p>
            <a:pPr marL="0" lvl="0" indent="0" algn="l" rtl="0">
              <a:lnSpc>
                <a:spcPct val="90000"/>
              </a:lnSpc>
              <a:spcBef>
                <a:spcPts val="400"/>
              </a:spcBef>
              <a:spcAft>
                <a:spcPts val="0"/>
              </a:spcAft>
              <a:buClr>
                <a:srgbClr val="990000"/>
              </a:buClr>
              <a:buSzPct val="100000"/>
              <a:buFont typeface="Arial Black"/>
              <a:buNone/>
            </a:pPr>
            <a:endParaRPr/>
          </a:p>
        </p:txBody>
      </p:sp>
      <p:sp>
        <p:nvSpPr>
          <p:cNvPr id="139" name="Google Shape;139;g3ba44890101_0_78"/>
          <p:cNvSpPr txBox="1">
            <a:spLocks noGrp="1"/>
          </p:cNvSpPr>
          <p:nvPr>
            <p:ph type="body" idx="2"/>
          </p:nvPr>
        </p:nvSpPr>
        <p:spPr>
          <a:xfrm>
            <a:off x="1083878" y="932366"/>
            <a:ext cx="10520486" cy="5769363"/>
          </a:xfrm>
          <a:prstGeom prst="rect">
            <a:avLst/>
          </a:prstGeom>
          <a:noFill/>
          <a:ln>
            <a:noFill/>
          </a:ln>
        </p:spPr>
        <p:txBody>
          <a:bodyPr spcFirstLastPara="1" wrap="square" lIns="91425" tIns="45700" rIns="91425" bIns="45700" anchor="t" anchorCtr="0">
            <a:noAutofit/>
          </a:bodyPr>
          <a:lstStyle/>
          <a:p>
            <a:pPr marL="0" lvl="0" indent="0" algn="l">
              <a:lnSpc>
                <a:spcPct val="95000"/>
              </a:lnSpc>
              <a:spcBef>
                <a:spcPts val="1200"/>
              </a:spcBef>
              <a:spcAft>
                <a:spcPts val="0"/>
              </a:spcAft>
              <a:buNone/>
            </a:pPr>
            <a:endParaRPr lang="en-US" sz="2400" dirty="0"/>
          </a:p>
          <a:p>
            <a:pPr marL="457200" lvl="0" indent="-355600" algn="l" rtl="0">
              <a:lnSpc>
                <a:spcPct val="95000"/>
              </a:lnSpc>
              <a:spcBef>
                <a:spcPts val="1200"/>
              </a:spcBef>
              <a:spcAft>
                <a:spcPts val="0"/>
              </a:spcAft>
              <a:buSzPts val="2000"/>
              <a:buChar char="●"/>
            </a:pPr>
            <a:r>
              <a:rPr lang="en-US" sz="2400" dirty="0"/>
              <a:t>Start even if you don’t feel focused yet</a:t>
            </a:r>
            <a:br>
              <a:rPr lang="en-US" sz="2400" dirty="0"/>
            </a:br>
            <a:endParaRPr sz="2400"/>
          </a:p>
          <a:p>
            <a:pPr marL="457200" lvl="0" indent="-355600" algn="l" rtl="0">
              <a:lnSpc>
                <a:spcPct val="95000"/>
              </a:lnSpc>
              <a:spcBef>
                <a:spcPts val="0"/>
              </a:spcBef>
              <a:spcAft>
                <a:spcPts val="0"/>
              </a:spcAft>
              <a:buSzPts val="2000"/>
              <a:buChar char="●"/>
            </a:pPr>
            <a:r>
              <a:rPr lang="en-US" sz="2400" dirty="0"/>
              <a:t>Expect restlessness in the first few minutes</a:t>
            </a:r>
            <a:br>
              <a:rPr lang="en-US" sz="2400" dirty="0"/>
            </a:br>
            <a:endParaRPr sz="2400"/>
          </a:p>
          <a:p>
            <a:pPr marL="457200" lvl="0" indent="-355600" algn="l" rtl="0">
              <a:lnSpc>
                <a:spcPct val="95000"/>
              </a:lnSpc>
              <a:spcBef>
                <a:spcPts val="0"/>
              </a:spcBef>
              <a:spcAft>
                <a:spcPts val="0"/>
              </a:spcAft>
              <a:buSzPts val="2000"/>
              <a:buChar char="●"/>
            </a:pPr>
            <a:r>
              <a:rPr lang="en-US" sz="2400" dirty="0"/>
              <a:t>Gently bring your attention back when it drifts</a:t>
            </a:r>
            <a:br>
              <a:rPr lang="en-US" sz="2400" dirty="0"/>
            </a:br>
            <a:endParaRPr sz="2400"/>
          </a:p>
          <a:p>
            <a:pPr marL="457200" lvl="0" indent="-355600" algn="l" rtl="0">
              <a:lnSpc>
                <a:spcPct val="95000"/>
              </a:lnSpc>
              <a:spcBef>
                <a:spcPts val="0"/>
              </a:spcBef>
              <a:spcAft>
                <a:spcPts val="0"/>
              </a:spcAft>
              <a:buSzPts val="2000"/>
              <a:buChar char="●"/>
            </a:pPr>
            <a:r>
              <a:rPr lang="en-US" sz="2400" dirty="0"/>
              <a:t>Write down distractions to handle later</a:t>
            </a:r>
            <a:br>
              <a:rPr lang="en-US" sz="2400" dirty="0"/>
            </a:br>
            <a:endParaRPr sz="2400"/>
          </a:p>
          <a:p>
            <a:pPr marL="457200" lvl="0" indent="-355600" algn="l" rtl="0">
              <a:lnSpc>
                <a:spcPct val="95000"/>
              </a:lnSpc>
              <a:spcBef>
                <a:spcPts val="0"/>
              </a:spcBef>
              <a:spcAft>
                <a:spcPts val="0"/>
              </a:spcAft>
              <a:buSzPts val="2000"/>
              <a:buChar char="●"/>
            </a:pPr>
            <a:r>
              <a:rPr lang="en-US" sz="2400" dirty="0"/>
              <a:t>Stay with the same task for the full block</a:t>
            </a:r>
            <a:br>
              <a:rPr lang="en-US" sz="2400" dirty="0"/>
            </a:br>
            <a:endParaRPr sz="2400"/>
          </a:p>
          <a:p>
            <a:pPr marL="457200" lvl="0" indent="-355600" algn="l" rtl="0">
              <a:lnSpc>
                <a:spcPct val="95000"/>
              </a:lnSpc>
              <a:spcBef>
                <a:spcPts val="0"/>
              </a:spcBef>
              <a:spcAft>
                <a:spcPts val="0"/>
              </a:spcAft>
              <a:buSzPts val="2000"/>
              <a:buChar char="●"/>
            </a:pPr>
            <a:r>
              <a:rPr lang="en-US" sz="2400" dirty="0"/>
              <a:t>Take a real break when the timer ends</a:t>
            </a:r>
          </a:p>
          <a:p>
            <a:pPr marL="101600" indent="0">
              <a:lnSpc>
                <a:spcPct val="95000"/>
              </a:lnSpc>
              <a:spcBef>
                <a:spcPts val="0"/>
              </a:spcBef>
            </a:pP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7">
          <a:extLst>
            <a:ext uri="{FF2B5EF4-FFF2-40B4-BE49-F238E27FC236}">
              <a16:creationId xmlns:a16="http://schemas.microsoft.com/office/drawing/2014/main" id="{B122849D-FC62-EE7A-2D15-68DEE6EF6D3E}"/>
            </a:ext>
          </a:extLst>
        </p:cNvPr>
        <p:cNvGrpSpPr/>
        <p:nvPr/>
      </p:nvGrpSpPr>
      <p:grpSpPr>
        <a:xfrm>
          <a:off x="0" y="0"/>
          <a:ext cx="0" cy="0"/>
          <a:chOff x="0" y="0"/>
          <a:chExt cx="0" cy="0"/>
        </a:xfrm>
      </p:grpSpPr>
      <p:sp>
        <p:nvSpPr>
          <p:cNvPr id="138" name="Google Shape;138;g3ba44890101_0_78">
            <a:extLst>
              <a:ext uri="{FF2B5EF4-FFF2-40B4-BE49-F238E27FC236}">
                <a16:creationId xmlns:a16="http://schemas.microsoft.com/office/drawing/2014/main" id="{612EFA7F-F0A0-6476-9F04-29409CF3E0C8}"/>
              </a:ext>
            </a:extLst>
          </p:cNvPr>
          <p:cNvSpPr txBox="1">
            <a:spLocks noGrp="1"/>
          </p:cNvSpPr>
          <p:nvPr>
            <p:ph type="title"/>
          </p:nvPr>
        </p:nvSpPr>
        <p:spPr>
          <a:xfrm>
            <a:off x="1915664" y="169895"/>
            <a:ext cx="8080892" cy="910156"/>
          </a:xfrm>
          <a:prstGeom prst="rect">
            <a:avLst/>
          </a:prstGeom>
          <a:noFill/>
          <a:ln>
            <a:noFill/>
          </a:ln>
        </p:spPr>
        <p:txBody>
          <a:bodyPr spcFirstLastPara="1" wrap="square" lIns="91425" tIns="45700" rIns="91425" bIns="45700" anchor="ctr" anchorCtr="0">
            <a:normAutofit fontScale="90000"/>
          </a:bodyPr>
          <a:lstStyle/>
          <a:p>
            <a:pPr>
              <a:lnSpc>
                <a:spcPct val="115000"/>
              </a:lnSpc>
              <a:spcBef>
                <a:spcPts val="1800"/>
              </a:spcBef>
              <a:buClr>
                <a:schemeClr val="dk1"/>
              </a:buClr>
              <a:buSzPct val="38372"/>
            </a:pPr>
            <a:r>
              <a:rPr lang="en-US" sz="2850" dirty="0">
                <a:latin typeface="Arial"/>
                <a:ea typeface="Arial"/>
                <a:cs typeface="Arial"/>
                <a:sym typeface="Arial"/>
              </a:rPr>
              <a:t>DURING YOUR DEEP WORK SESSION: DON'T</a:t>
            </a:r>
            <a:endParaRPr sz="3466" dirty="0"/>
          </a:p>
          <a:p>
            <a:pPr marL="0" lvl="0" indent="0" algn="l" rtl="0">
              <a:lnSpc>
                <a:spcPct val="90000"/>
              </a:lnSpc>
              <a:spcBef>
                <a:spcPts val="400"/>
              </a:spcBef>
              <a:spcAft>
                <a:spcPts val="0"/>
              </a:spcAft>
              <a:buClr>
                <a:srgbClr val="990000"/>
              </a:buClr>
              <a:buSzPct val="100000"/>
              <a:buFont typeface="Arial Black"/>
              <a:buNone/>
            </a:pPr>
            <a:endParaRPr/>
          </a:p>
        </p:txBody>
      </p:sp>
      <p:sp>
        <p:nvSpPr>
          <p:cNvPr id="140" name="Google Shape;140;g3ba44890101_0_78">
            <a:extLst>
              <a:ext uri="{FF2B5EF4-FFF2-40B4-BE49-F238E27FC236}">
                <a16:creationId xmlns:a16="http://schemas.microsoft.com/office/drawing/2014/main" id="{4C6EAF77-2396-E290-E170-2A24EB11EDFD}"/>
              </a:ext>
            </a:extLst>
          </p:cNvPr>
          <p:cNvSpPr txBox="1"/>
          <p:nvPr/>
        </p:nvSpPr>
        <p:spPr>
          <a:xfrm>
            <a:off x="2168795" y="1077735"/>
            <a:ext cx="8293755" cy="5599451"/>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400"/>
              </a:spcBef>
              <a:spcAft>
                <a:spcPts val="0"/>
              </a:spcAft>
              <a:buNone/>
            </a:pPr>
            <a:endParaRPr lang="en-US" sz="2400" b="1" dirty="0">
              <a:solidFill>
                <a:schemeClr val="dk1"/>
              </a:solidFill>
            </a:endParaRPr>
          </a:p>
          <a:p>
            <a:pPr marL="457200" lvl="0" indent="-355600" algn="l" rtl="0">
              <a:lnSpc>
                <a:spcPct val="115000"/>
              </a:lnSpc>
              <a:spcBef>
                <a:spcPts val="1200"/>
              </a:spcBef>
              <a:spcAft>
                <a:spcPts val="0"/>
              </a:spcAft>
              <a:buClr>
                <a:schemeClr val="dk1"/>
              </a:buClr>
              <a:buSzPts val="2000"/>
              <a:buChar char="●"/>
            </a:pPr>
            <a:r>
              <a:rPr lang="en-US" sz="2400" dirty="0">
                <a:solidFill>
                  <a:schemeClr val="dk1"/>
                </a:solidFill>
              </a:rPr>
              <a:t>Wait for motivation or the “right mood”</a:t>
            </a:r>
            <a:br>
              <a:rPr lang="en-US" sz="2400" dirty="0"/>
            </a:br>
            <a:endParaRPr sz="2400">
              <a:solidFill>
                <a:schemeClr val="dk1"/>
              </a:solidFill>
            </a:endParaRPr>
          </a:p>
          <a:p>
            <a:pPr marL="457200" lvl="0" indent="-355600" algn="l" rtl="0">
              <a:lnSpc>
                <a:spcPct val="115000"/>
              </a:lnSpc>
              <a:spcBef>
                <a:spcPts val="0"/>
              </a:spcBef>
              <a:spcAft>
                <a:spcPts val="0"/>
              </a:spcAft>
              <a:buClr>
                <a:schemeClr val="dk1"/>
              </a:buClr>
              <a:buSzPts val="2000"/>
              <a:buChar char="●"/>
            </a:pPr>
            <a:r>
              <a:rPr lang="en-US" sz="2400" dirty="0">
                <a:solidFill>
                  <a:schemeClr val="dk1"/>
                </a:solidFill>
              </a:rPr>
              <a:t>Switch tasks mid-block</a:t>
            </a:r>
            <a:br>
              <a:rPr lang="en-US" sz="2400" dirty="0"/>
            </a:br>
            <a:endParaRPr sz="2400">
              <a:solidFill>
                <a:schemeClr val="dk1"/>
              </a:solidFill>
            </a:endParaRPr>
          </a:p>
          <a:p>
            <a:pPr marL="457200" lvl="0" indent="-355600" algn="l" rtl="0">
              <a:lnSpc>
                <a:spcPct val="115000"/>
              </a:lnSpc>
              <a:spcBef>
                <a:spcPts val="0"/>
              </a:spcBef>
              <a:spcAft>
                <a:spcPts val="0"/>
              </a:spcAft>
              <a:buClr>
                <a:schemeClr val="dk1"/>
              </a:buClr>
              <a:buSzPts val="2000"/>
              <a:buChar char="●"/>
            </a:pPr>
            <a:r>
              <a:rPr lang="en-US" sz="2400" dirty="0">
                <a:solidFill>
                  <a:schemeClr val="dk1"/>
                </a:solidFill>
              </a:rPr>
              <a:t>Check notifications “just for a second”</a:t>
            </a:r>
            <a:br>
              <a:rPr lang="en-US" sz="2400" dirty="0"/>
            </a:br>
            <a:endParaRPr sz="2400">
              <a:solidFill>
                <a:schemeClr val="dk1"/>
              </a:solidFill>
            </a:endParaRPr>
          </a:p>
          <a:p>
            <a:pPr marL="457200" lvl="0" indent="-355600" algn="l" rtl="0">
              <a:lnSpc>
                <a:spcPct val="115000"/>
              </a:lnSpc>
              <a:spcBef>
                <a:spcPts val="0"/>
              </a:spcBef>
              <a:spcAft>
                <a:spcPts val="0"/>
              </a:spcAft>
              <a:buClr>
                <a:schemeClr val="dk1"/>
              </a:buClr>
              <a:buSzPts val="2000"/>
              <a:buChar char="●"/>
            </a:pPr>
            <a:r>
              <a:rPr lang="en-US" sz="2400" dirty="0">
                <a:solidFill>
                  <a:schemeClr val="dk1"/>
                </a:solidFill>
              </a:rPr>
              <a:t>Multitask or keep extra tabs open</a:t>
            </a:r>
            <a:br>
              <a:rPr lang="en-US" sz="2400" dirty="0"/>
            </a:br>
            <a:endParaRPr sz="2400">
              <a:solidFill>
                <a:schemeClr val="dk1"/>
              </a:solidFill>
            </a:endParaRPr>
          </a:p>
          <a:p>
            <a:pPr marL="457200" lvl="0" indent="-355600" algn="l" rtl="0">
              <a:lnSpc>
                <a:spcPct val="115000"/>
              </a:lnSpc>
              <a:spcBef>
                <a:spcPts val="0"/>
              </a:spcBef>
              <a:spcAft>
                <a:spcPts val="0"/>
              </a:spcAft>
              <a:buClr>
                <a:schemeClr val="dk1"/>
              </a:buClr>
              <a:buSzPts val="2000"/>
              <a:buChar char="●"/>
            </a:pPr>
            <a:r>
              <a:rPr lang="en-US" sz="2400" dirty="0">
                <a:solidFill>
                  <a:schemeClr val="dk1"/>
                </a:solidFill>
              </a:rPr>
              <a:t>Judge yourself for losing focus</a:t>
            </a:r>
          </a:p>
          <a:p>
            <a:pPr marL="457200" indent="-355600">
              <a:lnSpc>
                <a:spcPct val="114999"/>
              </a:lnSpc>
              <a:buClr>
                <a:schemeClr val="dk1"/>
              </a:buClr>
              <a:buSzPts val="2000"/>
              <a:buChar char="●"/>
            </a:pPr>
            <a:endParaRPr lang="en-US" sz="2400" dirty="0">
              <a:solidFill>
                <a:schemeClr val="dk1"/>
              </a:solidFill>
            </a:endParaRPr>
          </a:p>
          <a:p>
            <a:pPr marL="101600" algn="ctr">
              <a:lnSpc>
                <a:spcPct val="95000"/>
              </a:lnSpc>
            </a:pPr>
            <a:endParaRPr lang="en-US" sz="2800" b="1" dirty="0">
              <a:solidFill>
                <a:schemeClr val="dk1"/>
              </a:solidFill>
            </a:endParaRPr>
          </a:p>
        </p:txBody>
      </p:sp>
    </p:spTree>
    <p:extLst>
      <p:ext uri="{BB962C8B-B14F-4D97-AF65-F5344CB8AC3E}">
        <p14:creationId xmlns:p14="http://schemas.microsoft.com/office/powerpoint/2010/main" val="3665444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g3ba44890101_0_115"/>
          <p:cNvSpPr txBox="1">
            <a:spLocks noGrp="1"/>
          </p:cNvSpPr>
          <p:nvPr>
            <p:ph type="title"/>
          </p:nvPr>
        </p:nvSpPr>
        <p:spPr>
          <a:xfrm>
            <a:off x="609600" y="365760"/>
            <a:ext cx="109728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990000"/>
              </a:buClr>
              <a:buSzPts val="2800"/>
              <a:buFont typeface="Arial Black"/>
              <a:buNone/>
            </a:pPr>
            <a:r>
              <a:rPr lang="en-US"/>
              <a:t>REFERENCES </a:t>
            </a:r>
            <a:endParaRPr/>
          </a:p>
        </p:txBody>
      </p:sp>
      <p:sp>
        <p:nvSpPr>
          <p:cNvPr id="146" name="Google Shape;146;g3ba44890101_0_115"/>
          <p:cNvSpPr txBox="1">
            <a:spLocks noGrp="1"/>
          </p:cNvSpPr>
          <p:nvPr>
            <p:ph type="body" idx="1"/>
          </p:nvPr>
        </p:nvSpPr>
        <p:spPr>
          <a:xfrm>
            <a:off x="609600" y="1810512"/>
            <a:ext cx="10972800" cy="4361700"/>
          </a:xfrm>
          <a:prstGeom prst="rect">
            <a:avLst/>
          </a:prstGeom>
          <a:noFill/>
          <a:ln>
            <a:noFill/>
          </a:ln>
        </p:spPr>
        <p:txBody>
          <a:bodyPr spcFirstLastPara="1" wrap="square" lIns="91425" tIns="45700" rIns="91425" bIns="45700" anchor="t" anchorCtr="0">
            <a:normAutofit/>
          </a:bodyPr>
          <a:lstStyle/>
          <a:p>
            <a:pPr marL="457200" lvl="0" indent="-330200" algn="l" rtl="0">
              <a:lnSpc>
                <a:spcPct val="150000"/>
              </a:lnSpc>
              <a:spcBef>
                <a:spcPts val="0"/>
              </a:spcBef>
              <a:spcAft>
                <a:spcPts val="0"/>
              </a:spcAft>
              <a:buSzPts val="1600"/>
              <a:buChar char="●"/>
            </a:pPr>
            <a:r>
              <a:rPr lang="en-US" sz="1600"/>
              <a:t>Calderwood, C., Ackerman, P. L., &amp;amp; Conklin, E. M. (2014). What else do college students “do” while studying? an investigation of multitasking - sciencedirect. Sciencedirect https://www.sciencedirect.com/science/article/abs/pii/S0360131514000384</a:t>
            </a:r>
            <a:endParaRPr sz="1600"/>
          </a:p>
          <a:p>
            <a:pPr marL="457200" lvl="0" indent="0" algn="l" rtl="0">
              <a:lnSpc>
                <a:spcPct val="150000"/>
              </a:lnSpc>
              <a:spcBef>
                <a:spcPts val="0"/>
              </a:spcBef>
              <a:spcAft>
                <a:spcPts val="0"/>
              </a:spcAft>
              <a:buNone/>
            </a:pPr>
            <a:endParaRPr sz="1600"/>
          </a:p>
          <a:p>
            <a:pPr marL="457200" lvl="0" indent="-330200" algn="l" rtl="0">
              <a:lnSpc>
                <a:spcPct val="150000"/>
              </a:lnSpc>
              <a:spcBef>
                <a:spcPts val="0"/>
              </a:spcBef>
              <a:spcAft>
                <a:spcPts val="0"/>
              </a:spcAft>
              <a:buSzPts val="1600"/>
              <a:buChar char="●"/>
            </a:pPr>
            <a:r>
              <a:rPr lang="en-US" sz="1600"/>
              <a:t>Cao, J., Luo, J., Zhou, J., &amp;amp; Jiang, Y. (2024). Attention switching through text dissimilarity: A</a:t>
            </a:r>
            <a:endParaRPr sz="1600"/>
          </a:p>
          <a:p>
            <a:pPr marL="457200" lvl="0" indent="0" algn="l" rtl="0">
              <a:lnSpc>
                <a:spcPct val="150000"/>
              </a:lnSpc>
              <a:spcBef>
                <a:spcPts val="0"/>
              </a:spcBef>
              <a:spcAft>
                <a:spcPts val="0"/>
              </a:spcAft>
              <a:buNone/>
            </a:pPr>
            <a:r>
              <a:rPr lang="en-US" sz="1600"/>
              <a:t>cognition research on fragmented reading behavior. Frontiers.https://www.frontiersin.org/journals/human-</a:t>
            </a:r>
            <a:endParaRPr sz="1600"/>
          </a:p>
          <a:p>
            <a:pPr marL="457200" lvl="0" indent="0" algn="l" rtl="0">
              <a:lnSpc>
                <a:spcPct val="150000"/>
              </a:lnSpc>
              <a:spcBef>
                <a:spcPts val="0"/>
              </a:spcBef>
              <a:spcAft>
                <a:spcPts val="0"/>
              </a:spcAft>
              <a:buNone/>
            </a:pPr>
            <a:r>
              <a:rPr lang="en-US" sz="1600"/>
              <a:t>neuroscience/articles/10.3389/fnhum.2024.1402746/full</a:t>
            </a:r>
            <a:endParaRPr sz="1600"/>
          </a:p>
          <a:p>
            <a:pPr marL="0" lvl="0" indent="0" algn="l" rtl="0">
              <a:lnSpc>
                <a:spcPct val="150000"/>
              </a:lnSpc>
              <a:spcBef>
                <a:spcPts val="0"/>
              </a:spcBef>
              <a:spcAft>
                <a:spcPts val="0"/>
              </a:spcAft>
              <a:buNone/>
            </a:pPr>
            <a:endParaRPr sz="1600"/>
          </a:p>
          <a:p>
            <a:pPr marL="457200" lvl="0" indent="-330200" algn="l" rtl="0">
              <a:lnSpc>
                <a:spcPct val="150000"/>
              </a:lnSpc>
              <a:spcBef>
                <a:spcPts val="0"/>
              </a:spcBef>
              <a:spcAft>
                <a:spcPts val="0"/>
              </a:spcAft>
              <a:buSzPts val="1600"/>
              <a:buChar char="●"/>
            </a:pPr>
            <a:r>
              <a:rPr lang="en-US" sz="1600"/>
              <a:t>Graben , K., Doering , B. K., &amp;amp; Barke, A. (2022). Receiving push-notifications from smartphone</a:t>
            </a:r>
            <a:endParaRPr sz="1600"/>
          </a:p>
          <a:p>
            <a:pPr marL="457200" lvl="0" indent="0" algn="l" rtl="0">
              <a:lnSpc>
                <a:spcPct val="150000"/>
              </a:lnSpc>
              <a:spcBef>
                <a:spcPts val="0"/>
              </a:spcBef>
              <a:spcAft>
                <a:spcPts val="0"/>
              </a:spcAft>
              <a:buClr>
                <a:schemeClr val="dk1"/>
              </a:buClr>
              <a:buSzPts val="1100"/>
              <a:buFont typeface="Arial"/>
              <a:buNone/>
            </a:pPr>
            <a:r>
              <a:rPr lang="en-US" sz="1600"/>
              <a:t>games reduces students learning performance in a brief lecture: An experimental study -</a:t>
            </a:r>
            <a:endParaRPr sz="1600"/>
          </a:p>
          <a:p>
            <a:pPr marL="457200" lvl="0" indent="0" algn="l" rtl="0">
              <a:lnSpc>
                <a:spcPct val="150000"/>
              </a:lnSpc>
              <a:spcBef>
                <a:spcPts val="0"/>
              </a:spcBef>
              <a:spcAft>
                <a:spcPts val="0"/>
              </a:spcAft>
              <a:buClr>
                <a:schemeClr val="dk1"/>
              </a:buClr>
              <a:buSzPts val="1100"/>
              <a:buFont typeface="Arial"/>
              <a:buNone/>
            </a:pPr>
            <a:r>
              <a:rPr lang="en-US" sz="1600"/>
              <a:t>sciencedirect. Sciencedirect .https://www.sciencedirect.com/science/article/pii/S2451958822000045</a:t>
            </a:r>
            <a:endParaRPr sz="1600"/>
          </a:p>
          <a:p>
            <a:pPr marL="457200" lvl="0" indent="0" algn="l" rtl="0">
              <a:lnSpc>
                <a:spcPct val="150000"/>
              </a:lnSpc>
              <a:spcBef>
                <a:spcPts val="0"/>
              </a:spcBef>
              <a:spcAft>
                <a:spcPts val="0"/>
              </a:spcAft>
              <a:buNone/>
            </a:pPr>
            <a:endParaRPr sz="16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990000"/>
              </a:buClr>
              <a:buSzPts val="2800"/>
              <a:buFont typeface="Arial Black"/>
              <a:buNone/>
            </a:pPr>
            <a:r>
              <a:rPr lang="en-US"/>
              <a:t>Learning Outcomes </a:t>
            </a:r>
            <a:endParaRPr/>
          </a:p>
        </p:txBody>
      </p:sp>
      <p:sp>
        <p:nvSpPr>
          <p:cNvPr id="83" name="Google Shape;83;p2"/>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indent="-381000">
              <a:lnSpc>
                <a:spcPct val="150000"/>
              </a:lnSpc>
              <a:spcBef>
                <a:spcPts val="0"/>
              </a:spcBef>
              <a:buChar char="●"/>
            </a:pPr>
            <a:r>
              <a:rPr lang="en-US" dirty="0"/>
              <a:t>Understand the concept of cognitive fragmentation and its effects</a:t>
            </a:r>
            <a:endParaRPr lang="vi-VN" dirty="0"/>
          </a:p>
          <a:p>
            <a:pPr marL="457200" lvl="0" indent="-381000" algn="l">
              <a:lnSpc>
                <a:spcPct val="150000"/>
              </a:lnSpc>
              <a:spcBef>
                <a:spcPts val="0"/>
              </a:spcBef>
              <a:spcAft>
                <a:spcPts val="0"/>
              </a:spcAft>
              <a:buSzPts val="2400"/>
              <a:buChar char="●"/>
            </a:pPr>
            <a:r>
              <a:rPr lang="en-US" dirty="0"/>
              <a:t>Recognize personal attention levels and learning habits </a:t>
            </a:r>
            <a:endParaRPr lang="vi-VN"/>
          </a:p>
          <a:p>
            <a:pPr marL="457200" lvl="0" indent="-381000" algn="l" rtl="0">
              <a:lnSpc>
                <a:spcPct val="150000"/>
              </a:lnSpc>
              <a:spcBef>
                <a:spcPts val="0"/>
              </a:spcBef>
              <a:spcAft>
                <a:spcPts val="0"/>
              </a:spcAft>
              <a:buSzPts val="2400"/>
              <a:buChar char="●"/>
            </a:pPr>
            <a:r>
              <a:rPr lang="en-US" dirty="0"/>
              <a:t>Create strategies to sustain focus during study sessions </a:t>
            </a:r>
            <a:endParaRPr sz="11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7"/>
          <p:cNvSpPr txBox="1">
            <a:spLocks noGrp="1"/>
          </p:cNvSpPr>
          <p:nvPr>
            <p:ph type="title"/>
          </p:nvPr>
        </p:nvSpPr>
        <p:spPr>
          <a:xfrm>
            <a:off x="710727" y="486473"/>
            <a:ext cx="4673098" cy="1333107"/>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990000"/>
              </a:buClr>
              <a:buSzPts val="2800"/>
              <a:buFont typeface="Arial Black"/>
              <a:buNone/>
            </a:pPr>
            <a:r>
              <a:rPr lang="en-US"/>
              <a:t>What is DEEP WORK?</a:t>
            </a:r>
            <a:endParaRPr/>
          </a:p>
          <a:p>
            <a:pPr marL="0" lvl="0" indent="0" algn="l" rtl="0">
              <a:lnSpc>
                <a:spcPct val="90000"/>
              </a:lnSpc>
              <a:spcBef>
                <a:spcPts val="0"/>
              </a:spcBef>
              <a:spcAft>
                <a:spcPts val="0"/>
              </a:spcAft>
              <a:buClr>
                <a:srgbClr val="990000"/>
              </a:buClr>
              <a:buSzPts val="2800"/>
              <a:buFont typeface="Arial Black"/>
              <a:buNone/>
            </a:pPr>
            <a:endParaRPr/>
          </a:p>
        </p:txBody>
      </p:sp>
      <p:sp>
        <p:nvSpPr>
          <p:cNvPr id="89" name="Google Shape;89;p7"/>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a:buSzPts val="2080"/>
              <a:buChar char="•"/>
            </a:pPr>
            <a:r>
              <a:rPr lang="en-US" sz="2050"/>
              <a:t>Learning improves when attention is </a:t>
            </a:r>
            <a:r>
              <a:rPr lang="en-US" sz="2050" b="1"/>
              <a:t>sustained</a:t>
            </a:r>
            <a:r>
              <a:rPr lang="en-US" sz="2050"/>
              <a:t>, not split</a:t>
            </a:r>
            <a:endParaRPr lang="en-US" sz="2050" dirty="0"/>
          </a:p>
          <a:p>
            <a:pPr>
              <a:buSzPts val="2080"/>
              <a:buChar char="•"/>
            </a:pPr>
            <a:r>
              <a:rPr lang="en-US" sz="2050"/>
              <a:t>Reduces mental fatigue and burnout</a:t>
            </a:r>
            <a:endParaRPr lang="en-US"/>
          </a:p>
          <a:p>
            <a:pPr>
              <a:buSzPts val="2080"/>
              <a:buChar char="•"/>
            </a:pPr>
            <a:r>
              <a:rPr lang="en-US" sz="2050"/>
              <a:t>Leads to higher-quality work (reading, writing, comprehension)</a:t>
            </a:r>
            <a:endParaRPr/>
          </a:p>
          <a:p>
            <a:pPr>
              <a:buSzPts val="2080"/>
              <a:buChar char="•"/>
            </a:pPr>
            <a:r>
              <a:rPr lang="en-US" sz="2050" b="1"/>
              <a:t>Quality of focus &gt; hours spent studying</a:t>
            </a:r>
            <a:endParaRPr lang="en-US"/>
          </a:p>
          <a:p>
            <a:pPr marL="457200" lvl="0" indent="-360680" algn="l">
              <a:lnSpc>
                <a:spcPct val="114999"/>
              </a:lnSpc>
              <a:spcBef>
                <a:spcPts val="1200"/>
              </a:spcBef>
              <a:spcAft>
                <a:spcPts val="0"/>
              </a:spcAft>
              <a:buSzPts val="2080"/>
              <a:buChar char="●"/>
            </a:pPr>
            <a:endParaRPr lang="en-US" sz="2050" dirty="0"/>
          </a:p>
        </p:txBody>
      </p:sp>
      <p:sp>
        <p:nvSpPr>
          <p:cNvPr id="90" name="Google Shape;90;p7"/>
          <p:cNvSpPr txBox="1">
            <a:spLocks noGrp="1"/>
          </p:cNvSpPr>
          <p:nvPr>
            <p:ph type="body" idx="2"/>
          </p:nvPr>
        </p:nvSpPr>
        <p:spPr>
          <a:prstGeom prst="rect">
            <a:avLst/>
          </a:prstGeom>
          <a:noFill/>
          <a:ln>
            <a:noFill/>
          </a:ln>
        </p:spPr>
        <p:txBody>
          <a:bodyPr spcFirstLastPara="1" wrap="square" lIns="91425" tIns="45700" rIns="91425" bIns="45700" anchor="t" anchorCtr="0">
            <a:normAutofit/>
          </a:bodyPr>
          <a:lstStyle/>
          <a:p>
            <a:pPr indent="-381000">
              <a:spcBef>
                <a:spcPts val="0"/>
              </a:spcBef>
              <a:buSzPts val="2400"/>
              <a:buChar char="●"/>
            </a:pPr>
            <a:r>
              <a:rPr lang="en-US" sz="2400" dirty="0"/>
              <a:t>A focus, distraction- free time</a:t>
            </a:r>
            <a:endParaRPr lang="vi-VN" sz="2400" dirty="0"/>
          </a:p>
          <a:p>
            <a:pPr marL="457200" lvl="0" indent="-381000" algn="l">
              <a:spcBef>
                <a:spcPts val="0"/>
              </a:spcBef>
              <a:spcAft>
                <a:spcPts val="0"/>
              </a:spcAft>
              <a:buSzPts val="2400"/>
              <a:buChar char="●"/>
            </a:pPr>
            <a:r>
              <a:rPr lang="en-US" sz="2400" dirty="0"/>
              <a:t>Staying on one task long enough to understand, remember and complete it.</a:t>
            </a:r>
            <a:endParaRPr lang="vi-VN" sz="2400"/>
          </a:p>
          <a:p>
            <a:pPr marL="457200" lvl="0" indent="0" algn="l" rtl="0">
              <a:spcBef>
                <a:spcPts val="0"/>
              </a:spcBef>
              <a:spcAft>
                <a:spcPts val="0"/>
              </a:spcAft>
              <a:buNone/>
            </a:pPr>
            <a:endParaRPr sz="2400"/>
          </a:p>
          <a:p>
            <a:pPr marL="1371600" lvl="0" indent="-381000" algn="l" rtl="0">
              <a:spcBef>
                <a:spcPts val="0"/>
              </a:spcBef>
              <a:spcAft>
                <a:spcPts val="0"/>
              </a:spcAft>
              <a:buSzPts val="2400"/>
              <a:buChar char="➔"/>
            </a:pPr>
            <a:r>
              <a:rPr lang="en-US" sz="2400" dirty="0"/>
              <a:t>“Lock-in mode": one task, full attention, zero noise </a:t>
            </a:r>
            <a:endParaRPr dirty="0"/>
          </a:p>
        </p:txBody>
      </p:sp>
      <p:sp>
        <p:nvSpPr>
          <p:cNvPr id="91" name="Google Shape;91;p7"/>
          <p:cNvSpPr txBox="1">
            <a:spLocks noGrp="1"/>
          </p:cNvSpPr>
          <p:nvPr>
            <p:ph type="title" idx="4294967295"/>
          </p:nvPr>
        </p:nvSpPr>
        <p:spPr>
          <a:xfrm>
            <a:off x="7052226" y="633948"/>
            <a:ext cx="4672012" cy="103505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990000"/>
              </a:buClr>
              <a:buSzPts val="2800"/>
              <a:buFont typeface="Arial Black"/>
              <a:buNone/>
            </a:pPr>
            <a:r>
              <a:rPr lang="en-US" sz="2900"/>
              <a:t>WHY IT MATTERS?</a:t>
            </a:r>
            <a:endParaRPr sz="2900"/>
          </a:p>
          <a:p>
            <a:pPr marL="0" lvl="0" indent="0" algn="l" rtl="0">
              <a:lnSpc>
                <a:spcPct val="90000"/>
              </a:lnSpc>
              <a:spcBef>
                <a:spcPts val="0"/>
              </a:spcBef>
              <a:spcAft>
                <a:spcPts val="0"/>
              </a:spcAft>
              <a:buClr>
                <a:srgbClr val="990000"/>
              </a:buClr>
              <a:buSzPts val="2800"/>
              <a:buFont typeface="Arial Black"/>
              <a:buNone/>
            </a:pPr>
            <a:endParaRPr sz="2900"/>
          </a:p>
        </p:txBody>
      </p:sp>
    </p:spTree>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r>
              <a:rPr lang="en-US" dirty="0"/>
              <a:t>WHY DOES OUR FOCUS BREAK DOWN?</a:t>
            </a:r>
            <a:endParaRPr dirty="0"/>
          </a:p>
        </p:txBody>
      </p:sp>
      <p:sp>
        <p:nvSpPr>
          <p:cNvPr id="97" name="Google Shape;97;p3"/>
          <p:cNvSpPr txBox="1">
            <a:spLocks noGrp="1"/>
          </p:cNvSpPr>
          <p:nvPr>
            <p:ph type="body" idx="1"/>
          </p:nvPr>
        </p:nvSpPr>
        <p:spPr>
          <a:xfrm>
            <a:off x="6486177" y="2059506"/>
            <a:ext cx="5447771" cy="2404843"/>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None/>
            </a:pPr>
            <a:r>
              <a:rPr lang="en-US" b="1" dirty="0"/>
              <a:t>COGNTIVE FRAGMENTATION</a:t>
            </a:r>
            <a:endParaRPr lang="vi-VN" b="1"/>
          </a:p>
          <a:p>
            <a:pPr indent="-336550">
              <a:lnSpc>
                <a:spcPct val="115000"/>
              </a:lnSpc>
              <a:spcBef>
                <a:spcPts val="1200"/>
              </a:spcBef>
              <a:buSzPts val="1700"/>
              <a:buChar char="●"/>
            </a:pPr>
            <a:r>
              <a:rPr lang="en-US" dirty="0"/>
              <a:t>A mental state where attention becomes scattered due to constant digital interruptions and information overload, making it difficult to sustain focus or build cohesive understanding.</a:t>
            </a:r>
          </a:p>
          <a:p>
            <a:pPr marL="577850" lvl="1" indent="0" algn="l">
              <a:lnSpc>
                <a:spcPct val="115000"/>
              </a:lnSpc>
              <a:spcBef>
                <a:spcPts val="0"/>
              </a:spcBef>
              <a:spcAft>
                <a:spcPts val="0"/>
              </a:spcAft>
              <a:buSzPts val="1700"/>
              <a:buNone/>
            </a:pPr>
            <a:endParaRPr lang="en-US" sz="1700" dirty="0"/>
          </a:p>
          <a:p>
            <a:pPr marL="914400" lvl="0" indent="0" algn="l" rtl="0">
              <a:lnSpc>
                <a:spcPct val="115000"/>
              </a:lnSpc>
              <a:spcBef>
                <a:spcPts val="1200"/>
              </a:spcBef>
              <a:spcAft>
                <a:spcPts val="0"/>
              </a:spcAft>
              <a:buNone/>
            </a:pPr>
            <a:endParaRPr sz="1700"/>
          </a:p>
          <a:p>
            <a:pPr marL="914400" lvl="0" indent="0" algn="l" rtl="0">
              <a:lnSpc>
                <a:spcPct val="115000"/>
              </a:lnSpc>
              <a:spcBef>
                <a:spcPts val="1200"/>
              </a:spcBef>
              <a:spcAft>
                <a:spcPts val="0"/>
              </a:spcAft>
              <a:buNone/>
            </a:pPr>
            <a:endParaRPr sz="1700"/>
          </a:p>
          <a:p>
            <a:pPr marL="914400" lvl="0" indent="0" algn="l" rtl="0">
              <a:lnSpc>
                <a:spcPct val="90000"/>
              </a:lnSpc>
              <a:spcBef>
                <a:spcPts val="1200"/>
              </a:spcBef>
              <a:spcAft>
                <a:spcPts val="0"/>
              </a:spcAft>
              <a:buNone/>
            </a:pPr>
            <a:endParaRPr sz="1700"/>
          </a:p>
        </p:txBody>
      </p:sp>
      <p:pic>
        <p:nvPicPr>
          <p:cNvPr id="5" name="Picture 4" descr="Why having too many tabs open is the bane of your online existence |  Partizion">
            <a:extLst>
              <a:ext uri="{FF2B5EF4-FFF2-40B4-BE49-F238E27FC236}">
                <a16:creationId xmlns:a16="http://schemas.microsoft.com/office/drawing/2014/main" id="{DF146775-742A-79AF-465E-684C0526E8FD}"/>
              </a:ext>
            </a:extLst>
          </p:cNvPr>
          <p:cNvPicPr>
            <a:picLocks noChangeAspect="1"/>
          </p:cNvPicPr>
          <p:nvPr/>
        </p:nvPicPr>
        <p:blipFill>
          <a:blip r:embed="rId4"/>
          <a:stretch>
            <a:fillRect/>
          </a:stretch>
        </p:blipFill>
        <p:spPr>
          <a:xfrm>
            <a:off x="311491" y="2056356"/>
            <a:ext cx="5781675" cy="3038475"/>
          </a:xfrm>
          <a:prstGeom prst="rect">
            <a:avLst/>
          </a:prstGeom>
        </p:spPr>
      </p:pic>
    </p:spTree>
  </p:cSld>
  <p:clrMapOvr>
    <a:masterClrMapping/>
  </p:clrMapOvr>
  <p:extLst>
    <p:ext uri="{6950BFC3-D8DA-4A85-94F7-54DA5524770B}">
      <p188:commentRel xmlns:p188="http://schemas.microsoft.com/office/powerpoint/2018/8/main" r:id="rId3"/>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5">
          <a:extLst>
            <a:ext uri="{FF2B5EF4-FFF2-40B4-BE49-F238E27FC236}">
              <a16:creationId xmlns:a16="http://schemas.microsoft.com/office/drawing/2014/main" id="{69406540-40C0-3FEB-BE14-29F042161DA2}"/>
            </a:ext>
          </a:extLst>
        </p:cNvPr>
        <p:cNvGrpSpPr/>
        <p:nvPr/>
      </p:nvGrpSpPr>
      <p:grpSpPr>
        <a:xfrm>
          <a:off x="0" y="0"/>
          <a:ext cx="0" cy="0"/>
          <a:chOff x="0" y="0"/>
          <a:chExt cx="0" cy="0"/>
        </a:xfrm>
      </p:grpSpPr>
      <p:sp>
        <p:nvSpPr>
          <p:cNvPr id="96" name="Google Shape;96;p3">
            <a:extLst>
              <a:ext uri="{FF2B5EF4-FFF2-40B4-BE49-F238E27FC236}">
                <a16:creationId xmlns:a16="http://schemas.microsoft.com/office/drawing/2014/main" id="{2D43488A-0DBC-5C01-28F6-0273CB8EDC1C}"/>
              </a:ext>
            </a:extLst>
          </p:cNvPr>
          <p:cNvSpPr txBox="1">
            <a:spLocks noGrp="1"/>
          </p:cNvSpPr>
          <p:nvPr>
            <p:ph type="title"/>
          </p:nvPr>
        </p:nvSpPr>
        <p:spPr>
          <a:xfrm>
            <a:off x="609600" y="0"/>
            <a:ext cx="9610200" cy="1325700"/>
          </a:xfrm>
          <a:prstGeom prst="rect">
            <a:avLst/>
          </a:prstGeom>
          <a:noFill/>
          <a:ln>
            <a:noFill/>
          </a:ln>
        </p:spPr>
        <p:txBody>
          <a:bodyPr spcFirstLastPara="1" wrap="square" lIns="91425" tIns="45700" rIns="91425" bIns="45700" anchor="ctr" anchorCtr="0">
            <a:normAutofit/>
          </a:bodyPr>
          <a:lstStyle/>
          <a:p>
            <a:r>
              <a:rPr lang="en-US" dirty="0"/>
              <a:t>WHY DOES OUR FOCUS BREAK DOWN?</a:t>
            </a:r>
            <a:endParaRPr lang="vi-VN" dirty="0"/>
          </a:p>
        </p:txBody>
      </p:sp>
      <p:sp>
        <p:nvSpPr>
          <p:cNvPr id="97" name="Google Shape;97;p3">
            <a:extLst>
              <a:ext uri="{FF2B5EF4-FFF2-40B4-BE49-F238E27FC236}">
                <a16:creationId xmlns:a16="http://schemas.microsoft.com/office/drawing/2014/main" id="{32F49F31-2D25-99BF-8B69-8AC4DB020E93}"/>
              </a:ext>
            </a:extLst>
          </p:cNvPr>
          <p:cNvSpPr txBox="1">
            <a:spLocks noGrp="1"/>
          </p:cNvSpPr>
          <p:nvPr>
            <p:ph type="body" idx="1"/>
          </p:nvPr>
        </p:nvSpPr>
        <p:spPr>
          <a:xfrm>
            <a:off x="609409" y="1712896"/>
            <a:ext cx="10579627" cy="3821119"/>
          </a:xfrm>
          <a:prstGeom prst="rect">
            <a:avLst/>
          </a:prstGeom>
          <a:noFill/>
          <a:ln>
            <a:noFill/>
          </a:ln>
        </p:spPr>
        <p:txBody>
          <a:bodyPr spcFirstLastPara="1" wrap="square" lIns="91425" tIns="45700" rIns="91425" bIns="45700" anchor="t" anchorCtr="0">
            <a:noAutofit/>
          </a:bodyPr>
          <a:lstStyle/>
          <a:p>
            <a:pPr marL="0" indent="0">
              <a:spcBef>
                <a:spcPts val="0"/>
              </a:spcBef>
            </a:pPr>
            <a:r>
              <a:rPr lang="en-US" b="1" dirty="0"/>
              <a:t> COMMON SIGNS of COGNTIVE FRAGMENTATION</a:t>
            </a:r>
            <a:endParaRPr lang="vi-VN" b="1"/>
          </a:p>
          <a:p>
            <a:pPr marL="457200" lvl="0" indent="-336550" algn="l" rtl="0">
              <a:lnSpc>
                <a:spcPct val="115000"/>
              </a:lnSpc>
              <a:spcBef>
                <a:spcPts val="1200"/>
              </a:spcBef>
              <a:spcAft>
                <a:spcPts val="0"/>
              </a:spcAft>
              <a:buSzPts val="1700"/>
              <a:buChar char="●"/>
            </a:pPr>
            <a:r>
              <a:rPr lang="en-US" b="1" dirty="0"/>
              <a:t>Jumping</a:t>
            </a:r>
            <a:r>
              <a:rPr lang="en-US" dirty="0"/>
              <a:t> between tabs, apps, and tasks</a:t>
            </a:r>
            <a:br>
              <a:rPr lang="en-US" dirty="0"/>
            </a:br>
            <a:endParaRPr/>
          </a:p>
          <a:p>
            <a:pPr marL="457200" lvl="0" indent="-336550" algn="l" rtl="0">
              <a:lnSpc>
                <a:spcPct val="115000"/>
              </a:lnSpc>
              <a:spcBef>
                <a:spcPts val="0"/>
              </a:spcBef>
              <a:spcAft>
                <a:spcPts val="0"/>
              </a:spcAft>
              <a:buSzPts val="1700"/>
              <a:buChar char="●"/>
            </a:pPr>
            <a:r>
              <a:rPr lang="en-US" b="1" dirty="0"/>
              <a:t>Rereading </a:t>
            </a:r>
            <a:r>
              <a:rPr lang="en-US" dirty="0"/>
              <a:t>the same paragraph without understanding</a:t>
            </a:r>
            <a:br>
              <a:rPr lang="en-US" dirty="0"/>
            </a:br>
            <a:endParaRPr/>
          </a:p>
          <a:p>
            <a:pPr indent="-336550">
              <a:lnSpc>
                <a:spcPct val="115000"/>
              </a:lnSpc>
              <a:spcBef>
                <a:spcPts val="0"/>
              </a:spcBef>
              <a:buSzPts val="1700"/>
              <a:buChar char="●"/>
            </a:pPr>
            <a:r>
              <a:rPr lang="en-US" b="1" dirty="0"/>
              <a:t>Feeling</a:t>
            </a:r>
            <a:r>
              <a:rPr lang="en-US" dirty="0"/>
              <a:t> mentally scattered or overwhelmed, "brain fog" </a:t>
            </a:r>
            <a:br>
              <a:rPr lang="en-US" dirty="0"/>
            </a:br>
            <a:endParaRPr/>
          </a:p>
          <a:p>
            <a:pPr marL="457200" lvl="0" indent="-336550" algn="l" rtl="0">
              <a:lnSpc>
                <a:spcPct val="115000"/>
              </a:lnSpc>
              <a:spcBef>
                <a:spcPts val="0"/>
              </a:spcBef>
              <a:spcAft>
                <a:spcPts val="0"/>
              </a:spcAft>
              <a:buSzPts val="1700"/>
              <a:buChar char="●"/>
            </a:pPr>
            <a:r>
              <a:rPr lang="en-US" dirty="0"/>
              <a:t>Strong urges to “just check” your phone</a:t>
            </a:r>
            <a:endParaRPr sz="1800" dirty="0"/>
          </a:p>
          <a:p>
            <a:pPr marL="457200" lvl="0" indent="0" algn="l" rtl="0">
              <a:lnSpc>
                <a:spcPct val="115000"/>
              </a:lnSpc>
              <a:spcBef>
                <a:spcPts val="1200"/>
              </a:spcBef>
              <a:spcAft>
                <a:spcPts val="0"/>
              </a:spcAft>
              <a:buNone/>
            </a:pPr>
            <a:endParaRPr sz="1700"/>
          </a:p>
          <a:p>
            <a:pPr marL="914400" lvl="0" indent="0" algn="l" rtl="0">
              <a:lnSpc>
                <a:spcPct val="115000"/>
              </a:lnSpc>
              <a:spcBef>
                <a:spcPts val="1200"/>
              </a:spcBef>
              <a:spcAft>
                <a:spcPts val="0"/>
              </a:spcAft>
              <a:buNone/>
            </a:pPr>
            <a:endParaRPr sz="1700"/>
          </a:p>
          <a:p>
            <a:pPr marL="914400" lvl="0" indent="0" algn="l" rtl="0">
              <a:lnSpc>
                <a:spcPct val="90000"/>
              </a:lnSpc>
              <a:spcBef>
                <a:spcPts val="1200"/>
              </a:spcBef>
              <a:spcAft>
                <a:spcPts val="0"/>
              </a:spcAft>
              <a:buNone/>
            </a:pPr>
            <a:endParaRPr sz="1700"/>
          </a:p>
        </p:txBody>
      </p:sp>
    </p:spTree>
    <p:extLst>
      <p:ext uri="{BB962C8B-B14F-4D97-AF65-F5344CB8AC3E}">
        <p14:creationId xmlns:p14="http://schemas.microsoft.com/office/powerpoint/2010/main" val="3595134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0"/>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n-US" sz="3000">
                <a:latin typeface="Arial"/>
                <a:ea typeface="Arial"/>
                <a:cs typeface="Arial"/>
                <a:sym typeface="Arial"/>
              </a:rPr>
              <a:t>IDENTIFY YOUR SOURCES OF DISTRACTIONS</a:t>
            </a:r>
            <a:endParaRPr sz="3000">
              <a:highlight>
                <a:srgbClr val="CC0000"/>
              </a:highlight>
              <a:latin typeface="Arial"/>
              <a:ea typeface="Arial"/>
              <a:cs typeface="Arial"/>
              <a:sym typeface="Arial"/>
            </a:endParaRPr>
          </a:p>
          <a:p>
            <a:pPr marL="0" lvl="0" indent="0" algn="l" rtl="0">
              <a:lnSpc>
                <a:spcPct val="90000"/>
              </a:lnSpc>
              <a:spcBef>
                <a:spcPts val="0"/>
              </a:spcBef>
              <a:spcAft>
                <a:spcPts val="0"/>
              </a:spcAft>
              <a:buClr>
                <a:srgbClr val="990000"/>
              </a:buClr>
              <a:buSzPts val="2800"/>
              <a:buFont typeface="Arial Black"/>
              <a:buNone/>
            </a:pPr>
            <a:endParaRPr sz="3000"/>
          </a:p>
        </p:txBody>
      </p:sp>
      <p:sp>
        <p:nvSpPr>
          <p:cNvPr id="102" name="Google Shape;102;p10"/>
          <p:cNvSpPr txBox="1">
            <a:spLocks noGrp="1"/>
          </p:cNvSpPr>
          <p:nvPr>
            <p:ph type="body" idx="1"/>
          </p:nvPr>
        </p:nvSpPr>
        <p:spPr>
          <a:xfrm>
            <a:off x="609600" y="1249795"/>
            <a:ext cx="10972800" cy="4361688"/>
          </a:xfrm>
          <a:prstGeom prst="rect">
            <a:avLst/>
          </a:prstGeom>
          <a:noFill/>
          <a:ln>
            <a:noFill/>
          </a:ln>
        </p:spPr>
        <p:txBody>
          <a:bodyPr spcFirstLastPara="1" wrap="square" lIns="91425" tIns="45700" rIns="91425" bIns="45700" anchor="t" anchorCtr="0">
            <a:noAutofit/>
          </a:bodyPr>
          <a:lstStyle/>
          <a:p>
            <a:pPr marL="457200" lvl="0" indent="-381000" algn="l" rtl="0">
              <a:lnSpc>
                <a:spcPct val="150000"/>
              </a:lnSpc>
              <a:spcBef>
                <a:spcPts val="1000"/>
              </a:spcBef>
              <a:spcAft>
                <a:spcPts val="0"/>
              </a:spcAft>
              <a:buSzPts val="2400"/>
              <a:buChar char="●"/>
            </a:pPr>
            <a:r>
              <a:rPr lang="en-US" dirty="0"/>
              <a:t>Which apps interrupt me most and why?</a:t>
            </a:r>
            <a:endParaRPr dirty="0"/>
          </a:p>
          <a:p>
            <a:pPr marL="457200" lvl="0" indent="-381000" algn="l" rtl="0">
              <a:lnSpc>
                <a:spcPct val="150000"/>
              </a:lnSpc>
              <a:spcBef>
                <a:spcPts val="0"/>
              </a:spcBef>
              <a:spcAft>
                <a:spcPts val="0"/>
              </a:spcAft>
              <a:buSzPts val="2400"/>
              <a:buChar char="●"/>
            </a:pPr>
            <a:r>
              <a:rPr lang="en-US" dirty="0"/>
              <a:t>When do I find myself having the urge to check my notifications? </a:t>
            </a:r>
            <a:endParaRPr dirty="0"/>
          </a:p>
          <a:p>
            <a:pPr indent="-381000">
              <a:lnSpc>
                <a:spcPct val="150000"/>
              </a:lnSpc>
              <a:spcBef>
                <a:spcPts val="0"/>
              </a:spcBef>
              <a:buChar char="●"/>
            </a:pPr>
            <a:r>
              <a:rPr lang="en-US" dirty="0"/>
              <a:t>Did you look at your phone “just to check one thing” and resurfaced 15 minutes later?</a:t>
            </a:r>
            <a:endParaRPr dirty="0"/>
          </a:p>
          <a:p>
            <a:pPr marL="457200" lvl="0" indent="-381000" algn="l" rtl="0">
              <a:lnSpc>
                <a:spcPct val="150000"/>
              </a:lnSpc>
              <a:spcBef>
                <a:spcPts val="0"/>
              </a:spcBef>
              <a:spcAft>
                <a:spcPts val="0"/>
              </a:spcAft>
              <a:buSzPts val="2400"/>
              <a:buChar char="●"/>
            </a:pPr>
            <a:r>
              <a:rPr lang="en-US" dirty="0"/>
              <a:t>What tasks require the most focus for me?</a:t>
            </a:r>
            <a:endParaRPr dirty="0"/>
          </a:p>
          <a:p>
            <a:pPr indent="-381000">
              <a:lnSpc>
                <a:spcPct val="150000"/>
              </a:lnSpc>
              <a:spcBef>
                <a:spcPts val="0"/>
              </a:spcBef>
              <a:buChar char="●"/>
            </a:pPr>
            <a:r>
              <a:rPr lang="en-US" dirty="0"/>
              <a:t>Am I switching between assignments mid- study session?</a:t>
            </a:r>
            <a:endParaRPr dirty="0"/>
          </a:p>
          <a:p>
            <a:pPr marL="457200" lvl="0" indent="-381000" algn="l" rtl="0">
              <a:lnSpc>
                <a:spcPct val="150000"/>
              </a:lnSpc>
              <a:spcBef>
                <a:spcPts val="0"/>
              </a:spcBef>
              <a:spcAft>
                <a:spcPts val="0"/>
              </a:spcAft>
              <a:buSzPts val="2400"/>
              <a:buChar char="●"/>
            </a:pPr>
            <a:r>
              <a:rPr lang="en-US" dirty="0"/>
              <a:t>Did I start my study session without a clear plan?</a:t>
            </a:r>
            <a:endParaRPr dirty="0"/>
          </a:p>
          <a:p>
            <a:pPr indent="-381000">
              <a:lnSpc>
                <a:spcPct val="150000"/>
              </a:lnSpc>
              <a:spcBef>
                <a:spcPts val="0"/>
              </a:spcBef>
              <a:buChar char="●"/>
            </a:pPr>
            <a:r>
              <a:rPr lang="en-US" dirty="0"/>
              <a:t>Are my surroundings noisy?</a:t>
            </a:r>
            <a:endParaRPr dirty="0"/>
          </a:p>
          <a:p>
            <a:pPr marL="457200" lvl="0" indent="-381000" algn="l" rtl="0">
              <a:lnSpc>
                <a:spcPct val="150000"/>
              </a:lnSpc>
              <a:spcBef>
                <a:spcPts val="0"/>
              </a:spcBef>
              <a:spcAft>
                <a:spcPts val="0"/>
              </a:spcAft>
              <a:buSzPts val="2400"/>
              <a:buChar char="●"/>
            </a:pPr>
            <a:r>
              <a:rPr lang="en-US" dirty="0"/>
              <a:t>Am I studying in a place that I tend to use for relaxing and wind down?</a:t>
            </a:r>
            <a:endParaRPr dirty="0"/>
          </a:p>
          <a:p>
            <a:pPr marL="457200" lvl="0" indent="0" algn="l" rtl="0">
              <a:spcBef>
                <a:spcPts val="1000"/>
              </a:spcBef>
              <a:spcAft>
                <a:spcPts val="0"/>
              </a:spcAft>
              <a:buNone/>
            </a:pPr>
            <a:endParaRPr/>
          </a:p>
          <a:p>
            <a:pPr marL="457200" lvl="0" indent="-228600" algn="l" rtl="0">
              <a:lnSpc>
                <a:spcPct val="90000"/>
              </a:lnSpc>
              <a:spcBef>
                <a:spcPts val="1000"/>
              </a:spcBef>
              <a:spcAft>
                <a:spcPts val="0"/>
              </a:spcAft>
              <a:buClr>
                <a:schemeClr val="dk1"/>
              </a:buClr>
              <a:buSzPts val="2400"/>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6"/>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algn="ctr"/>
            <a:r>
              <a:rPr lang="en-US" dirty="0"/>
              <a:t>INTRODUCE YOU TO THE DEEP WORK CHECKLIST</a:t>
            </a:r>
            <a:endParaRPr dirty="0"/>
          </a:p>
        </p:txBody>
      </p:sp>
      <p:sp>
        <p:nvSpPr>
          <p:cNvPr id="2" name="Hộp Văn bản 1">
            <a:extLst>
              <a:ext uri="{FF2B5EF4-FFF2-40B4-BE49-F238E27FC236}">
                <a16:creationId xmlns:a16="http://schemas.microsoft.com/office/drawing/2014/main" id="{1EFFCCCA-FC22-94AF-6630-76CF226EA46E}"/>
              </a:ext>
            </a:extLst>
          </p:cNvPr>
          <p:cNvSpPr txBox="1"/>
          <p:nvPr/>
        </p:nvSpPr>
        <p:spPr>
          <a:xfrm>
            <a:off x="1236437" y="1929375"/>
            <a:ext cx="9415603" cy="437042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ea typeface="Segoe UI"/>
              </a:rPr>
              <a:t>So, what is a Deep Work Checklist ?</a:t>
            </a:r>
            <a:endParaRPr lang="en-US" b="1" dirty="0">
              <a:ea typeface="Segoe UI"/>
            </a:endParaRPr>
          </a:p>
          <a:p>
            <a:endParaRPr lang="en-US" sz="2400" dirty="0"/>
          </a:p>
          <a:p>
            <a:endParaRPr lang="en-US" sz="2400" dirty="0"/>
          </a:p>
          <a:p>
            <a:pPr marL="342900" indent="-342900">
              <a:buChar char="•"/>
            </a:pPr>
            <a:r>
              <a:rPr lang="en-US" sz="2400" dirty="0"/>
              <a:t>A practical tool to use</a:t>
            </a:r>
            <a:r>
              <a:rPr lang="en-US" sz="2400" dirty="0">
                <a:solidFill>
                  <a:srgbClr val="FFC000"/>
                </a:solidFill>
              </a:rPr>
              <a:t> </a:t>
            </a:r>
            <a:r>
              <a:rPr lang="en-US" sz="2400" b="1" dirty="0">
                <a:solidFill>
                  <a:schemeClr val="tx1"/>
                </a:solidFill>
              </a:rPr>
              <a:t>before you start studying</a:t>
            </a:r>
            <a:endParaRPr lang="en-US" dirty="0">
              <a:solidFill>
                <a:schemeClr val="tx1"/>
              </a:solidFill>
            </a:endParaRPr>
          </a:p>
          <a:p>
            <a:pPr marL="342900" indent="-342900">
              <a:buChar char="•"/>
            </a:pPr>
            <a:endParaRPr lang="en-US" sz="2400" dirty="0">
              <a:solidFill>
                <a:schemeClr val="tx1"/>
              </a:solidFill>
            </a:endParaRPr>
          </a:p>
          <a:p>
            <a:pPr marL="342900" indent="-342900">
              <a:buChar char="•"/>
            </a:pPr>
            <a:r>
              <a:rPr lang="en-US" sz="2400" dirty="0">
                <a:solidFill>
                  <a:schemeClr val="tx1"/>
                </a:solidFill>
              </a:rPr>
              <a:t>Helps</a:t>
            </a:r>
            <a:r>
              <a:rPr lang="en-US" sz="2400" dirty="0"/>
              <a:t> reduce distractions </a:t>
            </a:r>
            <a:r>
              <a:rPr lang="en-US" sz="2400" b="1" dirty="0">
                <a:solidFill>
                  <a:schemeClr val="tx1"/>
                </a:solidFill>
              </a:rPr>
              <a:t>before they happen</a:t>
            </a:r>
            <a:endParaRPr lang="en-US" dirty="0">
              <a:solidFill>
                <a:schemeClr val="tx1"/>
              </a:solidFill>
            </a:endParaRPr>
          </a:p>
          <a:p>
            <a:pPr marL="342900" indent="-342900">
              <a:buChar char="•"/>
            </a:pPr>
            <a:endParaRPr lang="en-US" sz="2400" dirty="0"/>
          </a:p>
          <a:p>
            <a:pPr marL="342900" indent="-342900">
              <a:buChar char="•"/>
            </a:pPr>
            <a:r>
              <a:rPr lang="en-US" sz="2400" dirty="0"/>
              <a:t> Supports focused work through </a:t>
            </a:r>
            <a:r>
              <a:rPr lang="en-US" sz="2400" b="1" dirty="0">
                <a:solidFill>
                  <a:schemeClr val="tx1"/>
                </a:solidFill>
              </a:rPr>
              <a:t>intention, not willpower</a:t>
            </a:r>
            <a:endParaRPr lang="en-US">
              <a:solidFill>
                <a:schemeClr val="tx1"/>
              </a:solidFill>
            </a:endParaRPr>
          </a:p>
          <a:p>
            <a:endParaRPr lang="en-US" sz="2400" dirty="0">
              <a:ea typeface="Segoe UI"/>
            </a:endParaRPr>
          </a:p>
          <a:p>
            <a:pPr marL="76200"/>
            <a:endParaRPr lang="en-US" sz="2400" dirty="0">
              <a:latin typeface="Arial"/>
              <a:ea typeface="Segoe UI"/>
            </a:endParaRPr>
          </a:p>
          <a:p>
            <a:pPr rtl="0"/>
            <a:r>
              <a:rPr lang="en-US" sz="2400" dirty="0">
                <a:latin typeface="Arial"/>
                <a:ea typeface="Segoe UI"/>
                <a:cs typeface="Segoe UI"/>
              </a:rPr>
              <a:t>​</a:t>
            </a:r>
          </a:p>
          <a:p>
            <a:pPr algn="ctr"/>
            <a:endParaRPr lang="vi-V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7">
          <a:extLst>
            <a:ext uri="{FF2B5EF4-FFF2-40B4-BE49-F238E27FC236}">
              <a16:creationId xmlns:a16="http://schemas.microsoft.com/office/drawing/2014/main" id="{E4D2085A-E0E0-ADA0-6366-AE32F9CB9B03}"/>
            </a:ext>
          </a:extLst>
        </p:cNvPr>
        <p:cNvGrpSpPr/>
        <p:nvPr/>
      </p:nvGrpSpPr>
      <p:grpSpPr>
        <a:xfrm>
          <a:off x="0" y="0"/>
          <a:ext cx="0" cy="0"/>
          <a:chOff x="0" y="0"/>
          <a:chExt cx="0" cy="0"/>
        </a:xfrm>
      </p:grpSpPr>
      <p:sp>
        <p:nvSpPr>
          <p:cNvPr id="108" name="Google Shape;108;p6">
            <a:extLst>
              <a:ext uri="{FF2B5EF4-FFF2-40B4-BE49-F238E27FC236}">
                <a16:creationId xmlns:a16="http://schemas.microsoft.com/office/drawing/2014/main" id="{498C15D9-3EC1-7BAF-EDF4-456E0EA4B68F}"/>
              </a:ext>
            </a:extLst>
          </p:cNvPr>
          <p:cNvSpPr txBox="1">
            <a:spLocks noGrp="1"/>
          </p:cNvSpPr>
          <p:nvPr>
            <p:ph type="title"/>
          </p:nvPr>
        </p:nvSpPr>
        <p:spPr>
          <a:xfrm>
            <a:off x="609600" y="214869"/>
            <a:ext cx="10972800" cy="1325563"/>
          </a:xfrm>
          <a:prstGeom prst="rect">
            <a:avLst/>
          </a:prstGeom>
          <a:noFill/>
          <a:ln>
            <a:noFill/>
          </a:ln>
        </p:spPr>
        <p:txBody>
          <a:bodyPr spcFirstLastPara="1" wrap="square" lIns="91425" tIns="45700" rIns="91425" bIns="45700" anchor="ctr" anchorCtr="0">
            <a:normAutofit/>
          </a:bodyPr>
          <a:lstStyle/>
          <a:p>
            <a:pPr algn="ctr"/>
            <a:r>
              <a:rPr lang="en-US" dirty="0"/>
              <a:t>BUILD YOUR DEEP WORK RITUAL / CHECKLIST</a:t>
            </a:r>
            <a:endParaRPr dirty="0"/>
          </a:p>
        </p:txBody>
      </p:sp>
      <p:sp>
        <p:nvSpPr>
          <p:cNvPr id="2" name="Text Placeholder 1">
            <a:extLst>
              <a:ext uri="{FF2B5EF4-FFF2-40B4-BE49-F238E27FC236}">
                <a16:creationId xmlns:a16="http://schemas.microsoft.com/office/drawing/2014/main" id="{CF2BF01D-CA8F-400D-B882-87769E68AA1D}"/>
              </a:ext>
            </a:extLst>
          </p:cNvPr>
          <p:cNvSpPr>
            <a:spLocks noGrp="1"/>
          </p:cNvSpPr>
          <p:nvPr>
            <p:ph type="body" idx="1"/>
          </p:nvPr>
        </p:nvSpPr>
        <p:spPr>
          <a:xfrm>
            <a:off x="1394234" y="1546453"/>
            <a:ext cx="7788999" cy="4361688"/>
          </a:xfrm>
        </p:spPr>
        <p:txBody>
          <a:bodyPr spcFirstLastPara="1" wrap="square" lIns="91425" tIns="45700" rIns="91425" bIns="45700" anchor="t" anchorCtr="0">
            <a:noAutofit/>
          </a:bodyPr>
          <a:lstStyle/>
          <a:p>
            <a:pPr marL="0" indent="0">
              <a:lnSpc>
                <a:spcPts val="1950"/>
              </a:lnSpc>
              <a:spcBef>
                <a:spcPts val="0"/>
              </a:spcBef>
            </a:pPr>
            <a:r>
              <a:rPr lang="en-US" b="1" dirty="0">
                <a:solidFill>
                  <a:srgbClr val="C00000"/>
                </a:solidFill>
              </a:rPr>
              <a:t>1. My Focus Block</a:t>
            </a:r>
            <a:r>
              <a:rPr lang="vi-VN" b="1" dirty="0">
                <a:solidFill>
                  <a:srgbClr val="C00000"/>
                </a:solidFill>
              </a:rPr>
              <a:t> </a:t>
            </a:r>
            <a:endParaRPr lang="en-US" b="1" dirty="0">
              <a:solidFill>
                <a:srgbClr val="C00000"/>
              </a:solidFill>
            </a:endParaRPr>
          </a:p>
          <a:p>
            <a:pPr marL="0" indent="0">
              <a:lnSpc>
                <a:spcPts val="1950"/>
              </a:lnSpc>
              <a:spcBef>
                <a:spcPts val="0"/>
              </a:spcBef>
            </a:pPr>
            <a:endParaRPr lang="vi-VN" dirty="0"/>
          </a:p>
          <a:p>
            <a:pPr marL="0" indent="0">
              <a:lnSpc>
                <a:spcPts val="1950"/>
              </a:lnSpc>
              <a:spcBef>
                <a:spcPts val="0"/>
              </a:spcBef>
            </a:pPr>
            <a:r>
              <a:rPr lang="en-US" b="1" dirty="0"/>
              <a:t>How long will this deep work session be? </a:t>
            </a:r>
          </a:p>
          <a:p>
            <a:pPr marL="0" indent="0">
              <a:lnSpc>
                <a:spcPts val="1950"/>
              </a:lnSpc>
              <a:spcBef>
                <a:spcPts val="0"/>
              </a:spcBef>
            </a:pPr>
            <a:endParaRPr lang="en-US" dirty="0"/>
          </a:p>
          <a:p>
            <a:pPr marL="342900" indent="-342900">
              <a:lnSpc>
                <a:spcPts val="1950"/>
              </a:lnSpc>
              <a:spcBef>
                <a:spcPts val="0"/>
              </a:spcBef>
              <a:buFont typeface="Arial,Sans-Serif"/>
              <a:buChar char="•"/>
            </a:pPr>
            <a:r>
              <a:rPr lang="en-US" dirty="0"/>
              <a:t>20 minutes – I’m rebuilding focus </a:t>
            </a:r>
          </a:p>
          <a:p>
            <a:pPr marL="342900" indent="-342900">
              <a:lnSpc>
                <a:spcPts val="1950"/>
              </a:lnSpc>
              <a:spcBef>
                <a:spcPts val="0"/>
              </a:spcBef>
              <a:buFont typeface="Arial,Sans-Serif"/>
              <a:buChar char="•"/>
            </a:pPr>
            <a:endParaRPr lang="en-US" dirty="0"/>
          </a:p>
          <a:p>
            <a:pPr marL="342900" indent="-342900">
              <a:lnSpc>
                <a:spcPts val="1950"/>
              </a:lnSpc>
              <a:spcBef>
                <a:spcPts val="0"/>
              </a:spcBef>
              <a:buFont typeface="Arial,Sans-Serif"/>
              <a:buChar char="•"/>
            </a:pPr>
            <a:r>
              <a:rPr lang="en-US" dirty="0"/>
              <a:t>40 minutes – I can stay with one task</a:t>
            </a:r>
          </a:p>
          <a:p>
            <a:pPr marL="342900" indent="-342900">
              <a:lnSpc>
                <a:spcPts val="1950"/>
              </a:lnSpc>
              <a:spcBef>
                <a:spcPts val="0"/>
              </a:spcBef>
              <a:buFont typeface="Arial,Sans-Serif"/>
              <a:buChar char="•"/>
            </a:pPr>
            <a:endParaRPr lang="en-US" dirty="0"/>
          </a:p>
          <a:p>
            <a:pPr marL="342900" indent="-342900">
              <a:lnSpc>
                <a:spcPts val="1950"/>
              </a:lnSpc>
              <a:spcBef>
                <a:spcPts val="0"/>
              </a:spcBef>
              <a:buFont typeface="Arial,Sans-Serif"/>
              <a:buChar char="•"/>
            </a:pPr>
            <a:r>
              <a:rPr lang="en-US" dirty="0"/>
              <a:t>60 minutes – I already have strong focus habits </a:t>
            </a:r>
          </a:p>
          <a:p>
            <a:pPr marL="0" indent="0">
              <a:lnSpc>
                <a:spcPts val="1950"/>
              </a:lnSpc>
              <a:spcBef>
                <a:spcPts val="0"/>
              </a:spcBef>
            </a:pPr>
            <a:endParaRPr lang="en-US" dirty="0"/>
          </a:p>
          <a:p>
            <a:pPr marL="342900" indent="-342900">
              <a:lnSpc>
                <a:spcPts val="1950"/>
              </a:lnSpc>
              <a:spcBef>
                <a:spcPts val="0"/>
              </a:spcBef>
              <a:buFont typeface="Arial,Sans-Serif"/>
              <a:buChar char="•"/>
            </a:pPr>
            <a:r>
              <a:rPr lang="en-US" dirty="0"/>
              <a:t>( ) minutes </a:t>
            </a:r>
          </a:p>
          <a:p>
            <a:pPr marL="342900" indent="-342900">
              <a:lnSpc>
                <a:spcPct val="100000"/>
              </a:lnSpc>
              <a:spcBef>
                <a:spcPts val="0"/>
              </a:spcBef>
              <a:buFont typeface="Arial,Sans-Serif"/>
              <a:buChar char="•"/>
            </a:pPr>
            <a:endParaRPr lang="en-US" dirty="0"/>
          </a:p>
          <a:p>
            <a:pPr marL="0" indent="0">
              <a:lnSpc>
                <a:spcPts val="1950"/>
              </a:lnSpc>
              <a:spcBef>
                <a:spcPts val="0"/>
              </a:spcBef>
            </a:pPr>
            <a:r>
              <a:rPr lang="en-US" b="1" dirty="0"/>
              <a:t>Why I chose this length: </a:t>
            </a:r>
          </a:p>
          <a:p>
            <a:pPr marL="0" indent="0">
              <a:lnSpc>
                <a:spcPts val="1950"/>
              </a:lnSpc>
              <a:spcBef>
                <a:spcPts val="0"/>
              </a:spcBef>
            </a:pPr>
            <a:endParaRPr lang="en-US" dirty="0"/>
          </a:p>
          <a:p>
            <a:pPr marL="0" indent="0">
              <a:lnSpc>
                <a:spcPts val="1950"/>
              </a:lnSpc>
              <a:spcBef>
                <a:spcPts val="0"/>
              </a:spcBef>
            </a:pPr>
            <a:r>
              <a:rPr lang="en-US" dirty="0"/>
              <a:t>Start time: __________ </a:t>
            </a:r>
          </a:p>
          <a:p>
            <a:pPr marL="0" indent="0">
              <a:lnSpc>
                <a:spcPts val="1950"/>
              </a:lnSpc>
              <a:spcBef>
                <a:spcPts val="0"/>
              </a:spcBef>
            </a:pPr>
            <a:br>
              <a:rPr lang="en-US" dirty="0"/>
            </a:br>
            <a:r>
              <a:rPr lang="en-US" dirty="0"/>
              <a:t>End time: __________ </a:t>
            </a:r>
          </a:p>
        </p:txBody>
      </p:sp>
    </p:spTree>
    <p:extLst>
      <p:ext uri="{BB962C8B-B14F-4D97-AF65-F5344CB8AC3E}">
        <p14:creationId xmlns:p14="http://schemas.microsoft.com/office/powerpoint/2010/main" val="3203778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a:extLst>
            <a:ext uri="{FF2B5EF4-FFF2-40B4-BE49-F238E27FC236}">
              <a16:creationId xmlns:a16="http://schemas.microsoft.com/office/drawing/2014/main" id="{98857EC7-7AE2-62E3-4305-156558F73966}"/>
            </a:ext>
          </a:extLst>
        </p:cNvPr>
        <p:cNvGrpSpPr/>
        <p:nvPr/>
      </p:nvGrpSpPr>
      <p:grpSpPr>
        <a:xfrm>
          <a:off x="0" y="0"/>
          <a:ext cx="0" cy="0"/>
          <a:chOff x="0" y="0"/>
          <a:chExt cx="0" cy="0"/>
        </a:xfrm>
      </p:grpSpPr>
      <p:sp>
        <p:nvSpPr>
          <p:cNvPr id="108" name="Google Shape;108;p6">
            <a:extLst>
              <a:ext uri="{FF2B5EF4-FFF2-40B4-BE49-F238E27FC236}">
                <a16:creationId xmlns:a16="http://schemas.microsoft.com/office/drawing/2014/main" id="{9C3DC6A2-19DC-F8F0-4FD5-A60A43BEDDC8}"/>
              </a:ext>
            </a:extLst>
          </p:cNvPr>
          <p:cNvSpPr txBox="1">
            <a:spLocks noGrp="1"/>
          </p:cNvSpPr>
          <p:nvPr>
            <p:ph type="title"/>
          </p:nvPr>
        </p:nvSpPr>
        <p:spPr>
          <a:xfrm>
            <a:off x="609600" y="388394"/>
            <a:ext cx="109728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990000"/>
              </a:buClr>
              <a:buSzPts val="2800"/>
              <a:buFont typeface="Arial Black"/>
              <a:buNone/>
            </a:pPr>
            <a:r>
              <a:rPr lang="en-US"/>
              <a:t>BUILD YOUR DEEP WORK RITUAL/ CHECKLIST</a:t>
            </a:r>
            <a:endParaRPr/>
          </a:p>
        </p:txBody>
      </p:sp>
      <p:sp>
        <p:nvSpPr>
          <p:cNvPr id="2" name="Text Placeholder 1">
            <a:extLst>
              <a:ext uri="{FF2B5EF4-FFF2-40B4-BE49-F238E27FC236}">
                <a16:creationId xmlns:a16="http://schemas.microsoft.com/office/drawing/2014/main" id="{5E96CBF5-7BA1-2461-1793-99CB885B3205}"/>
              </a:ext>
            </a:extLst>
          </p:cNvPr>
          <p:cNvSpPr>
            <a:spLocks noGrp="1"/>
          </p:cNvSpPr>
          <p:nvPr>
            <p:ph type="body" idx="1"/>
          </p:nvPr>
        </p:nvSpPr>
        <p:spPr>
          <a:xfrm>
            <a:off x="1514947" y="1999127"/>
            <a:ext cx="8362385" cy="3509153"/>
          </a:xfrm>
        </p:spPr>
        <p:txBody>
          <a:bodyPr/>
          <a:lstStyle/>
          <a:p>
            <a:pPr marL="0" indent="0">
              <a:lnSpc>
                <a:spcPct val="114999"/>
              </a:lnSpc>
              <a:spcBef>
                <a:spcPts val="1400"/>
              </a:spcBef>
            </a:pPr>
            <a:r>
              <a:rPr lang="en-US" sz="2800" b="1" dirty="0">
                <a:solidFill>
                  <a:srgbClr val="990000"/>
                </a:solidFill>
              </a:rPr>
              <a:t>2. My Deep Work Zone</a:t>
            </a:r>
            <a:endParaRPr lang="vi-VN" sz="2800" dirty="0"/>
          </a:p>
          <a:p>
            <a:pPr indent="-330200">
              <a:lnSpc>
                <a:spcPct val="114999"/>
              </a:lnSpc>
              <a:spcBef>
                <a:spcPts val="1200"/>
              </a:spcBef>
              <a:buFont typeface="Arial,Sans-Serif"/>
              <a:buChar char="●"/>
            </a:pPr>
            <a:r>
              <a:rPr lang="en-US" sz="2800" b="1"/>
              <a:t>Where will I do this work?</a:t>
            </a:r>
            <a:endParaRPr lang="en-US" sz="2800"/>
          </a:p>
          <a:p>
            <a:pPr marL="0" indent="0">
              <a:lnSpc>
                <a:spcPct val="114999"/>
              </a:lnSpc>
              <a:spcBef>
                <a:spcPts val="1200"/>
              </a:spcBef>
            </a:pPr>
            <a:r>
              <a:rPr lang="en-US" sz="2800" b="1" dirty="0"/>
              <a:t>Location: </a:t>
            </a:r>
            <a:r>
              <a:rPr lang="en-US" sz="2800" dirty="0"/>
              <a:t>________________________</a:t>
            </a:r>
          </a:p>
          <a:p>
            <a:pPr marL="0" indent="0">
              <a:lnSpc>
                <a:spcPct val="114999"/>
              </a:lnSpc>
              <a:spcBef>
                <a:spcPts val="1200"/>
              </a:spcBef>
              <a:spcAft>
                <a:spcPts val="1200"/>
              </a:spcAft>
            </a:pPr>
            <a:r>
              <a:rPr lang="en-US" sz="2800" b="1" dirty="0"/>
              <a:t>What makes this place work for focus?</a:t>
            </a:r>
            <a:endParaRPr lang="en-US" dirty="0"/>
          </a:p>
        </p:txBody>
      </p:sp>
    </p:spTree>
    <p:extLst>
      <p:ext uri="{BB962C8B-B14F-4D97-AF65-F5344CB8AC3E}">
        <p14:creationId xmlns:p14="http://schemas.microsoft.com/office/powerpoint/2010/main" val="968905249"/>
      </p:ext>
    </p:extLst>
  </p:cSld>
  <p:clrMapOvr>
    <a:masterClrMapping/>
  </p:clrMapOvr>
</p:sld>
</file>

<file path=ppt/theme/theme1.xml><?xml version="1.0" encoding="utf-8"?>
<a:theme xmlns:a="http://schemas.openxmlformats.org/drawingml/2006/main" name="USC Powerpoint Template - Whit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Màn hình rộng</PresentationFormat>
  <Slides>18</Slides>
  <Notes>18</Notes>
  <HiddenSlides>0</HiddenSlides>
  <ScaleCrop>false</ScaleCrop>
  <HeadingPairs>
    <vt:vector size="4" baseType="variant">
      <vt:variant>
        <vt:lpstr>Chủ đề</vt:lpstr>
      </vt:variant>
      <vt:variant>
        <vt:i4>1</vt:i4>
      </vt:variant>
      <vt:variant>
        <vt:lpstr>Tiêu đề Bản chiếu</vt:lpstr>
      </vt:variant>
      <vt:variant>
        <vt:i4>18</vt:i4>
      </vt:variant>
    </vt:vector>
  </HeadingPairs>
  <TitlesOfParts>
    <vt:vector size="19" baseType="lpstr">
      <vt:lpstr>USC Powerpoint Template - White</vt:lpstr>
      <vt:lpstr>THE DEEP WORK STARTER KIT   Rebuilding Attention in a Distracted College World</vt:lpstr>
      <vt:lpstr>Learning Outcomes </vt:lpstr>
      <vt:lpstr>What is DEEP WORK? </vt:lpstr>
      <vt:lpstr>WHY DOES OUR FOCUS BREAK DOWN?</vt:lpstr>
      <vt:lpstr>WHY DOES OUR FOCUS BREAK DOWN?</vt:lpstr>
      <vt:lpstr>IDENTIFY YOUR SOURCES OF DISTRACTIONS </vt:lpstr>
      <vt:lpstr>INTRODUCE YOU TO THE DEEP WORK CHECKLIST</vt:lpstr>
      <vt:lpstr>BUILD YOUR DEEP WORK RITUAL / CHECKLIST</vt:lpstr>
      <vt:lpstr>BUILD YOUR DEEP WORK RITUAL/ CHECKLIST</vt:lpstr>
      <vt:lpstr>BUILD YOUR DEEP WORK RITUAL/ CHECKLIST</vt:lpstr>
      <vt:lpstr>BUILD YOUR DEEP-WORK RITUAL (CONT)</vt:lpstr>
      <vt:lpstr>BUILD YOUR DEEP-WORK RITUAL (CONT)</vt:lpstr>
      <vt:lpstr>BUILD YOUR DEEP-WORK RITUAL (CONT)</vt:lpstr>
      <vt:lpstr>BUILD YOUR DEEP-WORK RITUAL (BONUS!)</vt:lpstr>
      <vt:lpstr>Bản trình bày PowerPoint</vt:lpstr>
      <vt:lpstr>DURING YOUR DEEP WORK SESSION: DO </vt:lpstr>
      <vt:lpstr>DURING YOUR DEEP WORK SESSION: DON'T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Zitlahlyc Heredia</dc:creator>
  <cp:revision>625</cp:revision>
  <dcterms:created xsi:type="dcterms:W3CDTF">2020-03-02T23:35:26Z</dcterms:created>
  <dcterms:modified xsi:type="dcterms:W3CDTF">2026-03-06T22:25:41Z</dcterms:modified>
</cp:coreProperties>
</file>