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14"/>
  </p:notesMasterIdLst>
  <p:sldIdLst>
    <p:sldId id="285" r:id="rId2"/>
    <p:sldId id="286" r:id="rId3"/>
    <p:sldId id="287" r:id="rId4"/>
    <p:sldId id="291" r:id="rId5"/>
    <p:sldId id="295" r:id="rId6"/>
    <p:sldId id="301" r:id="rId7"/>
    <p:sldId id="297" r:id="rId8"/>
    <p:sldId id="294" r:id="rId9"/>
    <p:sldId id="298" r:id="rId10"/>
    <p:sldId id="299" r:id="rId11"/>
    <p:sldId id="302" r:id="rId12"/>
    <p:sldId id="30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7E2162B-7669-66D3-A602-EB85A8B01025}" name="Sabrina Vigil" initials="SV" userId="S::sabrinav@usc.edu::fe916c4f-e0ef-44f7-926d-0d2addd1304e" providerId="AD"/>
  <p188:author id="{46EC206C-6317-2F75-7DE9-E037965DEDB6}" name="Juliana Calhoun" initials="JC" userId="S::jrcalhou@usc.edu::b6e00576-73dc-43e2-aee8-e023a7b09478" providerId="AD"/>
  <p188:author id="{A818B375-2B33-D8D5-D26A-6B297E4EF022}" name="Madison Fan" initials="MF" userId="S::fanmadis@usc.edu::a6bdb8a4-5e58-42fb-b4db-afe50a89a903" providerId="AD"/>
  <p188:author id="{C0A18980-AD28-D08A-BD84-458A6EADCF44}" name="Genesia Foster" initials="GF" userId="S::gafoster@usc.edu::e2801b30-0d81-4e28-b132-eae5b253aea0" providerId="AD"/>
  <p188:author id="{ABF087CC-6C3F-ACA9-3C01-A23E7EA2FC8C}" name="Jane Wang" initials="JW" userId="S::yizhenw@usc.edu::c265581f-cdcb-4bc1-85d2-215a8cdee2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9FE32B-9CA2-2F4B-9804-71437D3DF4F6}" type="datetimeFigureOut">
              <a:rPr lang="en-US" smtClean="0"/>
              <a:t>4/11/2025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019D91-D33E-2047-964C-331174639827}" type="slidenum">
              <a:rPr lang="en-US" smtClean="0"/>
              <a:t>‹#›</a:t>
            </a:fld>
            <a:endParaRPr lang="en-US"/>
          </a:p>
        </p:txBody>
      </p:sp>
    </p:spTree>
    <p:extLst>
      <p:ext uri="{BB962C8B-B14F-4D97-AF65-F5344CB8AC3E}">
        <p14:creationId xmlns:p14="http://schemas.microsoft.com/office/powerpoint/2010/main" val="3172655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Arial"/>
                <a:cs typeface="Arial"/>
              </a:rPr>
              <a:t>Hi everyone! </a:t>
            </a:r>
            <a:r>
              <a:rPr lang="en-US" dirty="0">
                <a:solidFill>
                  <a:srgbClr val="000000"/>
                </a:solidFill>
                <a:latin typeface="Arial"/>
                <a:cs typeface="Arial"/>
              </a:rPr>
              <a:t>My name is </a:t>
            </a:r>
            <a:r>
              <a:rPr lang="en-US" dirty="0" err="1">
                <a:solidFill>
                  <a:srgbClr val="000000"/>
                </a:solidFill>
                <a:latin typeface="Arial"/>
                <a:cs typeface="Arial"/>
              </a:rPr>
              <a:t>Yizhen</a:t>
            </a:r>
            <a:r>
              <a:rPr lang="en-US" dirty="0">
                <a:solidFill>
                  <a:srgbClr val="000000"/>
                </a:solidFill>
                <a:latin typeface="Arial"/>
                <a:cs typeface="Arial"/>
              </a:rPr>
              <a:t> Jane Wang, an academic coach at KCLC.  </a:t>
            </a:r>
            <a:r>
              <a:rPr lang="en-US" b="0" i="0" u="none" strike="noStrike" dirty="0">
                <a:solidFill>
                  <a:srgbClr val="000000"/>
                </a:solidFill>
                <a:effectLst/>
                <a:latin typeface="Arial"/>
                <a:cs typeface="Arial"/>
              </a:rPr>
              <a:t>I’ll introduce the 8 dimensions of wellness and share practical tips and examples you can try out. </a:t>
            </a:r>
            <a:r>
              <a:rPr lang="en-US" b="0" i="0" dirty="0">
                <a:solidFill>
                  <a:srgbClr val="000000"/>
                </a:solidFill>
                <a:effectLst/>
                <a:latin typeface="Arial"/>
                <a:cs typeface="Arial"/>
              </a:rPr>
              <a:t>​</a:t>
            </a:r>
            <a:endParaRPr lang="en-US" dirty="0">
              <a:latin typeface="Arial"/>
              <a:cs typeface="Arial"/>
            </a:endParaRPr>
          </a:p>
        </p:txBody>
      </p:sp>
      <p:sp>
        <p:nvSpPr>
          <p:cNvPr id="4" name="Slide Number Placeholder 3"/>
          <p:cNvSpPr>
            <a:spLocks noGrp="1"/>
          </p:cNvSpPr>
          <p:nvPr>
            <p:ph type="sldNum" sz="quarter" idx="5"/>
          </p:nvPr>
        </p:nvSpPr>
        <p:spPr/>
        <p:txBody>
          <a:bodyPr/>
          <a:lstStyle/>
          <a:p>
            <a:fld id="{30019D91-D33E-2047-964C-331174639827}" type="slidenum">
              <a:rPr lang="en-US" smtClean="0"/>
              <a:t>1</a:t>
            </a:fld>
            <a:endParaRPr lang="en-US"/>
          </a:p>
        </p:txBody>
      </p:sp>
    </p:spTree>
    <p:extLst>
      <p:ext uri="{BB962C8B-B14F-4D97-AF65-F5344CB8AC3E}">
        <p14:creationId xmlns:p14="http://schemas.microsoft.com/office/powerpoint/2010/main" val="957584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u="none" strike="noStrike" dirty="0">
                <a:solidFill>
                  <a:srgbClr val="000000"/>
                </a:solidFill>
                <a:effectLst/>
                <a:latin typeface="Arial"/>
                <a:cs typeface="Arial"/>
              </a:rPr>
              <a:t>Financial wellness involves managing resources effectively to reduce stress, build stability, and spending with long-term goals. A key aspect is distinguishing between </a:t>
            </a:r>
            <a:r>
              <a:rPr lang="en-US" b="1" i="0" u="none" strike="noStrike" dirty="0">
                <a:solidFill>
                  <a:srgbClr val="000000"/>
                </a:solidFill>
                <a:effectLst/>
                <a:latin typeface="Arial"/>
                <a:cs typeface="Arial"/>
              </a:rPr>
              <a:t>needs</a:t>
            </a:r>
            <a:r>
              <a:rPr lang="en-US" b="0" i="0" u="none" strike="noStrike" dirty="0">
                <a:solidFill>
                  <a:srgbClr val="000000"/>
                </a:solidFill>
                <a:effectLst/>
                <a:latin typeface="Arial"/>
                <a:cs typeface="Arial"/>
              </a:rPr>
              <a:t>—essentials like tuition, rent, and food—and </a:t>
            </a:r>
            <a:r>
              <a:rPr lang="en-US" b="1" i="0" u="none" strike="noStrike" dirty="0">
                <a:solidFill>
                  <a:srgbClr val="000000"/>
                </a:solidFill>
                <a:effectLst/>
                <a:latin typeface="Arial"/>
                <a:cs typeface="Arial"/>
              </a:rPr>
              <a:t>wants</a:t>
            </a:r>
            <a:r>
              <a:rPr lang="en-US" b="0" i="0" u="none" strike="noStrike" dirty="0">
                <a:solidFill>
                  <a:srgbClr val="000000"/>
                </a:solidFill>
                <a:effectLst/>
                <a:latin typeface="Arial"/>
                <a:cs typeface="Arial"/>
              </a:rPr>
              <a:t>, such as dining out or luxury items. Prioritizing needs over wants is important for maintaining financial balance.</a:t>
            </a:r>
            <a:r>
              <a:rPr lang="en-US" b="0" i="0" dirty="0">
                <a:solidFill>
                  <a:srgbClr val="444444"/>
                </a:solidFill>
                <a:effectLst/>
                <a:latin typeface="Arial"/>
                <a:cs typeface="Arial"/>
              </a:rPr>
              <a:t>​</a:t>
            </a:r>
          </a:p>
          <a:p>
            <a:endParaRPr lang="en-US" dirty="0">
              <a:solidFill>
                <a:srgbClr val="444444"/>
              </a:solidFill>
              <a:latin typeface="Arial"/>
              <a:cs typeface="Arial"/>
            </a:endParaRPr>
          </a:p>
          <a:p>
            <a:pPr fontAlgn="base"/>
            <a:r>
              <a:rPr lang="en-US" b="0" i="0" u="none" strike="noStrike" dirty="0">
                <a:solidFill>
                  <a:srgbClr val="000000"/>
                </a:solidFill>
                <a:effectLst/>
                <a:latin typeface="Arial"/>
                <a:cs typeface="Arial"/>
              </a:rPr>
              <a:t>Preparation for emergencies, such as wildfires or natural disasters, is also vital. Building an emergency fund to cover essential expenses can provide security during unexpected </a:t>
            </a:r>
            <a:r>
              <a:rPr lang="en-US" b="0" i="0" u="none" strike="noStrike" err="1">
                <a:solidFill>
                  <a:srgbClr val="000000"/>
                </a:solidFill>
                <a:effectLst/>
                <a:latin typeface="Arial"/>
                <a:cs typeface="Arial"/>
              </a:rPr>
              <a:t>crises.USC</a:t>
            </a:r>
            <a:r>
              <a:rPr lang="en-US" b="0" i="0" u="none" strike="noStrike" dirty="0">
                <a:solidFill>
                  <a:srgbClr val="000000"/>
                </a:solidFill>
                <a:effectLst/>
                <a:latin typeface="Arial"/>
                <a:cs typeface="Arial"/>
              </a:rPr>
              <a:t> offers resources like the </a:t>
            </a:r>
            <a:r>
              <a:rPr lang="en-US" b="1" i="0" u="none" strike="noStrike" dirty="0">
                <a:solidFill>
                  <a:srgbClr val="000000"/>
                </a:solidFill>
                <a:effectLst/>
                <a:latin typeface="Arial"/>
                <a:cs typeface="Arial"/>
              </a:rPr>
              <a:t>Financial Aid Office</a:t>
            </a:r>
            <a:r>
              <a:rPr lang="en-US" b="0" i="0" u="none" strike="noStrike" dirty="0">
                <a:solidFill>
                  <a:srgbClr val="000000"/>
                </a:solidFill>
                <a:effectLst/>
                <a:latin typeface="Arial"/>
                <a:cs typeface="Arial"/>
              </a:rPr>
              <a:t> for loans, grants, and scholarships and the </a:t>
            </a:r>
            <a:r>
              <a:rPr lang="en-US" b="1" i="0" u="none" strike="noStrike" dirty="0">
                <a:solidFill>
                  <a:srgbClr val="000000"/>
                </a:solidFill>
                <a:effectLst/>
                <a:latin typeface="Arial"/>
                <a:cs typeface="Arial"/>
              </a:rPr>
              <a:t>Emergency Assistance Fund</a:t>
            </a:r>
            <a:r>
              <a:rPr lang="en-US" b="0" i="0" u="none" strike="noStrike" dirty="0">
                <a:solidFill>
                  <a:srgbClr val="000000"/>
                </a:solidFill>
                <a:effectLst/>
                <a:latin typeface="Arial"/>
                <a:cs typeface="Arial"/>
              </a:rPr>
              <a:t> for unexpected hardships. </a:t>
            </a:r>
            <a:endParaRPr lang="en-US" dirty="0">
              <a:solidFill>
                <a:srgbClr val="444444"/>
              </a:solidFill>
              <a:latin typeface="Arial"/>
              <a:ea typeface="Calibri" panose="020F0502020204030204" pitchFamily="34" charset="0"/>
              <a:cs typeface="Arial"/>
            </a:endParaRPr>
          </a:p>
          <a:p>
            <a:endParaRPr lang="en-US" dirty="0">
              <a:solidFill>
                <a:srgbClr val="000000"/>
              </a:solidFill>
              <a:latin typeface="Arial"/>
              <a:cs typeface="Arial"/>
            </a:endParaRPr>
          </a:p>
          <a:p>
            <a:pPr algn="l"/>
            <a:r>
              <a:rPr lang="en-US" b="0" i="0" u="none" strike="noStrike" dirty="0">
                <a:solidFill>
                  <a:srgbClr val="000000"/>
                </a:solidFill>
                <a:effectLst/>
                <a:latin typeface="Arial"/>
                <a:cs typeface="Arial"/>
              </a:rPr>
              <a:t>Budgeting workshops and financial coaching are also available to help students manage finances effectively.</a:t>
            </a:r>
            <a:r>
              <a:rPr lang="en-US" b="0" i="0" dirty="0">
                <a:solidFill>
                  <a:srgbClr val="444444"/>
                </a:solidFill>
                <a:effectLst/>
                <a:latin typeface="Arial"/>
                <a:cs typeface="Arial"/>
              </a:rPr>
              <a:t>​</a:t>
            </a:r>
            <a:endParaRPr lang="en-US" b="0" i="0">
              <a:solidFill>
                <a:srgbClr val="444444"/>
              </a:solidFill>
              <a:effectLst/>
              <a:latin typeface="Arial"/>
              <a:ea typeface="Calibri"/>
              <a:cs typeface="Arial"/>
            </a:endParaRPr>
          </a:p>
          <a:p>
            <a:endParaRPr lang="en-US" dirty="0">
              <a:solidFill>
                <a:srgbClr val="444444"/>
              </a:solidFill>
              <a:latin typeface="Arial"/>
              <a:cs typeface="Arial"/>
            </a:endParaRPr>
          </a:p>
          <a:p>
            <a:pPr algn="l" rtl="0" fontAlgn="base"/>
            <a:r>
              <a:rPr lang="en-US" b="0" i="0" u="none" strike="noStrike" dirty="0">
                <a:solidFill>
                  <a:srgbClr val="000000"/>
                </a:solidFill>
                <a:effectLst/>
                <a:latin typeface="Arial"/>
                <a:cs typeface="Arial"/>
              </a:rPr>
              <a:t>Practical tips include creating a budget, setting financial goals, and using tools like apps to track expenses. Sustainable habits, such as meal prepping and using public transportation, can help save money while supporting long-term financial wellness. Proactive financial planning reduces stress and ensures greater stability and security.</a:t>
            </a:r>
            <a:r>
              <a:rPr lang="en-US" b="0" i="0" dirty="0">
                <a:solidFill>
                  <a:srgbClr val="444444"/>
                </a:solidFill>
                <a:effectLst/>
                <a:latin typeface="Arial"/>
                <a:cs typeface="Arial"/>
              </a:rPr>
              <a:t>​</a:t>
            </a:r>
          </a:p>
          <a:p>
            <a:pPr algn="l" rtl="0" fontAlgn="base"/>
            <a:r>
              <a:rPr lang="en-US" b="0" i="0" dirty="0">
                <a:solidFill>
                  <a:srgbClr val="444444"/>
                </a:solidFill>
                <a:effectLst/>
                <a:latin typeface="Calibri"/>
                <a:ea typeface="Calibri"/>
                <a:cs typeface="Calibri"/>
              </a:rPr>
              <a:t>​</a:t>
            </a:r>
          </a:p>
          <a:p>
            <a:endParaRPr lang="en-US"/>
          </a:p>
        </p:txBody>
      </p:sp>
      <p:sp>
        <p:nvSpPr>
          <p:cNvPr id="4" name="Slide Number Placeholder 3"/>
          <p:cNvSpPr>
            <a:spLocks noGrp="1"/>
          </p:cNvSpPr>
          <p:nvPr>
            <p:ph type="sldNum" sz="quarter" idx="5"/>
          </p:nvPr>
        </p:nvSpPr>
        <p:spPr/>
        <p:txBody>
          <a:bodyPr/>
          <a:lstStyle/>
          <a:p>
            <a:fld id="{30019D91-D33E-2047-964C-331174639827}" type="slidenum">
              <a:rPr lang="en-US" smtClean="0"/>
              <a:t>10</a:t>
            </a:fld>
            <a:endParaRPr lang="en-US"/>
          </a:p>
        </p:txBody>
      </p:sp>
    </p:spTree>
    <p:extLst>
      <p:ext uri="{BB962C8B-B14F-4D97-AF65-F5344CB8AC3E}">
        <p14:creationId xmlns:p14="http://schemas.microsoft.com/office/powerpoint/2010/main" val="2800289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wrap up, wellness is a dynamic, ongoing process that involves making intentional choices to care for yourself in all areas of life. The 8 Dimensions of Wellness are interconnected and contribute to your overall well-being. Start with one dimension—maybe improving your sleep routine, setting a financial goal, or building stronger social connections—and let that progress motivate you to tackle other areas over time.</a:t>
            </a:r>
            <a:endParaRPr lang="en-US" dirty="0">
              <a:ea typeface="Calibri"/>
              <a:cs typeface="Calibri"/>
            </a:endParaRPr>
          </a:p>
          <a:p>
            <a:endParaRPr lang="en-US" dirty="0"/>
          </a:p>
          <a:p>
            <a:r>
              <a:rPr lang="en-US" dirty="0"/>
              <a:t>USC offers a wide range of resources to support your wellness journey, from the </a:t>
            </a:r>
            <a:r>
              <a:rPr lang="en-US" err="1"/>
              <a:t>Kortschak</a:t>
            </a:r>
            <a:r>
              <a:rPr lang="en-US" dirty="0"/>
              <a:t> Center for Learning and Creativity to financial aid, safety tools like </a:t>
            </a:r>
            <a:r>
              <a:rPr lang="en-US" err="1"/>
              <a:t>TrojansAlert</a:t>
            </a:r>
            <a:r>
              <a:rPr lang="en-US" dirty="0"/>
              <a:t>, and various campus wellness programs. Make use of these tools to empower yourself and take control of your well-being. </a:t>
            </a:r>
            <a:endParaRPr lang="en-US">
              <a:ea typeface="Calibri"/>
              <a:cs typeface="Calibri"/>
            </a:endParaRPr>
          </a:p>
          <a:p>
            <a:endParaRPr lang="en-US" dirty="0"/>
          </a:p>
          <a:p>
            <a:r>
              <a:rPr lang="en-US" dirty="0"/>
              <a:t>Ultimately, the choices you make today shape your future.  Here are some USC resources I would like to share with you.</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30019D91-D33E-2047-964C-331174639827}" type="slidenum">
              <a:rPr lang="en-US" smtClean="0"/>
              <a:t>11</a:t>
            </a:fld>
            <a:endParaRPr lang="en-US"/>
          </a:p>
        </p:txBody>
      </p:sp>
    </p:spTree>
    <p:extLst>
      <p:ext uri="{BB962C8B-B14F-4D97-AF65-F5344CB8AC3E}">
        <p14:creationId xmlns:p14="http://schemas.microsoft.com/office/powerpoint/2010/main" val="1063356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US" b="0" i="0">
              <a:solidFill>
                <a:srgbClr val="444444"/>
              </a:solidFill>
              <a:effectLst/>
              <a:latin typeface="Calibri" panose="020F0502020204030204" pitchFamily="34" charset="0"/>
              <a:ea typeface="Calibri"/>
              <a:cs typeface="Calibri"/>
            </a:endParaRPr>
          </a:p>
          <a:p>
            <a:pPr algn="l" rtl="0" fontAlgn="base"/>
            <a:r>
              <a:rPr lang="en-US" b="0" i="0" u="none" strike="noStrike">
                <a:solidFill>
                  <a:srgbClr val="000000"/>
                </a:solidFill>
                <a:effectLst/>
                <a:latin typeface="Calibri"/>
                <a:ea typeface="Calibri"/>
                <a:cs typeface="Calibri"/>
              </a:rPr>
              <a:t>As you focus on self-care and intentional action, you’re building a stronger foundation for success—not just academically, but personally and professionally. Wellness is a journey, and every small step you take brings you closer to becoming the best version of yourself. Thank you!</a:t>
            </a:r>
            <a:r>
              <a:rPr lang="en-US" b="0" i="0">
                <a:solidFill>
                  <a:srgbClr val="444444"/>
                </a:solidFill>
                <a:effectLst/>
                <a:latin typeface="Calibri"/>
                <a:ea typeface="Calibri"/>
                <a:cs typeface="Calibri"/>
              </a:rPr>
              <a:t>​</a:t>
            </a:r>
          </a:p>
          <a:p>
            <a:pPr algn="l" rtl="0" fontAlgn="base"/>
            <a:r>
              <a:rPr lang="en-US" b="0" i="0">
                <a:solidFill>
                  <a:srgbClr val="444444"/>
                </a:solidFill>
                <a:effectLst/>
                <a:latin typeface="Calibri" panose="020F0502020204030204" pitchFamily="34" charset="0"/>
              </a:rPr>
              <a:t>​</a:t>
            </a:r>
          </a:p>
          <a:p>
            <a:endParaRPr lang="en-US"/>
          </a:p>
        </p:txBody>
      </p:sp>
      <p:sp>
        <p:nvSpPr>
          <p:cNvPr id="4" name="Slide Number Placeholder 3"/>
          <p:cNvSpPr>
            <a:spLocks noGrp="1"/>
          </p:cNvSpPr>
          <p:nvPr>
            <p:ph type="sldNum" sz="quarter" idx="5"/>
          </p:nvPr>
        </p:nvSpPr>
        <p:spPr/>
        <p:txBody>
          <a:bodyPr/>
          <a:lstStyle/>
          <a:p>
            <a:fld id="{30019D91-D33E-2047-964C-331174639827}" type="slidenum">
              <a:rPr lang="en-US" smtClean="0"/>
              <a:t>12</a:t>
            </a:fld>
            <a:endParaRPr lang="en-US"/>
          </a:p>
        </p:txBody>
      </p:sp>
    </p:spTree>
    <p:extLst>
      <p:ext uri="{BB962C8B-B14F-4D97-AF65-F5344CB8AC3E}">
        <p14:creationId xmlns:p14="http://schemas.microsoft.com/office/powerpoint/2010/main" val="927822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u="none" strike="noStrike" dirty="0">
                <a:solidFill>
                  <a:srgbClr val="000000"/>
                </a:solidFill>
                <a:effectLst/>
                <a:latin typeface="Arial"/>
                <a:cs typeface="Arial"/>
              </a:rPr>
              <a:t>Here’s a question to start us off: When was the last time you intentionally did something just for yourself? For example, maybe you went on a walk, listened to music, or even took a nap.</a:t>
            </a:r>
            <a:r>
              <a:rPr lang="en-US" b="0" i="0" dirty="0">
                <a:solidFill>
                  <a:srgbClr val="444444"/>
                </a:solidFill>
                <a:effectLst/>
                <a:latin typeface="Arial"/>
                <a:cs typeface="Arial"/>
              </a:rPr>
              <a:t>​</a:t>
            </a:r>
          </a:p>
          <a:p>
            <a:pPr algn="l" rtl="0" fontAlgn="base"/>
            <a:r>
              <a:rPr lang="en-US" b="0" i="0" u="none" strike="noStrike" dirty="0">
                <a:solidFill>
                  <a:srgbClr val="000000"/>
                </a:solidFill>
                <a:effectLst/>
                <a:latin typeface="Arial"/>
                <a:cs typeface="Arial"/>
              </a:rPr>
              <a:t> If it’s been a while, don’t worry—by the end of this presentation, you’ll have some new ideas to make self-care a regular part of your routine.</a:t>
            </a:r>
            <a:r>
              <a:rPr lang="en-US" b="0" i="0" dirty="0">
                <a:solidFill>
                  <a:srgbClr val="444444"/>
                </a:solidFill>
                <a:effectLst/>
                <a:latin typeface="Arial"/>
                <a:cs typeface="Arial"/>
              </a:rPr>
              <a:t>​</a:t>
            </a:r>
          </a:p>
          <a:p>
            <a:pPr algn="l" rtl="0" fontAlgn="base"/>
            <a:r>
              <a:rPr lang="en-US" b="0" i="0" dirty="0">
                <a:solidFill>
                  <a:srgbClr val="444444"/>
                </a:solidFill>
                <a:effectLst/>
                <a:latin typeface="Arial"/>
                <a:cs typeface="Arial"/>
              </a:rPr>
              <a:t>​</a:t>
            </a:r>
          </a:p>
          <a:p>
            <a:pPr fontAlgn="base"/>
            <a:r>
              <a:rPr lang="en-US" b="0" i="0" u="none" strike="noStrike" dirty="0">
                <a:solidFill>
                  <a:srgbClr val="000000"/>
                </a:solidFill>
                <a:effectLst/>
                <a:latin typeface="Arial"/>
                <a:cs typeface="Arial"/>
              </a:rPr>
              <a:t>This topic is important for college students because balancing academics, relationships, and personal well-being can be overwhelming. But here’s the good news: self-care isn’t about perfection, it’s about small, intentional steps that help us live fulfilling lives.</a:t>
            </a:r>
            <a:r>
              <a:rPr lang="en-US" dirty="0">
                <a:solidFill>
                  <a:srgbClr val="000000"/>
                </a:solidFill>
                <a:latin typeface="Arial"/>
                <a:cs typeface="Arial"/>
              </a:rPr>
              <a:t> </a:t>
            </a:r>
            <a:r>
              <a:rPr lang="en-US" b="0" i="0" u="none" strike="noStrike" dirty="0">
                <a:solidFill>
                  <a:srgbClr val="000000"/>
                </a:solidFill>
                <a:effectLst/>
                <a:latin typeface="Arial"/>
                <a:cs typeface="Arial"/>
              </a:rPr>
              <a:t>Wellness is an </a:t>
            </a:r>
            <a:r>
              <a:rPr lang="en-US" b="0" i="1" u="none" strike="noStrike" dirty="0">
                <a:solidFill>
                  <a:srgbClr val="000000"/>
                </a:solidFill>
                <a:effectLst/>
                <a:latin typeface="Arial"/>
                <a:cs typeface="Arial"/>
              </a:rPr>
              <a:t>active process</a:t>
            </a:r>
            <a:r>
              <a:rPr lang="en-US" b="0" i="0" u="none" strike="noStrike" dirty="0">
                <a:solidFill>
                  <a:srgbClr val="000000"/>
                </a:solidFill>
                <a:effectLst/>
                <a:latin typeface="Arial"/>
                <a:cs typeface="Arial"/>
              </a:rPr>
              <a:t>—it's about making choices that align with your values and promote well-being. Imagine wellness as an evolving journey.</a:t>
            </a:r>
            <a:r>
              <a:rPr lang="en-US" b="0" i="0" dirty="0">
                <a:solidFill>
                  <a:srgbClr val="444444"/>
                </a:solidFill>
                <a:effectLst/>
                <a:latin typeface="Arial"/>
                <a:cs typeface="Arial"/>
              </a:rPr>
              <a:t>​</a:t>
            </a:r>
          </a:p>
          <a:p>
            <a:endParaRPr lang="en-US"/>
          </a:p>
        </p:txBody>
      </p:sp>
      <p:sp>
        <p:nvSpPr>
          <p:cNvPr id="4" name="Slide Number Placeholder 3"/>
          <p:cNvSpPr>
            <a:spLocks noGrp="1"/>
          </p:cNvSpPr>
          <p:nvPr>
            <p:ph type="sldNum" sz="quarter" idx="5"/>
          </p:nvPr>
        </p:nvSpPr>
        <p:spPr/>
        <p:txBody>
          <a:bodyPr/>
          <a:lstStyle/>
          <a:p>
            <a:fld id="{30019D91-D33E-2047-964C-331174639827}" type="slidenum">
              <a:rPr lang="en-US" smtClean="0"/>
              <a:t>2</a:t>
            </a:fld>
            <a:endParaRPr lang="en-US"/>
          </a:p>
        </p:txBody>
      </p:sp>
    </p:spTree>
    <p:extLst>
      <p:ext uri="{BB962C8B-B14F-4D97-AF65-F5344CB8AC3E}">
        <p14:creationId xmlns:p14="http://schemas.microsoft.com/office/powerpoint/2010/main" val="790606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u="none" strike="noStrike">
                <a:solidFill>
                  <a:srgbClr val="000000"/>
                </a:solidFill>
                <a:effectLst/>
                <a:latin typeface="Calibri" panose="020F0502020204030204" pitchFamily="34" charset="0"/>
              </a:rPr>
              <a:t>Let’s start with physical wellness. This is probably the one most of us think of first. Physical wellness is all about taking care of your body—things like exercise, eating well, and getting enough sleep. I know it sounds simple, but to be honest, it’s not always easy. Especially when you’re juggling deadlines, classes, and maybe even a part-time job. Research has shown that individuals who engage in at least 30 minutes of moderate physical activity five times a week report improved focus and reduced stress levels. Additionally, establishing consistent sleep routines has been linked to better academic performance and emotional regulation.</a:t>
            </a:r>
            <a:r>
              <a:rPr lang="en-US" b="0" i="0">
                <a:solidFill>
                  <a:srgbClr val="444444"/>
                </a:solidFill>
                <a:effectLst/>
                <a:latin typeface="Calibri" panose="020F0502020204030204" pitchFamily="34" charset="0"/>
              </a:rPr>
              <a:t>​</a:t>
            </a:r>
          </a:p>
          <a:p>
            <a:pPr algn="l" rtl="0" fontAlgn="base"/>
            <a:r>
              <a:rPr lang="en-US" b="0" i="0" u="none" strike="noStrike">
                <a:solidFill>
                  <a:srgbClr val="000000"/>
                </a:solidFill>
                <a:effectLst/>
                <a:latin typeface="Calibri" panose="020F0502020204030204" pitchFamily="34" charset="0"/>
              </a:rPr>
              <a:t>Here’s a tip: Start small. You don’t need to hit the gym for two hours every day. Even a 10-minute walk between study sessions can do wonders. Another great habit is building a consistent sleep schedule. Try to aim for 7–8 hours of sleep every night—your brain and body will be refreshed.</a:t>
            </a:r>
            <a:r>
              <a:rPr lang="en-US" b="0" i="0">
                <a:solidFill>
                  <a:srgbClr val="444444"/>
                </a:solidFill>
                <a:effectLst/>
                <a:latin typeface="Calibri" panose="020F0502020204030204" pitchFamily="34" charset="0"/>
              </a:rPr>
              <a:t>​</a:t>
            </a:r>
          </a:p>
          <a:p>
            <a:pPr algn="l" rtl="0" fontAlgn="base"/>
            <a:r>
              <a:rPr lang="en-US" b="0" i="0">
                <a:solidFill>
                  <a:srgbClr val="444444"/>
                </a:solidFill>
                <a:effectLst/>
                <a:latin typeface="Calibri" panose="020F0502020204030204" pitchFamily="34" charset="0"/>
              </a:rPr>
              <a:t>​</a:t>
            </a:r>
          </a:p>
          <a:p>
            <a:endParaRPr lang="en-US"/>
          </a:p>
        </p:txBody>
      </p:sp>
      <p:sp>
        <p:nvSpPr>
          <p:cNvPr id="4" name="Slide Number Placeholder 3"/>
          <p:cNvSpPr>
            <a:spLocks noGrp="1"/>
          </p:cNvSpPr>
          <p:nvPr>
            <p:ph type="sldNum" sz="quarter" idx="5"/>
          </p:nvPr>
        </p:nvSpPr>
        <p:spPr/>
        <p:txBody>
          <a:bodyPr/>
          <a:lstStyle/>
          <a:p>
            <a:fld id="{30019D91-D33E-2047-964C-331174639827}" type="slidenum">
              <a:rPr lang="en-US" smtClean="0"/>
              <a:t>3</a:t>
            </a:fld>
            <a:endParaRPr lang="en-US"/>
          </a:p>
        </p:txBody>
      </p:sp>
    </p:spTree>
    <p:extLst>
      <p:ext uri="{BB962C8B-B14F-4D97-AF65-F5344CB8AC3E}">
        <p14:creationId xmlns:p14="http://schemas.microsoft.com/office/powerpoint/2010/main" val="1071813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u="none" strike="noStrike" dirty="0">
                <a:solidFill>
                  <a:srgbClr val="000000"/>
                </a:solidFill>
                <a:effectLst/>
                <a:latin typeface="Arial"/>
                <a:cs typeface="Arial"/>
              </a:rPr>
              <a:t>Next, we have intellectual wellness, which is all about keeping your mind active and curious. This doesn’t just mean studying harder—it’s about learning for the growth and creativity. Have you ever taken a break from academics to learn something fun, like trying a puzzle or exploring a random topic online? That counts!</a:t>
            </a:r>
            <a:r>
              <a:rPr lang="en-US" b="0" i="0" dirty="0">
                <a:solidFill>
                  <a:srgbClr val="444444"/>
                </a:solidFill>
                <a:effectLst/>
                <a:latin typeface="Arial"/>
                <a:cs typeface="Arial"/>
              </a:rPr>
              <a:t>​</a:t>
            </a:r>
          </a:p>
          <a:p>
            <a:pPr algn="l" fontAlgn="base"/>
            <a:r>
              <a:rPr lang="en-US" b="0" i="0" u="none" strike="noStrike">
                <a:solidFill>
                  <a:srgbClr val="000000"/>
                </a:solidFill>
                <a:effectLst/>
                <a:latin typeface="Arial"/>
                <a:cs typeface="Arial"/>
              </a:rPr>
              <a:t>One strategy you can try is the </a:t>
            </a:r>
            <a:r>
              <a:rPr lang="en-US" b="0" i="1" u="none" strike="noStrike">
                <a:solidFill>
                  <a:srgbClr val="000000"/>
                </a:solidFill>
                <a:effectLst/>
                <a:latin typeface="Arial"/>
                <a:cs typeface="Arial"/>
              </a:rPr>
              <a:t>A-B-C thinking model</a:t>
            </a:r>
            <a:r>
              <a:rPr lang="en-US" b="0" i="0" u="none" strike="noStrike">
                <a:solidFill>
                  <a:srgbClr val="000000"/>
                </a:solidFill>
                <a:effectLst/>
                <a:latin typeface="Arial"/>
                <a:cs typeface="Arial"/>
              </a:rPr>
              <a:t>. Studies highlight the effectiveness of strategies like breaking tasks into smaller steps and using tools such as the A-B-C thinking model. This model—identifying the activating event, beliefs, and consequences—has been demonstrated to help students manage stress and improve decision-making skills during high-pressure situations. For example, if you’re stressing over a big project, break it down. Identify the </a:t>
            </a:r>
            <a:r>
              <a:rPr lang="en-US" b="1" i="0" u="none" strike="noStrike">
                <a:solidFill>
                  <a:srgbClr val="000000"/>
                </a:solidFill>
                <a:effectLst/>
                <a:latin typeface="Arial"/>
                <a:cs typeface="Arial"/>
              </a:rPr>
              <a:t>Activating event</a:t>
            </a:r>
            <a:r>
              <a:rPr lang="en-US" b="0" i="0" u="none" strike="noStrike">
                <a:solidFill>
                  <a:srgbClr val="000000"/>
                </a:solidFill>
                <a:effectLst/>
                <a:latin typeface="Arial"/>
                <a:cs typeface="Arial"/>
              </a:rPr>
              <a:t> (like the project deadline), your </a:t>
            </a:r>
            <a:r>
              <a:rPr lang="en-US" b="1" i="0" u="none" strike="noStrike">
                <a:solidFill>
                  <a:srgbClr val="000000"/>
                </a:solidFill>
                <a:effectLst/>
                <a:latin typeface="Arial"/>
                <a:cs typeface="Arial"/>
              </a:rPr>
              <a:t>Beliefs</a:t>
            </a:r>
            <a:r>
              <a:rPr lang="en-US" b="0" i="0" u="none" strike="noStrike">
                <a:solidFill>
                  <a:srgbClr val="000000"/>
                </a:solidFill>
                <a:effectLst/>
                <a:latin typeface="Arial"/>
                <a:cs typeface="Arial"/>
              </a:rPr>
              <a:t> about it (like “I’ll never finish this”), and the </a:t>
            </a:r>
            <a:r>
              <a:rPr lang="en-US" b="1" i="0" u="none" strike="noStrike">
                <a:solidFill>
                  <a:srgbClr val="000000"/>
                </a:solidFill>
                <a:effectLst/>
                <a:latin typeface="Arial"/>
                <a:cs typeface="Arial"/>
              </a:rPr>
              <a:t>Consequences</a:t>
            </a:r>
            <a:r>
              <a:rPr lang="en-US" b="0" i="0" u="none" strike="noStrike">
                <a:solidFill>
                  <a:srgbClr val="000000"/>
                </a:solidFill>
                <a:effectLst/>
                <a:latin typeface="Arial"/>
                <a:cs typeface="Arial"/>
              </a:rPr>
              <a:t> of those beliefs. Then, reframe those beliefs into something more constructive, like, “If I take it one step at a time, I can handle this.”</a:t>
            </a:r>
            <a:r>
              <a:rPr lang="en-US" b="0" i="0">
                <a:solidFill>
                  <a:srgbClr val="444444"/>
                </a:solidFill>
                <a:effectLst/>
                <a:latin typeface="Arial"/>
                <a:cs typeface="Arial"/>
              </a:rPr>
              <a:t>​</a:t>
            </a:r>
            <a:endParaRPr lang="en-US" b="0" i="0">
              <a:solidFill>
                <a:srgbClr val="444444"/>
              </a:solidFill>
              <a:effectLst/>
              <a:latin typeface="Calibri"/>
              <a:ea typeface="Calibri"/>
              <a:cs typeface="Calibri"/>
            </a:endParaRPr>
          </a:p>
          <a:p>
            <a:pPr algn="l" rtl="0" fontAlgn="base"/>
            <a:r>
              <a:rPr lang="en-US" b="0" i="0" dirty="0">
                <a:solidFill>
                  <a:srgbClr val="444444"/>
                </a:solidFill>
                <a:effectLst/>
                <a:latin typeface="Calibri"/>
                <a:ea typeface="Calibri"/>
                <a:cs typeface="Calibri"/>
              </a:rPr>
              <a:t>​</a:t>
            </a:r>
          </a:p>
          <a:p>
            <a:endParaRPr lang="en-US"/>
          </a:p>
        </p:txBody>
      </p:sp>
      <p:sp>
        <p:nvSpPr>
          <p:cNvPr id="4" name="Slide Number Placeholder 3"/>
          <p:cNvSpPr>
            <a:spLocks noGrp="1"/>
          </p:cNvSpPr>
          <p:nvPr>
            <p:ph type="sldNum" sz="quarter" idx="5"/>
          </p:nvPr>
        </p:nvSpPr>
        <p:spPr/>
        <p:txBody>
          <a:bodyPr/>
          <a:lstStyle/>
          <a:p>
            <a:fld id="{30019D91-D33E-2047-964C-331174639827}" type="slidenum">
              <a:rPr lang="en-US" smtClean="0"/>
              <a:t>4</a:t>
            </a:fld>
            <a:endParaRPr lang="en-US"/>
          </a:p>
        </p:txBody>
      </p:sp>
    </p:spTree>
    <p:extLst>
      <p:ext uri="{BB962C8B-B14F-4D97-AF65-F5344CB8AC3E}">
        <p14:creationId xmlns:p14="http://schemas.microsoft.com/office/powerpoint/2010/main" val="669110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u="none" strike="noStrike">
                <a:solidFill>
                  <a:srgbClr val="000000"/>
                </a:solidFill>
                <a:effectLst/>
                <a:latin typeface="Calibri" panose="020F0502020204030204" pitchFamily="34" charset="0"/>
              </a:rPr>
              <a:t>Now let’s talk about emotional wellness. This is all about recognizing, expressing, and managing your emotions. </a:t>
            </a:r>
            <a:r>
              <a:rPr lang="en-US" b="0" i="0" u="none" strike="noStrike">
                <a:solidFill>
                  <a:srgbClr val="000000"/>
                </a:solidFill>
                <a:effectLst/>
                <a:latin typeface="Arial" panose="020B0604020202020204" pitchFamily="34" charset="0"/>
              </a:rPr>
              <a:t>Emotional wellness is the ability to manage and express emotions effectively. This dimension plays a crucial role in handling stress and maintaining a positive </a:t>
            </a:r>
            <a:r>
              <a:rPr lang="en-US" b="0" i="0" u="none" strike="noStrike" err="1">
                <a:solidFill>
                  <a:srgbClr val="000000"/>
                </a:solidFill>
                <a:effectLst/>
                <a:latin typeface="Arial" panose="020B0604020202020204" pitchFamily="34" charset="0"/>
              </a:rPr>
              <a:t>outlook.</a:t>
            </a:r>
            <a:r>
              <a:rPr lang="en-US" b="0" i="0" u="none" strike="noStrike" err="1">
                <a:solidFill>
                  <a:srgbClr val="000000"/>
                </a:solidFill>
                <a:effectLst/>
                <a:latin typeface="Calibri" panose="020F0502020204030204" pitchFamily="34" charset="0"/>
              </a:rPr>
              <a:t>We</a:t>
            </a:r>
            <a:r>
              <a:rPr lang="en-US" b="0" i="0" u="none" strike="noStrike">
                <a:solidFill>
                  <a:srgbClr val="000000"/>
                </a:solidFill>
                <a:effectLst/>
                <a:latin typeface="Calibri" panose="020F0502020204030204" pitchFamily="34" charset="0"/>
              </a:rPr>
              <a:t> all have tough days—maybe you failed a quiz or had an awkward conversation with a friend. Emotional wellness is about how you bounce back from those moments.</a:t>
            </a:r>
            <a:r>
              <a:rPr lang="en-US" b="0" i="0">
                <a:solidFill>
                  <a:srgbClr val="444444"/>
                </a:solidFill>
                <a:effectLst/>
                <a:latin typeface="Calibri" panose="020F0502020204030204" pitchFamily="34" charset="0"/>
              </a:rPr>
              <a:t>​</a:t>
            </a:r>
          </a:p>
          <a:p>
            <a:pPr algn="l" rtl="0" fontAlgn="base"/>
            <a:r>
              <a:rPr lang="en-US" b="0" i="0" u="none" strike="noStrike">
                <a:solidFill>
                  <a:srgbClr val="000000"/>
                </a:solidFill>
                <a:effectLst/>
                <a:latin typeface="Calibri" panose="020F0502020204030204" pitchFamily="34" charset="0"/>
              </a:rPr>
              <a:t>One of the best tools for this is mindfulness. Have you ever tried just pausing and taking three deep breaths when you’re feeling overwhelmed? It sounds simple, but it can really help. For example</a:t>
            </a:r>
            <a:r>
              <a:rPr lang="en-US" b="1" i="0" u="none" strike="noStrike">
                <a:solidFill>
                  <a:srgbClr val="000000"/>
                </a:solidFill>
                <a:effectLst/>
                <a:latin typeface="Arial" panose="020B0604020202020204" pitchFamily="34" charset="0"/>
              </a:rPr>
              <a:t> </a:t>
            </a:r>
            <a:r>
              <a:rPr lang="en-US" b="0" i="0" u="none" strike="noStrike">
                <a:solidFill>
                  <a:srgbClr val="000000"/>
                </a:solidFill>
                <a:effectLst/>
                <a:latin typeface="Arial" panose="020B0604020202020204" pitchFamily="34" charset="0"/>
              </a:rPr>
              <a:t>mindfulness techniques, such as focusing on the present moment or practicing deep breathing, can significantly reduce anxiety. Replacing negative self-talk with positive affirmations has also been shown to enhance self-esteem and emotional stability.</a:t>
            </a:r>
            <a:r>
              <a:rPr lang="en-US" b="0" i="0">
                <a:solidFill>
                  <a:srgbClr val="444444"/>
                </a:solidFill>
                <a:effectLst/>
                <a:latin typeface="Arial" panose="020B0604020202020204" pitchFamily="34" charset="0"/>
              </a:rPr>
              <a:t>​</a:t>
            </a:r>
            <a:endParaRPr lang="en-US" b="0" i="0">
              <a:solidFill>
                <a:srgbClr val="444444"/>
              </a:solidFill>
              <a:effectLst/>
              <a:latin typeface="Calibri" panose="020F0502020204030204" pitchFamily="34" charset="0"/>
            </a:endParaRPr>
          </a:p>
          <a:p>
            <a:pPr algn="l" rtl="0" fontAlgn="base"/>
            <a:r>
              <a:rPr lang="en-US" b="0" i="0">
                <a:solidFill>
                  <a:srgbClr val="444444"/>
                </a:solidFill>
                <a:effectLst/>
                <a:latin typeface="Arial" panose="020B0604020202020204" pitchFamily="34" charset="0"/>
              </a:rPr>
              <a:t>​</a:t>
            </a:r>
            <a:endParaRPr lang="en-US" b="0" i="0">
              <a:solidFill>
                <a:srgbClr val="444444"/>
              </a:solidFill>
              <a:effectLst/>
              <a:latin typeface="Calibri" panose="020F0502020204030204" pitchFamily="34" charset="0"/>
            </a:endParaRPr>
          </a:p>
          <a:p>
            <a:pPr algn="l" rtl="0" fontAlgn="base"/>
            <a:r>
              <a:rPr lang="en-US" b="0" i="0">
                <a:solidFill>
                  <a:srgbClr val="444444"/>
                </a:solidFill>
                <a:effectLst/>
                <a:latin typeface="Calibri" panose="020F0502020204030204" pitchFamily="34" charset="0"/>
              </a:rPr>
              <a:t>​</a:t>
            </a:r>
          </a:p>
          <a:p>
            <a:endParaRPr lang="en-US"/>
          </a:p>
        </p:txBody>
      </p:sp>
      <p:sp>
        <p:nvSpPr>
          <p:cNvPr id="4" name="Slide Number Placeholder 3"/>
          <p:cNvSpPr>
            <a:spLocks noGrp="1"/>
          </p:cNvSpPr>
          <p:nvPr>
            <p:ph type="sldNum" sz="quarter" idx="5"/>
          </p:nvPr>
        </p:nvSpPr>
        <p:spPr/>
        <p:txBody>
          <a:bodyPr/>
          <a:lstStyle/>
          <a:p>
            <a:fld id="{30019D91-D33E-2047-964C-331174639827}" type="slidenum">
              <a:rPr lang="en-US" smtClean="0"/>
              <a:t>5</a:t>
            </a:fld>
            <a:endParaRPr lang="en-US"/>
          </a:p>
        </p:txBody>
      </p:sp>
    </p:spTree>
    <p:extLst>
      <p:ext uri="{BB962C8B-B14F-4D97-AF65-F5344CB8AC3E}">
        <p14:creationId xmlns:p14="http://schemas.microsoft.com/office/powerpoint/2010/main" val="2976386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b="0" i="0" u="none" strike="noStrike" dirty="0">
                <a:solidFill>
                  <a:srgbClr val="000000"/>
                </a:solidFill>
                <a:effectLst/>
                <a:latin typeface="Calibri"/>
                <a:ea typeface="Calibri"/>
                <a:cs typeface="Calibri"/>
              </a:rPr>
              <a:t>Social wellness is all about building strong, supportive relationships and communicating effectively. To do this, it’s important to understand three approaches: </a:t>
            </a:r>
            <a:r>
              <a:rPr lang="en-US" b="1" i="0" u="none" strike="noStrike" err="1">
                <a:solidFill>
                  <a:srgbClr val="000000"/>
                </a:solidFill>
                <a:effectLst/>
                <a:latin typeface="Calibri"/>
                <a:ea typeface="Calibri"/>
                <a:cs typeface="Calibri"/>
              </a:rPr>
              <a:t>elemented</a:t>
            </a:r>
            <a:r>
              <a:rPr lang="en-US" b="1" i="0" u="none" strike="noStrike" dirty="0">
                <a:solidFill>
                  <a:srgbClr val="000000"/>
                </a:solidFill>
                <a:effectLst/>
                <a:latin typeface="Calibri"/>
                <a:ea typeface="Calibri"/>
                <a:cs typeface="Calibri"/>
              </a:rPr>
              <a:t> arguments, assertive communication, and effective communication</a:t>
            </a:r>
            <a:r>
              <a:rPr lang="en-US" b="0" i="0" u="none" strike="noStrike" dirty="0">
                <a:solidFill>
                  <a:srgbClr val="000000"/>
                </a:solidFill>
                <a:effectLst/>
                <a:latin typeface="Calibri"/>
                <a:ea typeface="Calibri"/>
                <a:cs typeface="Calibri"/>
              </a:rPr>
              <a:t>. </a:t>
            </a:r>
            <a:endParaRPr lang="zh-CN" altLang="en-US" dirty="0">
              <a:latin typeface="Calibri"/>
              <a:cs typeface="Calibri"/>
            </a:endParaRPr>
          </a:p>
          <a:p>
            <a:endParaRPr lang="en-US" dirty="0">
              <a:solidFill>
                <a:srgbClr val="000000"/>
              </a:solidFill>
              <a:latin typeface="Calibri"/>
              <a:ea typeface="Calibri"/>
              <a:cs typeface="Calibri"/>
            </a:endParaRPr>
          </a:p>
          <a:p>
            <a:r>
              <a:rPr lang="en-US" b="0" i="0" u="none" strike="noStrike" dirty="0">
                <a:solidFill>
                  <a:srgbClr val="000000"/>
                </a:solidFill>
                <a:effectLst/>
                <a:latin typeface="Calibri"/>
                <a:ea typeface="Calibri"/>
                <a:cs typeface="Calibri"/>
              </a:rPr>
              <a:t>An </a:t>
            </a:r>
            <a:r>
              <a:rPr lang="en-US" b="0" i="0" u="none" strike="noStrike" err="1">
                <a:solidFill>
                  <a:srgbClr val="000000"/>
                </a:solidFill>
                <a:effectLst/>
                <a:latin typeface="Calibri"/>
                <a:ea typeface="Calibri"/>
                <a:cs typeface="Calibri"/>
              </a:rPr>
              <a:t>elemented</a:t>
            </a:r>
            <a:r>
              <a:rPr lang="en-US" b="0" i="0" u="none" strike="noStrike" dirty="0">
                <a:solidFill>
                  <a:srgbClr val="000000"/>
                </a:solidFill>
                <a:effectLst/>
                <a:latin typeface="Calibri"/>
                <a:ea typeface="Calibri"/>
                <a:cs typeface="Calibri"/>
              </a:rPr>
              <a:t> argument is a logical, evidence-based way of making a point. It often used in debates or academic settings. While it’s useful for structured discussions, it can come across as too formal or confrontational in personal conversations. </a:t>
            </a:r>
            <a:endParaRPr lang="en-US" dirty="0">
              <a:solidFill>
                <a:srgbClr val="000000"/>
              </a:solidFill>
              <a:latin typeface="Calibri"/>
              <a:ea typeface="Calibri"/>
              <a:cs typeface="Calibri"/>
            </a:endParaRPr>
          </a:p>
          <a:p>
            <a:endParaRPr lang="en-US" dirty="0">
              <a:solidFill>
                <a:srgbClr val="000000"/>
              </a:solidFill>
              <a:latin typeface="Calibri"/>
              <a:ea typeface="Calibri"/>
              <a:cs typeface="Calibri"/>
            </a:endParaRPr>
          </a:p>
          <a:p>
            <a:r>
              <a:rPr lang="en-US" b="0" i="0" u="none" strike="noStrike" dirty="0">
                <a:solidFill>
                  <a:srgbClr val="000000"/>
                </a:solidFill>
                <a:effectLst/>
                <a:latin typeface="Calibri"/>
                <a:ea typeface="Calibri"/>
                <a:cs typeface="Calibri"/>
              </a:rPr>
              <a:t>Assertive communication, on the other hand, strikes a balance. It allows you to express your needs clearly while still respecting the other person. For example, instead of saying, “You never listen,” you might say “I feel unheard when I’m interrupted.” </a:t>
            </a:r>
            <a:r>
              <a:rPr lang="en-US" dirty="0">
                <a:solidFill>
                  <a:srgbClr val="000000"/>
                </a:solidFill>
                <a:latin typeface="Calibri"/>
                <a:ea typeface="Calibri"/>
                <a:cs typeface="Calibri"/>
              </a:rPr>
              <a:t> </a:t>
            </a:r>
            <a:r>
              <a:rPr lang="en-US" b="0" i="0" u="none" strike="noStrike" dirty="0">
                <a:solidFill>
                  <a:srgbClr val="000000"/>
                </a:solidFill>
                <a:effectLst/>
                <a:latin typeface="Calibri"/>
                <a:ea typeface="Calibri"/>
                <a:cs typeface="Calibri"/>
              </a:rPr>
              <a:t>This keeps the conversation focused and constructive. </a:t>
            </a:r>
            <a:endParaRPr lang="en-US">
              <a:solidFill>
                <a:srgbClr val="000000"/>
              </a:solidFill>
              <a:latin typeface="Calibri"/>
              <a:ea typeface="Calibri"/>
              <a:cs typeface="Calibri"/>
            </a:endParaRPr>
          </a:p>
          <a:p>
            <a:endParaRPr lang="en-US" dirty="0">
              <a:solidFill>
                <a:srgbClr val="000000"/>
              </a:solidFill>
              <a:latin typeface="Calibri"/>
              <a:ea typeface="Calibri"/>
              <a:cs typeface="Calibri"/>
            </a:endParaRPr>
          </a:p>
          <a:p>
            <a:r>
              <a:rPr lang="en-US" b="0" i="0" u="none" strike="noStrike" dirty="0">
                <a:solidFill>
                  <a:srgbClr val="000000"/>
                </a:solidFill>
                <a:effectLst/>
                <a:latin typeface="Calibri"/>
                <a:ea typeface="Calibri"/>
                <a:cs typeface="Calibri"/>
              </a:rPr>
              <a:t>Lastly, effective communication, which brings it all together by adding empathy and active listening. Things like maintaining eye contact, paraphrasing what the other person says, and avoiding</a:t>
            </a:r>
            <a:r>
              <a:rPr lang="en-US" dirty="0">
                <a:solidFill>
                  <a:srgbClr val="000000"/>
                </a:solidFill>
                <a:latin typeface="Calibri"/>
                <a:ea typeface="Calibri"/>
                <a:cs typeface="Calibri"/>
              </a:rPr>
              <a:t> </a:t>
            </a:r>
            <a:r>
              <a:rPr lang="en-US" b="0" i="0" u="none" strike="noStrike" dirty="0">
                <a:solidFill>
                  <a:srgbClr val="000000"/>
                </a:solidFill>
                <a:effectLst/>
                <a:latin typeface="Calibri"/>
                <a:ea typeface="Calibri"/>
                <a:cs typeface="Calibri"/>
              </a:rPr>
              <a:t>distractions can make a big difference.</a:t>
            </a:r>
            <a:r>
              <a:rPr lang="en-US" b="0" i="0" dirty="0">
                <a:solidFill>
                  <a:srgbClr val="444444"/>
                </a:solidFill>
                <a:effectLst/>
                <a:latin typeface="Calibri"/>
                <a:ea typeface="Calibri"/>
                <a:cs typeface="Calibri"/>
              </a:rPr>
              <a:t>​</a:t>
            </a:r>
            <a:endParaRPr lang="en-US">
              <a:latin typeface="Calibri"/>
              <a:ea typeface="Calibri"/>
              <a:cs typeface="Calibri"/>
            </a:endParaRPr>
          </a:p>
          <a:p>
            <a:endParaRPr lang="en-US" dirty="0">
              <a:solidFill>
                <a:srgbClr val="444444"/>
              </a:solidFill>
              <a:latin typeface="Calibri"/>
              <a:ea typeface="Calibri"/>
              <a:cs typeface="Calibri"/>
            </a:endParaRPr>
          </a:p>
          <a:p>
            <a:pPr algn="l" rtl="0" fontAlgn="base"/>
            <a:r>
              <a:rPr lang="en-US" b="0" i="0" u="none" strike="noStrike" dirty="0">
                <a:solidFill>
                  <a:srgbClr val="000000"/>
                </a:solidFill>
                <a:effectLst/>
                <a:latin typeface="Calibri"/>
                <a:ea typeface="Calibri"/>
                <a:cs typeface="Calibri"/>
              </a:rPr>
              <a:t>To strengthen social wellness, practice using “I” statements to express your thoughts without blaming others. Active listening is also key. Really focus on what the other person is saying instead of just thinking about your response. And try to avoid common distractions like interrupting or bringing up old issues during arguments.</a:t>
            </a:r>
            <a:r>
              <a:rPr lang="en-US" b="0" i="0" dirty="0">
                <a:solidFill>
                  <a:srgbClr val="444444"/>
                </a:solidFill>
                <a:effectLst/>
                <a:latin typeface="Calibri"/>
                <a:ea typeface="Calibri"/>
                <a:cs typeface="Calibri"/>
              </a:rPr>
              <a:t>​</a:t>
            </a:r>
          </a:p>
          <a:p>
            <a:pPr algn="l" rtl="0" fontAlgn="base"/>
            <a:r>
              <a:rPr lang="en-US" b="0" i="0" dirty="0">
                <a:solidFill>
                  <a:srgbClr val="444444"/>
                </a:solidFill>
                <a:effectLst/>
                <a:latin typeface="Calibri"/>
                <a:ea typeface="Calibri"/>
                <a:cs typeface="Calibri"/>
              </a:rPr>
              <a:t>​</a:t>
            </a:r>
          </a:p>
          <a:p>
            <a:pPr algn="l" rtl="0" fontAlgn="base"/>
            <a:r>
              <a:rPr lang="en-US" b="0" i="0" dirty="0">
                <a:solidFill>
                  <a:srgbClr val="444444"/>
                </a:solidFill>
                <a:effectLst/>
                <a:latin typeface="Calibri"/>
                <a:ea typeface="Calibri"/>
                <a:cs typeface="Calibri"/>
              </a:rPr>
              <a:t>​</a:t>
            </a:r>
          </a:p>
          <a:p>
            <a:endParaRPr lang="en-US"/>
          </a:p>
        </p:txBody>
      </p:sp>
      <p:sp>
        <p:nvSpPr>
          <p:cNvPr id="4" name="Slide Number Placeholder 3"/>
          <p:cNvSpPr>
            <a:spLocks noGrp="1"/>
          </p:cNvSpPr>
          <p:nvPr>
            <p:ph type="sldNum" sz="quarter" idx="5"/>
          </p:nvPr>
        </p:nvSpPr>
        <p:spPr/>
        <p:txBody>
          <a:bodyPr/>
          <a:lstStyle/>
          <a:p>
            <a:fld id="{30019D91-D33E-2047-964C-331174639827}" type="slidenum">
              <a:rPr lang="en-US" smtClean="0"/>
              <a:t>6</a:t>
            </a:fld>
            <a:endParaRPr lang="en-US"/>
          </a:p>
        </p:txBody>
      </p:sp>
    </p:spTree>
    <p:extLst>
      <p:ext uri="{BB962C8B-B14F-4D97-AF65-F5344CB8AC3E}">
        <p14:creationId xmlns:p14="http://schemas.microsoft.com/office/powerpoint/2010/main" val="1774508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u="none" strike="noStrike" dirty="0">
                <a:solidFill>
                  <a:srgbClr val="000000"/>
                </a:solidFill>
                <a:effectLst/>
                <a:latin typeface="Arial"/>
                <a:cs typeface="Arial"/>
              </a:rPr>
              <a:t>Spiritual wellness is about finding meaning, purpose, and alignment between your values and actions. It doesn’t necessarily have to involve religion. It’s about connecting with what makes your life meaningful and grounding yourself in those principles. Spiritual wellness helps provide a sense of direction, especially during stressful or uncertain times, and it can foster resilience and peace of mind.</a:t>
            </a:r>
            <a:r>
              <a:rPr lang="en-US" b="0" i="0" dirty="0">
                <a:solidFill>
                  <a:srgbClr val="444444"/>
                </a:solidFill>
                <a:effectLst/>
                <a:latin typeface="Arial"/>
                <a:cs typeface="Arial"/>
              </a:rPr>
              <a:t>​</a:t>
            </a:r>
          </a:p>
          <a:p>
            <a:endParaRPr lang="en-US" dirty="0">
              <a:solidFill>
                <a:srgbClr val="444444"/>
              </a:solidFill>
              <a:latin typeface="Arial"/>
              <a:cs typeface="Arial"/>
            </a:endParaRPr>
          </a:p>
          <a:p>
            <a:pPr fontAlgn="base"/>
            <a:r>
              <a:rPr lang="en-US" b="0" i="0" u="none" strike="noStrike" dirty="0">
                <a:solidFill>
                  <a:srgbClr val="000000"/>
                </a:solidFill>
                <a:effectLst/>
                <a:latin typeface="Arial"/>
                <a:cs typeface="Arial"/>
              </a:rPr>
              <a:t>One way to </a:t>
            </a:r>
            <a:r>
              <a:rPr lang="en-US" dirty="0">
                <a:solidFill>
                  <a:srgbClr val="000000"/>
                </a:solidFill>
                <a:latin typeface="Arial"/>
                <a:cs typeface="Arial"/>
              </a:rPr>
              <a:t>improve spiritual</a:t>
            </a:r>
            <a:r>
              <a:rPr lang="en-US" b="0" i="0" u="none" strike="noStrike" dirty="0">
                <a:solidFill>
                  <a:srgbClr val="000000"/>
                </a:solidFill>
                <a:effectLst/>
                <a:latin typeface="Arial"/>
                <a:cs typeface="Arial"/>
              </a:rPr>
              <a:t> wellness is through daily reflection. This could be as simple as taking five minutes at the end of your day to ask yourself: What went well today? What am I grateful for? Journaling your thoughts or keeping a gratitude log can help you gain clarity about your values and recognize the positive aspects of your life. Meditation is another powerful tool helping you focus on the present moment and let go of distractions or negative thoughts.</a:t>
            </a:r>
            <a:r>
              <a:rPr lang="en-US" b="0" i="0" dirty="0">
                <a:solidFill>
                  <a:srgbClr val="444444"/>
                </a:solidFill>
                <a:effectLst/>
                <a:latin typeface="Arial"/>
                <a:cs typeface="Arial"/>
              </a:rPr>
              <a:t>​</a:t>
            </a:r>
          </a:p>
          <a:p>
            <a:endParaRPr lang="en-US" dirty="0">
              <a:solidFill>
                <a:srgbClr val="444444"/>
              </a:solidFill>
              <a:latin typeface="Arial"/>
              <a:cs typeface="Arial"/>
            </a:endParaRPr>
          </a:p>
          <a:p>
            <a:pPr algn="l" rtl="0" fontAlgn="base"/>
            <a:r>
              <a:rPr lang="en-US" b="0" i="0" u="none" strike="noStrike" dirty="0">
                <a:solidFill>
                  <a:srgbClr val="000000"/>
                </a:solidFill>
                <a:effectLst/>
                <a:latin typeface="Arial"/>
                <a:cs typeface="Arial"/>
              </a:rPr>
              <a:t>Combine your goals with your values is another essential aspect of spiritual wellness. For instance, if you value helping others, you might set a long-term goal of volunteering or pursuing a career in a field that allows you to make a positive impact. When your actions reflect your core values, it becomes easier to stay motivated and fulfilled.</a:t>
            </a:r>
            <a:r>
              <a:rPr lang="en-US" b="0" i="0" dirty="0">
                <a:solidFill>
                  <a:srgbClr val="444444"/>
                </a:solidFill>
                <a:effectLst/>
                <a:latin typeface="Arial"/>
                <a:cs typeface="Arial"/>
              </a:rPr>
              <a:t>​</a:t>
            </a:r>
          </a:p>
          <a:p>
            <a:endParaRPr lang="en-US"/>
          </a:p>
        </p:txBody>
      </p:sp>
      <p:sp>
        <p:nvSpPr>
          <p:cNvPr id="4" name="Slide Number Placeholder 3"/>
          <p:cNvSpPr>
            <a:spLocks noGrp="1"/>
          </p:cNvSpPr>
          <p:nvPr>
            <p:ph type="sldNum" sz="quarter" idx="5"/>
          </p:nvPr>
        </p:nvSpPr>
        <p:spPr/>
        <p:txBody>
          <a:bodyPr/>
          <a:lstStyle/>
          <a:p>
            <a:fld id="{30019D91-D33E-2047-964C-331174639827}" type="slidenum">
              <a:rPr lang="en-US" smtClean="0"/>
              <a:t>7</a:t>
            </a:fld>
            <a:endParaRPr lang="en-US"/>
          </a:p>
        </p:txBody>
      </p:sp>
    </p:spTree>
    <p:extLst>
      <p:ext uri="{BB962C8B-B14F-4D97-AF65-F5344CB8AC3E}">
        <p14:creationId xmlns:p14="http://schemas.microsoft.com/office/powerpoint/2010/main" val="3529071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b="0" i="0" u="none" strike="noStrike" dirty="0">
                <a:solidFill>
                  <a:schemeClr val="tx1"/>
                </a:solidFill>
                <a:effectLst/>
                <a:latin typeface="Arial"/>
                <a:cs typeface="Arial"/>
              </a:rPr>
              <a:t>Occupational wellness focuses on finding fulfillment by aligning your work or studies with your values, goals, and passions. The </a:t>
            </a:r>
            <a:r>
              <a:rPr lang="en-US" b="1" i="0" u="none" strike="noStrike" dirty="0">
                <a:solidFill>
                  <a:schemeClr val="tx1"/>
                </a:solidFill>
                <a:effectLst/>
                <a:latin typeface="Arial"/>
                <a:cs typeface="Arial"/>
              </a:rPr>
              <a:t>Productivity Pyramid</a:t>
            </a:r>
            <a:r>
              <a:rPr lang="en-US" b="0" i="0" u="none" strike="noStrike" dirty="0">
                <a:solidFill>
                  <a:schemeClr val="tx1"/>
                </a:solidFill>
                <a:effectLst/>
                <a:latin typeface="Arial"/>
                <a:cs typeface="Arial"/>
              </a:rPr>
              <a:t> helps guide this process. At the base are your values—your "why," which gives meaning to your work. </a:t>
            </a:r>
            <a:endParaRPr lang="en-US" dirty="0">
              <a:latin typeface="Arial"/>
              <a:ea typeface="Calibri" panose="020F0502020204030204" pitchFamily="34" charset="0"/>
              <a:cs typeface="Arial"/>
            </a:endParaRPr>
          </a:p>
          <a:p>
            <a:r>
              <a:rPr lang="en-US" b="0" i="0" u="none" strike="noStrike" dirty="0">
                <a:solidFill>
                  <a:schemeClr val="tx1"/>
                </a:solidFill>
                <a:effectLst/>
                <a:latin typeface="Arial"/>
                <a:cs typeface="Arial"/>
              </a:rPr>
              <a:t>Next are your long-term and intermediate goals—your "what," such as completing a degree or learning a new skill. </a:t>
            </a:r>
            <a:endParaRPr lang="en-US" dirty="0">
              <a:latin typeface="Arial"/>
              <a:ea typeface="Calibri"/>
              <a:cs typeface="Arial"/>
            </a:endParaRPr>
          </a:p>
          <a:p>
            <a:br>
              <a:rPr lang="en-US" dirty="0">
                <a:latin typeface="Arial"/>
                <a:cs typeface="Arial"/>
              </a:rPr>
            </a:br>
            <a:r>
              <a:rPr lang="en-US" b="0" i="0" u="none" strike="noStrike" dirty="0">
                <a:solidFill>
                  <a:schemeClr val="tx1"/>
                </a:solidFill>
                <a:effectLst/>
                <a:latin typeface="Arial"/>
                <a:cs typeface="Arial"/>
              </a:rPr>
              <a:t>Daily tasks—the "how"—are the small actions you take, like studying or preparing for an exam, while urgent tasks at the top are time-sensitive but should still connect to your goals.</a:t>
            </a:r>
            <a:r>
              <a:rPr lang="en-US" b="0" i="0" dirty="0">
                <a:solidFill>
                  <a:schemeClr val="tx1"/>
                </a:solidFill>
                <a:effectLst/>
                <a:latin typeface="Arial"/>
                <a:cs typeface="Arial"/>
              </a:rPr>
              <a:t>​</a:t>
            </a:r>
            <a:endParaRPr lang="en-US" b="0" i="0" dirty="0">
              <a:solidFill>
                <a:schemeClr val="tx1"/>
              </a:solidFill>
              <a:effectLst/>
              <a:latin typeface="Arial"/>
              <a:ea typeface="Calibri"/>
              <a:cs typeface="Arial"/>
            </a:endParaRPr>
          </a:p>
          <a:p>
            <a:pPr fontAlgn="base"/>
            <a:endParaRPr lang="en-US" dirty="0">
              <a:solidFill>
                <a:srgbClr val="000000"/>
              </a:solidFill>
              <a:latin typeface="Arial"/>
              <a:cs typeface="Arial"/>
            </a:endParaRPr>
          </a:p>
          <a:p>
            <a:pPr algn="l"/>
            <a:r>
              <a:rPr lang="en-US" b="0" i="0" u="none" strike="noStrike" dirty="0">
                <a:solidFill>
                  <a:srgbClr val="000000"/>
                </a:solidFill>
                <a:effectLst/>
                <a:latin typeface="Arial"/>
                <a:cs typeface="Arial"/>
              </a:rPr>
              <a:t>To foster occupational wellness, use SMART goals to break down large project into manageable steps and ensure your actions connect with your values. Individuals who connect daily tasks to long-term goals experience greater satisfaction and productivity. For example, a student pursuing a career in sustainability might attend a career fair to explore opportunities, linking immediate actions to future goals. Occupational wellness is about prioritizing what matters most and taking meaningful steps toward a fulfilling path.</a:t>
            </a:r>
            <a:endParaRPr lang="en-US" b="0" i="0" dirty="0">
              <a:solidFill>
                <a:srgbClr val="444444"/>
              </a:solidFill>
              <a:effectLst/>
              <a:latin typeface="Arial"/>
              <a:ea typeface="Calibri"/>
              <a:cs typeface="Arial"/>
            </a:endParaRPr>
          </a:p>
          <a:p>
            <a:endParaRPr lang="en-US"/>
          </a:p>
        </p:txBody>
      </p:sp>
      <p:sp>
        <p:nvSpPr>
          <p:cNvPr id="4" name="Slide Number Placeholder 3"/>
          <p:cNvSpPr>
            <a:spLocks noGrp="1"/>
          </p:cNvSpPr>
          <p:nvPr>
            <p:ph type="sldNum" sz="quarter" idx="5"/>
          </p:nvPr>
        </p:nvSpPr>
        <p:spPr/>
        <p:txBody>
          <a:bodyPr/>
          <a:lstStyle/>
          <a:p>
            <a:fld id="{30019D91-D33E-2047-964C-331174639827}" type="slidenum">
              <a:rPr lang="en-US" smtClean="0"/>
              <a:t>8</a:t>
            </a:fld>
            <a:endParaRPr lang="en-US"/>
          </a:p>
        </p:txBody>
      </p:sp>
    </p:spTree>
    <p:extLst>
      <p:ext uri="{BB962C8B-B14F-4D97-AF65-F5344CB8AC3E}">
        <p14:creationId xmlns:p14="http://schemas.microsoft.com/office/powerpoint/2010/main" val="1164779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u="none" strike="noStrike" dirty="0">
                <a:solidFill>
                  <a:srgbClr val="000000"/>
                </a:solidFill>
                <a:effectLst/>
                <a:latin typeface="Arial"/>
                <a:cs typeface="Arial"/>
              </a:rPr>
              <a:t>Environmental wellness focuses on creating safe, supportive, and sustainable environments that contribute to your overall well-being. This includes personal safety, maintaining comfortable and organized spaces, and reducing your environmental impact through sustainable practices.</a:t>
            </a:r>
            <a:r>
              <a:rPr lang="en-US" b="0" i="0" dirty="0">
                <a:solidFill>
                  <a:srgbClr val="444444"/>
                </a:solidFill>
                <a:effectLst/>
                <a:latin typeface="Arial"/>
                <a:cs typeface="Arial"/>
              </a:rPr>
              <a:t>​</a:t>
            </a:r>
          </a:p>
          <a:p>
            <a:endParaRPr lang="en-US" dirty="0">
              <a:solidFill>
                <a:srgbClr val="444444"/>
              </a:solidFill>
              <a:latin typeface="Arial"/>
              <a:cs typeface="Arial"/>
            </a:endParaRPr>
          </a:p>
          <a:p>
            <a:pPr fontAlgn="base"/>
            <a:r>
              <a:rPr lang="en-US" b="1" i="0" u="none" strike="noStrike" dirty="0">
                <a:solidFill>
                  <a:srgbClr val="000000"/>
                </a:solidFill>
                <a:effectLst/>
                <a:latin typeface="Arial"/>
                <a:cs typeface="Arial"/>
              </a:rPr>
              <a:t>Personal safety</a:t>
            </a:r>
            <a:r>
              <a:rPr lang="en-US" b="0" i="0" u="none" strike="noStrike" dirty="0">
                <a:solidFill>
                  <a:srgbClr val="000000"/>
                </a:solidFill>
                <a:effectLst/>
                <a:latin typeface="Arial"/>
                <a:cs typeface="Arial"/>
              </a:rPr>
              <a:t> is a fundamental aspect of environmental wellness. At USC, resources like </a:t>
            </a:r>
            <a:r>
              <a:rPr lang="en-US" b="1" i="0" u="none" strike="noStrike" err="1">
                <a:solidFill>
                  <a:srgbClr val="000000"/>
                </a:solidFill>
                <a:effectLst/>
                <a:latin typeface="Arial"/>
                <a:cs typeface="Arial"/>
              </a:rPr>
              <a:t>TrojansAlert</a:t>
            </a:r>
            <a:r>
              <a:rPr lang="en-US" b="0" i="0" u="none" strike="noStrike" dirty="0">
                <a:solidFill>
                  <a:srgbClr val="000000"/>
                </a:solidFill>
                <a:effectLst/>
                <a:latin typeface="Arial"/>
                <a:cs typeface="Arial"/>
              </a:rPr>
              <a:t> provide real-time emergency notifications to keep students informed during critical situations. </a:t>
            </a:r>
            <a:endParaRPr lang="en-US" dirty="0">
              <a:solidFill>
                <a:srgbClr val="444444"/>
              </a:solidFill>
              <a:latin typeface="Arial"/>
              <a:ea typeface="Calibri" panose="020F0502020204030204" pitchFamily="34" charset="0"/>
              <a:cs typeface="Arial"/>
            </a:endParaRPr>
          </a:p>
          <a:p>
            <a:endParaRPr lang="en-US" dirty="0">
              <a:solidFill>
                <a:srgbClr val="000000"/>
              </a:solidFill>
              <a:latin typeface="Arial"/>
              <a:cs typeface="Arial"/>
            </a:endParaRPr>
          </a:p>
          <a:p>
            <a:pPr algn="l"/>
            <a:r>
              <a:rPr lang="en-US" b="0" i="0" u="none" strike="noStrike" dirty="0">
                <a:solidFill>
                  <a:srgbClr val="000000"/>
                </a:solidFill>
                <a:effectLst/>
                <a:latin typeface="Arial"/>
                <a:cs typeface="Arial"/>
              </a:rPr>
              <a:t>Similarly, the </a:t>
            </a:r>
            <a:r>
              <a:rPr lang="en-US" b="1" i="0" u="none" strike="noStrike" dirty="0">
                <a:solidFill>
                  <a:srgbClr val="000000"/>
                </a:solidFill>
                <a:effectLst/>
                <a:latin typeface="Arial"/>
                <a:cs typeface="Arial"/>
              </a:rPr>
              <a:t>LiveSafe Mobile App</a:t>
            </a:r>
            <a:r>
              <a:rPr lang="en-US" b="0" i="0" u="none" strike="noStrike" dirty="0">
                <a:solidFill>
                  <a:srgbClr val="000000"/>
                </a:solidFill>
                <a:effectLst/>
                <a:latin typeface="Arial"/>
                <a:cs typeface="Arial"/>
              </a:rPr>
              <a:t> allows users to report suspicious activity, access virtual </a:t>
            </a:r>
            <a:r>
              <a:rPr lang="en-US" b="0" i="0" u="none" strike="noStrike" dirty="0" err="1">
                <a:solidFill>
                  <a:srgbClr val="000000"/>
                </a:solidFill>
                <a:effectLst/>
                <a:latin typeface="Arial"/>
                <a:cs typeface="Arial"/>
              </a:rPr>
              <a:t>SafeWalks</a:t>
            </a:r>
            <a:r>
              <a:rPr lang="en-US" b="0" i="0" u="none" strike="noStrike" dirty="0">
                <a:solidFill>
                  <a:srgbClr val="000000"/>
                </a:solidFill>
                <a:effectLst/>
                <a:latin typeface="Arial"/>
                <a:cs typeface="Arial"/>
              </a:rPr>
              <a:t>, and communicate with emergency responders, ensuring greater safety on campus.</a:t>
            </a:r>
            <a:r>
              <a:rPr lang="en-US" b="0" i="0" dirty="0">
                <a:solidFill>
                  <a:srgbClr val="444444"/>
                </a:solidFill>
                <a:effectLst/>
                <a:latin typeface="Arial"/>
                <a:cs typeface="Arial"/>
              </a:rPr>
              <a:t>​</a:t>
            </a:r>
            <a:endParaRPr lang="en-US" b="0" i="0">
              <a:solidFill>
                <a:srgbClr val="444444"/>
              </a:solidFill>
              <a:effectLst/>
              <a:latin typeface="Arial"/>
              <a:ea typeface="Calibri"/>
              <a:cs typeface="Arial"/>
            </a:endParaRPr>
          </a:p>
          <a:p>
            <a:endParaRPr lang="en-US" dirty="0">
              <a:solidFill>
                <a:srgbClr val="444444"/>
              </a:solidFill>
              <a:latin typeface="Arial"/>
              <a:cs typeface="Arial"/>
            </a:endParaRPr>
          </a:p>
          <a:p>
            <a:endParaRPr lang="en-US" dirty="0">
              <a:solidFill>
                <a:srgbClr val="444444"/>
              </a:solidFill>
              <a:latin typeface="Arial"/>
              <a:cs typeface="Arial"/>
            </a:endParaRPr>
          </a:p>
          <a:p>
            <a:pPr fontAlgn="base"/>
            <a:r>
              <a:rPr lang="en-US" b="0" i="0" u="none" strike="noStrike" dirty="0">
                <a:solidFill>
                  <a:srgbClr val="000000"/>
                </a:solidFill>
                <a:effectLst/>
                <a:latin typeface="Arial"/>
                <a:cs typeface="Arial"/>
              </a:rPr>
              <a:t>Your immediate surroundings also play a significant role in environmental wellness. A clean and organized living or study space can reduce stress and enhance productivity. Adding personal touches to your environment, such as plants, photos, or items that bring joy, can create a more comforting and positive atmosphere. </a:t>
            </a:r>
            <a:endParaRPr lang="en-US" dirty="0">
              <a:solidFill>
                <a:srgbClr val="444444"/>
              </a:solidFill>
              <a:latin typeface="Arial"/>
              <a:ea typeface="Calibri" panose="020F0502020204030204" pitchFamily="34" charset="0"/>
              <a:cs typeface="Arial"/>
            </a:endParaRPr>
          </a:p>
          <a:p>
            <a:endParaRPr lang="en-US" dirty="0">
              <a:solidFill>
                <a:srgbClr val="000000"/>
              </a:solidFill>
              <a:latin typeface="Arial"/>
              <a:cs typeface="Arial"/>
            </a:endParaRPr>
          </a:p>
          <a:p>
            <a:pPr algn="l"/>
            <a:r>
              <a:rPr lang="en-US" b="0" i="0" u="none" strike="noStrike" dirty="0">
                <a:solidFill>
                  <a:srgbClr val="000000"/>
                </a:solidFill>
                <a:effectLst/>
                <a:latin typeface="Arial"/>
                <a:cs typeface="Arial"/>
              </a:rPr>
              <a:t>Sustainability is another essential element of environmental wellness. Small actions, such as recycling and reducing waste, not only help protect the planet but also instill a sense of responsibility and mindfulness. Spending time outdoors in natural settings can further improve your mental health and strengthen your connection to the environment.</a:t>
            </a:r>
            <a:r>
              <a:rPr lang="en-US" b="0" i="0" dirty="0">
                <a:solidFill>
                  <a:srgbClr val="444444"/>
                </a:solidFill>
                <a:effectLst/>
                <a:latin typeface="Arial"/>
                <a:cs typeface="Arial"/>
              </a:rPr>
              <a:t>​</a:t>
            </a:r>
            <a:endParaRPr lang="en-US" b="0" i="0">
              <a:solidFill>
                <a:srgbClr val="444444"/>
              </a:solidFill>
              <a:effectLst/>
              <a:latin typeface="Arial"/>
              <a:ea typeface="Calibri"/>
              <a:cs typeface="Arial"/>
            </a:endParaRPr>
          </a:p>
          <a:p>
            <a:pPr algn="l" rtl="0" fontAlgn="base"/>
            <a:r>
              <a:rPr lang="en-US" b="0" i="0" dirty="0">
                <a:solidFill>
                  <a:srgbClr val="444444"/>
                </a:solidFill>
                <a:effectLst/>
                <a:latin typeface="Calibri"/>
                <a:ea typeface="Calibri"/>
                <a:cs typeface="Calibri"/>
              </a:rPr>
              <a:t>​</a:t>
            </a:r>
          </a:p>
          <a:p>
            <a:endParaRPr lang="en-US"/>
          </a:p>
        </p:txBody>
      </p:sp>
      <p:sp>
        <p:nvSpPr>
          <p:cNvPr id="4" name="Slide Number Placeholder 3"/>
          <p:cNvSpPr>
            <a:spLocks noGrp="1"/>
          </p:cNvSpPr>
          <p:nvPr>
            <p:ph type="sldNum" sz="quarter" idx="5"/>
          </p:nvPr>
        </p:nvSpPr>
        <p:spPr/>
        <p:txBody>
          <a:bodyPr/>
          <a:lstStyle/>
          <a:p>
            <a:fld id="{30019D91-D33E-2047-964C-331174639827}" type="slidenum">
              <a:rPr lang="en-US" smtClean="0"/>
              <a:t>9</a:t>
            </a:fld>
            <a:endParaRPr lang="en-US"/>
          </a:p>
        </p:txBody>
      </p:sp>
    </p:spTree>
    <p:extLst>
      <p:ext uri="{BB962C8B-B14F-4D97-AF65-F5344CB8AC3E}">
        <p14:creationId xmlns:p14="http://schemas.microsoft.com/office/powerpoint/2010/main" val="734037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8B79972-DC55-3348-BB6D-F33DD5089332}"/>
              </a:ext>
            </a:extLst>
          </p:cNvPr>
          <p:cNvSpPr>
            <a:spLocks noGrp="1"/>
          </p:cNvSpPr>
          <p:nvPr>
            <p:ph type="ctrTitle" hasCustomPrompt="1"/>
          </p:nvPr>
        </p:nvSpPr>
        <p:spPr>
          <a:xfrm>
            <a:off x="612648" y="3293316"/>
            <a:ext cx="5509071" cy="1508125"/>
          </a:xfrm>
        </p:spPr>
        <p:txBody>
          <a:bodyPr anchor="b">
            <a:normAutofit/>
          </a:bodyPr>
          <a:lstStyle>
            <a:lvl1pPr algn="l">
              <a:defRPr sz="3600">
                <a:solidFill>
                  <a:srgbClr val="990000"/>
                </a:solidFill>
              </a:defRPr>
            </a:lvl1pPr>
          </a:lstStyle>
          <a:p>
            <a:r>
              <a:rPr lang="en-US"/>
              <a:t>Title of presentation goes here</a:t>
            </a:r>
          </a:p>
        </p:txBody>
      </p:sp>
      <p:sp>
        <p:nvSpPr>
          <p:cNvPr id="4" name="Subtitle 2">
            <a:extLst>
              <a:ext uri="{FF2B5EF4-FFF2-40B4-BE49-F238E27FC236}">
                <a16:creationId xmlns:a16="http://schemas.microsoft.com/office/drawing/2014/main" id="{C27E14F3-A1C4-3843-8326-D47F9839EE35}"/>
              </a:ext>
            </a:extLst>
          </p:cNvPr>
          <p:cNvSpPr>
            <a:spLocks noGrp="1"/>
          </p:cNvSpPr>
          <p:nvPr>
            <p:ph type="subTitle" idx="1" hasCustomPrompt="1"/>
          </p:nvPr>
        </p:nvSpPr>
        <p:spPr>
          <a:xfrm>
            <a:off x="612648" y="4864061"/>
            <a:ext cx="5509071" cy="1000190"/>
          </a:xfrm>
        </p:spPr>
        <p:txBody>
          <a:bodyPr>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a:t>
            </a:r>
          </a:p>
        </p:txBody>
      </p:sp>
      <p:pic>
        <p:nvPicPr>
          <p:cNvPr id="6" name="Picture 5">
            <a:extLst>
              <a:ext uri="{FF2B5EF4-FFF2-40B4-BE49-F238E27FC236}">
                <a16:creationId xmlns:a16="http://schemas.microsoft.com/office/drawing/2014/main" id="{87397E11-562F-994C-9B11-0A2EFC4DEA54}"/>
              </a:ext>
            </a:extLst>
          </p:cNvPr>
          <p:cNvPicPr>
            <a:picLocks noChangeAspect="1"/>
          </p:cNvPicPr>
          <p:nvPr userDrawn="1"/>
        </p:nvPicPr>
        <p:blipFill>
          <a:blip r:embed="rId2">
            <a:alphaModFix/>
          </a:blip>
          <a:stretch>
            <a:fillRect/>
          </a:stretch>
        </p:blipFill>
        <p:spPr>
          <a:xfrm>
            <a:off x="94042" y="129828"/>
            <a:ext cx="3756819" cy="1174006"/>
          </a:xfrm>
          <a:prstGeom prst="rect">
            <a:avLst/>
          </a:prstGeom>
        </p:spPr>
      </p:pic>
      <p:pic>
        <p:nvPicPr>
          <p:cNvPr id="5" name="Picture 4" descr="A close up of a logo&#10;&#10;Description automatically generated">
            <a:extLst>
              <a:ext uri="{FF2B5EF4-FFF2-40B4-BE49-F238E27FC236}">
                <a16:creationId xmlns:a16="http://schemas.microsoft.com/office/drawing/2014/main" id="{8A8FAE4B-CAD2-DA42-954A-C5D97F131E00}"/>
              </a:ext>
            </a:extLst>
          </p:cNvPr>
          <p:cNvPicPr>
            <a:picLocks noChangeAspect="1"/>
          </p:cNvPicPr>
          <p:nvPr userDrawn="1"/>
        </p:nvPicPr>
        <p:blipFill>
          <a:blip r:embed="rId3"/>
          <a:stretch>
            <a:fillRect/>
          </a:stretch>
        </p:blipFill>
        <p:spPr>
          <a:xfrm>
            <a:off x="9816534" y="6271616"/>
            <a:ext cx="2162106" cy="433626"/>
          </a:xfrm>
          <a:prstGeom prst="rect">
            <a:avLst/>
          </a:prstGeom>
        </p:spPr>
      </p:pic>
      <p:pic>
        <p:nvPicPr>
          <p:cNvPr id="8" name="Picture 7">
            <a:extLst>
              <a:ext uri="{FF2B5EF4-FFF2-40B4-BE49-F238E27FC236}">
                <a16:creationId xmlns:a16="http://schemas.microsoft.com/office/drawing/2014/main" id="{C5035573-4F43-B04D-8AB0-0D7EDE04676D}"/>
              </a:ext>
            </a:extLst>
          </p:cNvPr>
          <p:cNvPicPr>
            <a:picLocks noChangeAspect="1"/>
          </p:cNvPicPr>
          <p:nvPr userDrawn="1"/>
        </p:nvPicPr>
        <p:blipFill>
          <a:blip r:embed="rId4">
            <a:alphaModFix amt="5000"/>
          </a:blip>
          <a:stretch>
            <a:fillRect/>
          </a:stretch>
        </p:blipFill>
        <p:spPr>
          <a:xfrm>
            <a:off x="4862146" y="-623226"/>
            <a:ext cx="8104451" cy="8104451"/>
          </a:xfrm>
          <a:prstGeom prst="rect">
            <a:avLst/>
          </a:prstGeom>
        </p:spPr>
      </p:pic>
    </p:spTree>
    <p:extLst>
      <p:ext uri="{BB962C8B-B14F-4D97-AF65-F5344CB8AC3E}">
        <p14:creationId xmlns:p14="http://schemas.microsoft.com/office/powerpoint/2010/main" val="126502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p:cSld name="2_Title and Conten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609600" y="365760"/>
            <a:ext cx="109728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990000"/>
              </a:buClr>
              <a:buSzPts val="2800"/>
              <a:buFont typeface="Arial Black"/>
              <a:buNone/>
              <a:defRPr sz="2800">
                <a:solidFill>
                  <a:srgbClr val="99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21" name="Google Shape;21;p3"/>
          <p:cNvPicPr preferRelativeResize="0"/>
          <p:nvPr/>
        </p:nvPicPr>
        <p:blipFill rotWithShape="1">
          <a:blip r:embed="rId2">
            <a:alphaModFix/>
          </a:blip>
          <a:srcRect/>
          <a:stretch/>
        </p:blipFill>
        <p:spPr>
          <a:xfrm>
            <a:off x="125923" y="6176963"/>
            <a:ext cx="983152" cy="615453"/>
          </a:xfrm>
          <a:prstGeom prst="rect">
            <a:avLst/>
          </a:prstGeom>
          <a:noFill/>
          <a:ln>
            <a:noFill/>
          </a:ln>
        </p:spPr>
      </p:pic>
      <p:sp>
        <p:nvSpPr>
          <p:cNvPr id="22" name="Google Shape;22;p3"/>
          <p:cNvSpPr txBox="1">
            <a:spLocks noGrp="1"/>
          </p:cNvSpPr>
          <p:nvPr>
            <p:ph type="body" idx="1"/>
          </p:nvPr>
        </p:nvSpPr>
        <p:spPr>
          <a:xfrm>
            <a:off x="609600" y="1810512"/>
            <a:ext cx="10972800" cy="43616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400"/>
              <a:buNone/>
              <a:defRPr sz="2400"/>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3" name="Google Shape;23;p3" descr="A close up of a logo&#10;&#10;Description automatically generated"/>
          <p:cNvPicPr preferRelativeResize="0"/>
          <p:nvPr/>
        </p:nvPicPr>
        <p:blipFill rotWithShape="1">
          <a:blip r:embed="rId3">
            <a:alphaModFix/>
          </a:blip>
          <a:srcRect/>
          <a:stretch/>
        </p:blipFill>
        <p:spPr>
          <a:xfrm>
            <a:off x="9816534" y="6271616"/>
            <a:ext cx="2162106" cy="433626"/>
          </a:xfrm>
          <a:prstGeom prst="rect">
            <a:avLst/>
          </a:prstGeom>
          <a:noFill/>
          <a:ln>
            <a:noFill/>
          </a:ln>
        </p:spPr>
      </p:pic>
    </p:spTree>
    <p:extLst>
      <p:ext uri="{BB962C8B-B14F-4D97-AF65-F5344CB8AC3E}">
        <p14:creationId xmlns:p14="http://schemas.microsoft.com/office/powerpoint/2010/main" val="1508517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55311BA-70AE-8B47-9F63-C85A9247CCB9}"/>
              </a:ext>
            </a:extLst>
          </p:cNvPr>
          <p:cNvPicPr>
            <a:picLocks noChangeAspect="1"/>
          </p:cNvPicPr>
          <p:nvPr userDrawn="1"/>
        </p:nvPicPr>
        <p:blipFill>
          <a:blip r:embed="rId2">
            <a:alphaModFix amt="5000"/>
          </a:blip>
          <a:stretch>
            <a:fillRect/>
          </a:stretch>
        </p:blipFill>
        <p:spPr>
          <a:xfrm>
            <a:off x="4862146" y="-900318"/>
            <a:ext cx="8104451" cy="8104451"/>
          </a:xfrm>
          <a:prstGeom prst="rect">
            <a:avLst/>
          </a:prstGeom>
        </p:spPr>
      </p:pic>
      <p:sp>
        <p:nvSpPr>
          <p:cNvPr id="13" name="Title 1">
            <a:extLst>
              <a:ext uri="{FF2B5EF4-FFF2-40B4-BE49-F238E27FC236}">
                <a16:creationId xmlns:a16="http://schemas.microsoft.com/office/drawing/2014/main" id="{E819E9A0-32E2-B942-B8EC-60F8561F65A5}"/>
              </a:ext>
            </a:extLst>
          </p:cNvPr>
          <p:cNvSpPr>
            <a:spLocks noGrp="1"/>
          </p:cNvSpPr>
          <p:nvPr>
            <p:ph type="title" hasCustomPrompt="1"/>
          </p:nvPr>
        </p:nvSpPr>
        <p:spPr>
          <a:xfrm>
            <a:off x="609600" y="365760"/>
            <a:ext cx="10972800" cy="1325563"/>
          </a:xfrm>
        </p:spPr>
        <p:txBody>
          <a:bodyPr>
            <a:normAutofit/>
          </a:bodyPr>
          <a:lstStyle>
            <a:lvl1pPr>
              <a:defRPr sz="2800">
                <a:solidFill>
                  <a:srgbClr val="990000"/>
                </a:solidFill>
              </a:defRPr>
            </a:lvl1pPr>
          </a:lstStyle>
          <a:p>
            <a:r>
              <a:rPr lang="en-US"/>
              <a:t>Click to add text</a:t>
            </a:r>
          </a:p>
        </p:txBody>
      </p:sp>
      <p:pic>
        <p:nvPicPr>
          <p:cNvPr id="10" name="Picture 9">
            <a:extLst>
              <a:ext uri="{FF2B5EF4-FFF2-40B4-BE49-F238E27FC236}">
                <a16:creationId xmlns:a16="http://schemas.microsoft.com/office/drawing/2014/main" id="{D7590B15-73C3-C445-BDE4-623F7B74F5FA}"/>
              </a:ext>
            </a:extLst>
          </p:cNvPr>
          <p:cNvPicPr>
            <a:picLocks noChangeAspect="1"/>
          </p:cNvPicPr>
          <p:nvPr userDrawn="1"/>
        </p:nvPicPr>
        <p:blipFill>
          <a:blip r:embed="rId3"/>
          <a:stretch>
            <a:fillRect/>
          </a:stretch>
        </p:blipFill>
        <p:spPr>
          <a:xfrm>
            <a:off x="125923" y="6176963"/>
            <a:ext cx="983152" cy="615453"/>
          </a:xfrm>
          <a:prstGeom prst="rect">
            <a:avLst/>
          </a:prstGeom>
        </p:spPr>
      </p:pic>
      <p:sp>
        <p:nvSpPr>
          <p:cNvPr id="4" name="Text Placeholder 3">
            <a:extLst>
              <a:ext uri="{FF2B5EF4-FFF2-40B4-BE49-F238E27FC236}">
                <a16:creationId xmlns:a16="http://schemas.microsoft.com/office/drawing/2014/main" id="{D864C0F4-B4E4-5F4F-8F3B-E0E0A9FB9052}"/>
              </a:ext>
            </a:extLst>
          </p:cNvPr>
          <p:cNvSpPr>
            <a:spLocks noGrp="1"/>
          </p:cNvSpPr>
          <p:nvPr>
            <p:ph type="body" sz="quarter" idx="10" hasCustomPrompt="1"/>
          </p:nvPr>
        </p:nvSpPr>
        <p:spPr>
          <a:xfrm>
            <a:off x="609600" y="1810512"/>
            <a:ext cx="10972800" cy="4361688"/>
          </a:xfrm>
        </p:spPr>
        <p:txBody>
          <a:bodyPr>
            <a:normAutofit/>
          </a:bodyPr>
          <a:lstStyle>
            <a:lvl1pPr marL="0" indent="0">
              <a:buNone/>
              <a:defRPr sz="2400"/>
            </a:lvl1pPr>
          </a:lstStyle>
          <a:p>
            <a:pPr lvl="0"/>
            <a:r>
              <a:rPr lang="en-US"/>
              <a:t>Click to add text</a:t>
            </a:r>
          </a:p>
        </p:txBody>
      </p:sp>
      <p:pic>
        <p:nvPicPr>
          <p:cNvPr id="5" name="Picture 4" descr="A close up of a logo&#10;&#10;Description automatically generated">
            <a:extLst>
              <a:ext uri="{FF2B5EF4-FFF2-40B4-BE49-F238E27FC236}">
                <a16:creationId xmlns:a16="http://schemas.microsoft.com/office/drawing/2014/main" id="{048CB820-55DB-FF4F-B489-C7EDFF0E6FF2}"/>
              </a:ext>
            </a:extLst>
          </p:cNvPr>
          <p:cNvPicPr>
            <a:picLocks noChangeAspect="1"/>
          </p:cNvPicPr>
          <p:nvPr userDrawn="1"/>
        </p:nvPicPr>
        <p:blipFill>
          <a:blip r:embed="rId4"/>
          <a:stretch>
            <a:fillRect/>
          </a:stretch>
        </p:blipFill>
        <p:spPr>
          <a:xfrm>
            <a:off x="9816534" y="6271616"/>
            <a:ext cx="2162106" cy="433626"/>
          </a:xfrm>
          <a:prstGeom prst="rect">
            <a:avLst/>
          </a:prstGeom>
        </p:spPr>
      </p:pic>
    </p:spTree>
    <p:extLst>
      <p:ext uri="{BB962C8B-B14F-4D97-AF65-F5344CB8AC3E}">
        <p14:creationId xmlns:p14="http://schemas.microsoft.com/office/powerpoint/2010/main" val="2658337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E819E9A0-32E2-B942-B8EC-60F8561F65A5}"/>
              </a:ext>
            </a:extLst>
          </p:cNvPr>
          <p:cNvSpPr>
            <a:spLocks noGrp="1"/>
          </p:cNvSpPr>
          <p:nvPr>
            <p:ph type="title" hasCustomPrompt="1"/>
          </p:nvPr>
        </p:nvSpPr>
        <p:spPr>
          <a:xfrm>
            <a:off x="609600" y="365760"/>
            <a:ext cx="10972800" cy="1325563"/>
          </a:xfrm>
        </p:spPr>
        <p:txBody>
          <a:bodyPr>
            <a:normAutofit/>
          </a:bodyPr>
          <a:lstStyle>
            <a:lvl1pPr>
              <a:defRPr sz="2800">
                <a:solidFill>
                  <a:srgbClr val="990000"/>
                </a:solidFill>
              </a:defRPr>
            </a:lvl1pPr>
          </a:lstStyle>
          <a:p>
            <a:r>
              <a:rPr lang="en-US"/>
              <a:t>Click to add text</a:t>
            </a:r>
          </a:p>
        </p:txBody>
      </p:sp>
      <p:pic>
        <p:nvPicPr>
          <p:cNvPr id="10" name="Picture 9">
            <a:extLst>
              <a:ext uri="{FF2B5EF4-FFF2-40B4-BE49-F238E27FC236}">
                <a16:creationId xmlns:a16="http://schemas.microsoft.com/office/drawing/2014/main" id="{D7590B15-73C3-C445-BDE4-623F7B74F5FA}"/>
              </a:ext>
            </a:extLst>
          </p:cNvPr>
          <p:cNvPicPr>
            <a:picLocks noChangeAspect="1"/>
          </p:cNvPicPr>
          <p:nvPr userDrawn="1"/>
        </p:nvPicPr>
        <p:blipFill>
          <a:blip r:embed="rId2"/>
          <a:stretch>
            <a:fillRect/>
          </a:stretch>
        </p:blipFill>
        <p:spPr>
          <a:xfrm>
            <a:off x="125923" y="6176963"/>
            <a:ext cx="983152" cy="615453"/>
          </a:xfrm>
          <a:prstGeom prst="rect">
            <a:avLst/>
          </a:prstGeom>
        </p:spPr>
      </p:pic>
      <p:sp>
        <p:nvSpPr>
          <p:cNvPr id="4" name="Text Placeholder 3">
            <a:extLst>
              <a:ext uri="{FF2B5EF4-FFF2-40B4-BE49-F238E27FC236}">
                <a16:creationId xmlns:a16="http://schemas.microsoft.com/office/drawing/2014/main" id="{D864C0F4-B4E4-5F4F-8F3B-E0E0A9FB9052}"/>
              </a:ext>
            </a:extLst>
          </p:cNvPr>
          <p:cNvSpPr>
            <a:spLocks noGrp="1"/>
          </p:cNvSpPr>
          <p:nvPr>
            <p:ph type="body" sz="quarter" idx="10" hasCustomPrompt="1"/>
          </p:nvPr>
        </p:nvSpPr>
        <p:spPr>
          <a:xfrm>
            <a:off x="609600" y="1810512"/>
            <a:ext cx="10972800" cy="4361688"/>
          </a:xfrm>
        </p:spPr>
        <p:txBody>
          <a:bodyPr>
            <a:normAutofit/>
          </a:bodyPr>
          <a:lstStyle>
            <a:lvl1pPr marL="0" indent="0">
              <a:buNone/>
              <a:defRPr sz="2400"/>
            </a:lvl1pPr>
          </a:lstStyle>
          <a:p>
            <a:pPr lvl="0"/>
            <a:r>
              <a:rPr lang="en-US"/>
              <a:t>Click to add text</a:t>
            </a:r>
          </a:p>
        </p:txBody>
      </p:sp>
      <p:pic>
        <p:nvPicPr>
          <p:cNvPr id="5" name="Picture 4" descr="A close up of a logo&#10;&#10;Description automatically generated">
            <a:extLst>
              <a:ext uri="{FF2B5EF4-FFF2-40B4-BE49-F238E27FC236}">
                <a16:creationId xmlns:a16="http://schemas.microsoft.com/office/drawing/2014/main" id="{048CB820-55DB-FF4F-B489-C7EDFF0E6FF2}"/>
              </a:ext>
            </a:extLst>
          </p:cNvPr>
          <p:cNvPicPr>
            <a:picLocks noChangeAspect="1"/>
          </p:cNvPicPr>
          <p:nvPr userDrawn="1"/>
        </p:nvPicPr>
        <p:blipFill>
          <a:blip r:embed="rId3"/>
          <a:stretch>
            <a:fillRect/>
          </a:stretch>
        </p:blipFill>
        <p:spPr>
          <a:xfrm>
            <a:off x="9816534" y="6271616"/>
            <a:ext cx="2162106" cy="433626"/>
          </a:xfrm>
          <a:prstGeom prst="rect">
            <a:avLst/>
          </a:prstGeom>
        </p:spPr>
      </p:pic>
    </p:spTree>
    <p:extLst>
      <p:ext uri="{BB962C8B-B14F-4D97-AF65-F5344CB8AC3E}">
        <p14:creationId xmlns:p14="http://schemas.microsoft.com/office/powerpoint/2010/main" val="3684659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6B2937A-1C64-A44F-B270-DA7D748BC256}"/>
              </a:ext>
            </a:extLst>
          </p:cNvPr>
          <p:cNvPicPr>
            <a:picLocks noChangeAspect="1"/>
          </p:cNvPicPr>
          <p:nvPr userDrawn="1"/>
        </p:nvPicPr>
        <p:blipFill>
          <a:blip r:embed="rId2"/>
          <a:stretch>
            <a:fillRect/>
          </a:stretch>
        </p:blipFill>
        <p:spPr>
          <a:xfrm>
            <a:off x="125923" y="6176963"/>
            <a:ext cx="983152" cy="615453"/>
          </a:xfrm>
          <a:prstGeom prst="rect">
            <a:avLst/>
          </a:prstGeom>
        </p:spPr>
      </p:pic>
      <p:cxnSp>
        <p:nvCxnSpPr>
          <p:cNvPr id="6" name="Straight Connector 5">
            <a:extLst>
              <a:ext uri="{FF2B5EF4-FFF2-40B4-BE49-F238E27FC236}">
                <a16:creationId xmlns:a16="http://schemas.microsoft.com/office/drawing/2014/main" id="{3D2974C6-99FC-4E49-94CB-7A94EAD10F54}"/>
              </a:ext>
            </a:extLst>
          </p:cNvPr>
          <p:cNvCxnSpPr/>
          <p:nvPr userDrawn="1"/>
        </p:nvCxnSpPr>
        <p:spPr>
          <a:xfrm>
            <a:off x="640080" y="4833257"/>
            <a:ext cx="3773731" cy="0"/>
          </a:xfrm>
          <a:prstGeom prst="line">
            <a:avLst/>
          </a:prstGeom>
          <a:ln w="508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 Placeholder 2">
            <a:extLst>
              <a:ext uri="{FF2B5EF4-FFF2-40B4-BE49-F238E27FC236}">
                <a16:creationId xmlns:a16="http://schemas.microsoft.com/office/drawing/2014/main" id="{68C69FF2-4DB6-7840-98A1-F0596631A82A}"/>
              </a:ext>
            </a:extLst>
          </p:cNvPr>
          <p:cNvSpPr>
            <a:spLocks noGrp="1"/>
          </p:cNvSpPr>
          <p:nvPr>
            <p:ph type="body" sz="quarter" idx="10" hasCustomPrompt="1"/>
          </p:nvPr>
        </p:nvSpPr>
        <p:spPr>
          <a:xfrm>
            <a:off x="612648" y="4041648"/>
            <a:ext cx="6194425" cy="699731"/>
          </a:xfrm>
        </p:spPr>
        <p:txBody>
          <a:bodyPr/>
          <a:lstStyle>
            <a:lvl1pPr marL="0" indent="0">
              <a:buNone/>
              <a:defRPr b="1" i="0">
                <a:solidFill>
                  <a:schemeClr val="tx1"/>
                </a:solidFill>
                <a:latin typeface="Arial Black" panose="020B0604020202020204" pitchFamily="34" charset="0"/>
                <a:cs typeface="Arial Black"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add text</a:t>
            </a:r>
          </a:p>
        </p:txBody>
      </p:sp>
      <p:pic>
        <p:nvPicPr>
          <p:cNvPr id="5" name="Picture 4" descr="A close up of a logo&#10;&#10;Description automatically generated">
            <a:extLst>
              <a:ext uri="{FF2B5EF4-FFF2-40B4-BE49-F238E27FC236}">
                <a16:creationId xmlns:a16="http://schemas.microsoft.com/office/drawing/2014/main" id="{6C6209D8-D80F-D14D-A8D0-D742C35A49DD}"/>
              </a:ext>
            </a:extLst>
          </p:cNvPr>
          <p:cNvPicPr>
            <a:picLocks noChangeAspect="1"/>
          </p:cNvPicPr>
          <p:nvPr userDrawn="1"/>
        </p:nvPicPr>
        <p:blipFill>
          <a:blip r:embed="rId3"/>
          <a:stretch>
            <a:fillRect/>
          </a:stretch>
        </p:blipFill>
        <p:spPr>
          <a:xfrm>
            <a:off x="9816534" y="6271616"/>
            <a:ext cx="2162106" cy="433626"/>
          </a:xfrm>
          <a:prstGeom prst="rect">
            <a:avLst/>
          </a:prstGeom>
        </p:spPr>
      </p:pic>
      <p:pic>
        <p:nvPicPr>
          <p:cNvPr id="9" name="Picture 8">
            <a:extLst>
              <a:ext uri="{FF2B5EF4-FFF2-40B4-BE49-F238E27FC236}">
                <a16:creationId xmlns:a16="http://schemas.microsoft.com/office/drawing/2014/main" id="{99327236-C8E4-F648-ACEF-B9DA8FD75726}"/>
              </a:ext>
            </a:extLst>
          </p:cNvPr>
          <p:cNvPicPr>
            <a:picLocks noChangeAspect="1"/>
          </p:cNvPicPr>
          <p:nvPr userDrawn="1"/>
        </p:nvPicPr>
        <p:blipFill>
          <a:blip r:embed="rId4">
            <a:alphaModFix amt="5000"/>
          </a:blip>
          <a:stretch>
            <a:fillRect/>
          </a:stretch>
        </p:blipFill>
        <p:spPr>
          <a:xfrm>
            <a:off x="4862146" y="-623226"/>
            <a:ext cx="8104451" cy="8104451"/>
          </a:xfrm>
          <a:prstGeom prst="rect">
            <a:avLst/>
          </a:prstGeom>
        </p:spPr>
      </p:pic>
    </p:spTree>
    <p:extLst>
      <p:ext uri="{BB962C8B-B14F-4D97-AF65-F5344CB8AC3E}">
        <p14:creationId xmlns:p14="http://schemas.microsoft.com/office/powerpoint/2010/main" val="183082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Divi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6B2937A-1C64-A44F-B270-DA7D748BC256}"/>
              </a:ext>
            </a:extLst>
          </p:cNvPr>
          <p:cNvPicPr>
            <a:picLocks noChangeAspect="1"/>
          </p:cNvPicPr>
          <p:nvPr userDrawn="1"/>
        </p:nvPicPr>
        <p:blipFill>
          <a:blip r:embed="rId2"/>
          <a:stretch>
            <a:fillRect/>
          </a:stretch>
        </p:blipFill>
        <p:spPr>
          <a:xfrm>
            <a:off x="125923" y="6176963"/>
            <a:ext cx="983152" cy="615453"/>
          </a:xfrm>
          <a:prstGeom prst="rect">
            <a:avLst/>
          </a:prstGeom>
        </p:spPr>
      </p:pic>
      <p:cxnSp>
        <p:nvCxnSpPr>
          <p:cNvPr id="6" name="Straight Connector 5">
            <a:extLst>
              <a:ext uri="{FF2B5EF4-FFF2-40B4-BE49-F238E27FC236}">
                <a16:creationId xmlns:a16="http://schemas.microsoft.com/office/drawing/2014/main" id="{3D2974C6-99FC-4E49-94CB-7A94EAD10F54}"/>
              </a:ext>
            </a:extLst>
          </p:cNvPr>
          <p:cNvCxnSpPr/>
          <p:nvPr userDrawn="1"/>
        </p:nvCxnSpPr>
        <p:spPr>
          <a:xfrm>
            <a:off x="640080" y="4833257"/>
            <a:ext cx="3773731" cy="0"/>
          </a:xfrm>
          <a:prstGeom prst="line">
            <a:avLst/>
          </a:prstGeom>
          <a:ln w="508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 Placeholder 2">
            <a:extLst>
              <a:ext uri="{FF2B5EF4-FFF2-40B4-BE49-F238E27FC236}">
                <a16:creationId xmlns:a16="http://schemas.microsoft.com/office/drawing/2014/main" id="{68C69FF2-4DB6-7840-98A1-F0596631A82A}"/>
              </a:ext>
            </a:extLst>
          </p:cNvPr>
          <p:cNvSpPr>
            <a:spLocks noGrp="1"/>
          </p:cNvSpPr>
          <p:nvPr>
            <p:ph type="body" sz="quarter" idx="10" hasCustomPrompt="1"/>
          </p:nvPr>
        </p:nvSpPr>
        <p:spPr>
          <a:xfrm>
            <a:off x="612648" y="4041648"/>
            <a:ext cx="6194425" cy="699731"/>
          </a:xfrm>
        </p:spPr>
        <p:txBody>
          <a:bodyPr/>
          <a:lstStyle>
            <a:lvl1pPr marL="0" indent="0">
              <a:buNone/>
              <a:defRPr b="1" i="0">
                <a:solidFill>
                  <a:schemeClr val="tx1"/>
                </a:solidFill>
                <a:latin typeface="Arial Black" panose="020B0604020202020204" pitchFamily="34" charset="0"/>
                <a:cs typeface="Arial Black"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add text</a:t>
            </a:r>
          </a:p>
        </p:txBody>
      </p:sp>
      <p:pic>
        <p:nvPicPr>
          <p:cNvPr id="5" name="Picture 4" descr="A close up of a logo&#10;&#10;Description automatically generated">
            <a:extLst>
              <a:ext uri="{FF2B5EF4-FFF2-40B4-BE49-F238E27FC236}">
                <a16:creationId xmlns:a16="http://schemas.microsoft.com/office/drawing/2014/main" id="{6C6209D8-D80F-D14D-A8D0-D742C35A49DD}"/>
              </a:ext>
            </a:extLst>
          </p:cNvPr>
          <p:cNvPicPr>
            <a:picLocks noChangeAspect="1"/>
          </p:cNvPicPr>
          <p:nvPr userDrawn="1"/>
        </p:nvPicPr>
        <p:blipFill>
          <a:blip r:embed="rId3"/>
          <a:stretch>
            <a:fillRect/>
          </a:stretch>
        </p:blipFill>
        <p:spPr>
          <a:xfrm>
            <a:off x="9816534" y="6271616"/>
            <a:ext cx="2162106" cy="433626"/>
          </a:xfrm>
          <a:prstGeom prst="rect">
            <a:avLst/>
          </a:prstGeom>
        </p:spPr>
      </p:pic>
    </p:spTree>
    <p:extLst>
      <p:ext uri="{BB962C8B-B14F-4D97-AF65-F5344CB8AC3E}">
        <p14:creationId xmlns:p14="http://schemas.microsoft.com/office/powerpoint/2010/main" val="206170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umn - Text and Object ">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1AA42BE-C852-1C46-B4B7-0E5CBE49B6D0}"/>
              </a:ext>
            </a:extLst>
          </p:cNvPr>
          <p:cNvPicPr>
            <a:picLocks noChangeAspect="1"/>
          </p:cNvPicPr>
          <p:nvPr userDrawn="1"/>
        </p:nvPicPr>
        <p:blipFill>
          <a:blip r:embed="rId2"/>
          <a:stretch>
            <a:fillRect/>
          </a:stretch>
        </p:blipFill>
        <p:spPr>
          <a:xfrm>
            <a:off x="125923" y="6176963"/>
            <a:ext cx="983152" cy="615453"/>
          </a:xfrm>
          <a:prstGeom prst="rect">
            <a:avLst/>
          </a:prstGeom>
        </p:spPr>
      </p:pic>
      <p:sp>
        <p:nvSpPr>
          <p:cNvPr id="7" name="Title 1">
            <a:extLst>
              <a:ext uri="{FF2B5EF4-FFF2-40B4-BE49-F238E27FC236}">
                <a16:creationId xmlns:a16="http://schemas.microsoft.com/office/drawing/2014/main" id="{9887F090-21A7-904B-994C-E20C73C1A275}"/>
              </a:ext>
            </a:extLst>
          </p:cNvPr>
          <p:cNvSpPr>
            <a:spLocks noGrp="1"/>
          </p:cNvSpPr>
          <p:nvPr>
            <p:ph type="title" hasCustomPrompt="1"/>
          </p:nvPr>
        </p:nvSpPr>
        <p:spPr>
          <a:xfrm>
            <a:off x="612648" y="365760"/>
            <a:ext cx="10972800" cy="1325563"/>
          </a:xfrm>
        </p:spPr>
        <p:txBody>
          <a:bodyPr>
            <a:normAutofit/>
          </a:bodyPr>
          <a:lstStyle>
            <a:lvl1pPr>
              <a:defRPr sz="2800">
                <a:solidFill>
                  <a:srgbClr val="990000"/>
                </a:solidFill>
              </a:defRPr>
            </a:lvl1pPr>
          </a:lstStyle>
          <a:p>
            <a:r>
              <a:rPr lang="en-US"/>
              <a:t>Click to add text</a:t>
            </a:r>
          </a:p>
        </p:txBody>
      </p:sp>
      <p:sp>
        <p:nvSpPr>
          <p:cNvPr id="6" name="Content Placeholder 5">
            <a:extLst>
              <a:ext uri="{FF2B5EF4-FFF2-40B4-BE49-F238E27FC236}">
                <a16:creationId xmlns:a16="http://schemas.microsoft.com/office/drawing/2014/main" id="{B099383B-A959-E849-B242-5710E0A6F03D}"/>
              </a:ext>
            </a:extLst>
          </p:cNvPr>
          <p:cNvSpPr>
            <a:spLocks noGrp="1"/>
          </p:cNvSpPr>
          <p:nvPr>
            <p:ph sz="quarter" idx="12" hasCustomPrompt="1"/>
          </p:nvPr>
        </p:nvSpPr>
        <p:spPr>
          <a:xfrm>
            <a:off x="6184394" y="1825625"/>
            <a:ext cx="5394960" cy="4351338"/>
          </a:xfrm>
        </p:spPr>
        <p:txBody>
          <a:bodyPr>
            <a:normAutofit/>
          </a:bodyPr>
          <a:lstStyle>
            <a:lvl1pPr marL="0" indent="0">
              <a:buNone/>
              <a:defRPr sz="2000"/>
            </a:lvl1pPr>
          </a:lstStyle>
          <a:p>
            <a:pPr lvl="0"/>
            <a:r>
              <a:rPr lang="en-US"/>
              <a:t>Click to add text</a:t>
            </a:r>
          </a:p>
        </p:txBody>
      </p:sp>
      <p:sp>
        <p:nvSpPr>
          <p:cNvPr id="8" name="Content Placeholder 5">
            <a:extLst>
              <a:ext uri="{FF2B5EF4-FFF2-40B4-BE49-F238E27FC236}">
                <a16:creationId xmlns:a16="http://schemas.microsoft.com/office/drawing/2014/main" id="{3CFBAEC6-E45F-B44D-9224-1926A85B2DA7}"/>
              </a:ext>
            </a:extLst>
          </p:cNvPr>
          <p:cNvSpPr>
            <a:spLocks noGrp="1"/>
          </p:cNvSpPr>
          <p:nvPr>
            <p:ph sz="quarter" idx="13" hasCustomPrompt="1"/>
          </p:nvPr>
        </p:nvSpPr>
        <p:spPr>
          <a:xfrm>
            <a:off x="612647" y="1825625"/>
            <a:ext cx="5394960" cy="4351338"/>
          </a:xfrm>
        </p:spPr>
        <p:txBody>
          <a:bodyPr>
            <a:normAutofit/>
          </a:bodyPr>
          <a:lstStyle>
            <a:lvl1pPr marL="0" indent="0">
              <a:buNone/>
              <a:defRPr sz="2000"/>
            </a:lvl1pPr>
          </a:lstStyle>
          <a:p>
            <a:pPr lvl="0"/>
            <a:r>
              <a:rPr lang="en-US"/>
              <a:t>Click to add text</a:t>
            </a:r>
          </a:p>
        </p:txBody>
      </p:sp>
      <p:pic>
        <p:nvPicPr>
          <p:cNvPr id="10" name="Picture 9" descr="A close up of a logo&#10;&#10;Description automatically generated">
            <a:extLst>
              <a:ext uri="{FF2B5EF4-FFF2-40B4-BE49-F238E27FC236}">
                <a16:creationId xmlns:a16="http://schemas.microsoft.com/office/drawing/2014/main" id="{56E685B0-279A-E34F-ABCE-25FE4EF846F4}"/>
              </a:ext>
            </a:extLst>
          </p:cNvPr>
          <p:cNvPicPr>
            <a:picLocks noChangeAspect="1"/>
          </p:cNvPicPr>
          <p:nvPr userDrawn="1"/>
        </p:nvPicPr>
        <p:blipFill>
          <a:blip r:embed="rId3"/>
          <a:stretch>
            <a:fillRect/>
          </a:stretch>
        </p:blipFill>
        <p:spPr>
          <a:xfrm>
            <a:off x="9816534" y="6271616"/>
            <a:ext cx="2162106" cy="433626"/>
          </a:xfrm>
          <a:prstGeom prst="rect">
            <a:avLst/>
          </a:prstGeom>
        </p:spPr>
      </p:pic>
      <p:pic>
        <p:nvPicPr>
          <p:cNvPr id="11" name="Picture 10">
            <a:extLst>
              <a:ext uri="{FF2B5EF4-FFF2-40B4-BE49-F238E27FC236}">
                <a16:creationId xmlns:a16="http://schemas.microsoft.com/office/drawing/2014/main" id="{DABD7D76-76CF-7E46-B772-B868542B647E}"/>
              </a:ext>
            </a:extLst>
          </p:cNvPr>
          <p:cNvPicPr>
            <a:picLocks noChangeAspect="1"/>
          </p:cNvPicPr>
          <p:nvPr userDrawn="1"/>
        </p:nvPicPr>
        <p:blipFill>
          <a:blip r:embed="rId4">
            <a:alphaModFix amt="5000"/>
          </a:blip>
          <a:stretch>
            <a:fillRect/>
          </a:stretch>
        </p:blipFill>
        <p:spPr>
          <a:xfrm>
            <a:off x="4862146" y="-623226"/>
            <a:ext cx="8104451" cy="8104451"/>
          </a:xfrm>
          <a:prstGeom prst="rect">
            <a:avLst/>
          </a:prstGeom>
        </p:spPr>
      </p:pic>
    </p:spTree>
    <p:extLst>
      <p:ext uri="{BB962C8B-B14F-4D97-AF65-F5344CB8AC3E}">
        <p14:creationId xmlns:p14="http://schemas.microsoft.com/office/powerpoint/2010/main" val="363903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umn - Text and Object ">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1AA42BE-C852-1C46-B4B7-0E5CBE49B6D0}"/>
              </a:ext>
            </a:extLst>
          </p:cNvPr>
          <p:cNvPicPr>
            <a:picLocks noChangeAspect="1"/>
          </p:cNvPicPr>
          <p:nvPr userDrawn="1"/>
        </p:nvPicPr>
        <p:blipFill>
          <a:blip r:embed="rId2"/>
          <a:stretch>
            <a:fillRect/>
          </a:stretch>
        </p:blipFill>
        <p:spPr>
          <a:xfrm>
            <a:off x="125923" y="6176963"/>
            <a:ext cx="983152" cy="615453"/>
          </a:xfrm>
          <a:prstGeom prst="rect">
            <a:avLst/>
          </a:prstGeom>
        </p:spPr>
      </p:pic>
      <p:sp>
        <p:nvSpPr>
          <p:cNvPr id="7" name="Title 1">
            <a:extLst>
              <a:ext uri="{FF2B5EF4-FFF2-40B4-BE49-F238E27FC236}">
                <a16:creationId xmlns:a16="http://schemas.microsoft.com/office/drawing/2014/main" id="{9887F090-21A7-904B-994C-E20C73C1A275}"/>
              </a:ext>
            </a:extLst>
          </p:cNvPr>
          <p:cNvSpPr>
            <a:spLocks noGrp="1"/>
          </p:cNvSpPr>
          <p:nvPr>
            <p:ph type="title" hasCustomPrompt="1"/>
          </p:nvPr>
        </p:nvSpPr>
        <p:spPr>
          <a:xfrm>
            <a:off x="612648" y="365760"/>
            <a:ext cx="10972800" cy="1325563"/>
          </a:xfrm>
        </p:spPr>
        <p:txBody>
          <a:bodyPr>
            <a:normAutofit/>
          </a:bodyPr>
          <a:lstStyle>
            <a:lvl1pPr>
              <a:defRPr sz="2800">
                <a:solidFill>
                  <a:srgbClr val="990000"/>
                </a:solidFill>
              </a:defRPr>
            </a:lvl1pPr>
          </a:lstStyle>
          <a:p>
            <a:r>
              <a:rPr lang="en-US"/>
              <a:t>Click to add text</a:t>
            </a:r>
          </a:p>
        </p:txBody>
      </p:sp>
      <p:sp>
        <p:nvSpPr>
          <p:cNvPr id="6" name="Content Placeholder 5">
            <a:extLst>
              <a:ext uri="{FF2B5EF4-FFF2-40B4-BE49-F238E27FC236}">
                <a16:creationId xmlns:a16="http://schemas.microsoft.com/office/drawing/2014/main" id="{B099383B-A959-E849-B242-5710E0A6F03D}"/>
              </a:ext>
            </a:extLst>
          </p:cNvPr>
          <p:cNvSpPr>
            <a:spLocks noGrp="1"/>
          </p:cNvSpPr>
          <p:nvPr>
            <p:ph sz="quarter" idx="12" hasCustomPrompt="1"/>
          </p:nvPr>
        </p:nvSpPr>
        <p:spPr>
          <a:xfrm>
            <a:off x="6184394" y="1825625"/>
            <a:ext cx="5394960" cy="4351338"/>
          </a:xfrm>
        </p:spPr>
        <p:txBody>
          <a:bodyPr>
            <a:normAutofit/>
          </a:bodyPr>
          <a:lstStyle>
            <a:lvl1pPr marL="0" indent="0">
              <a:buNone/>
              <a:defRPr sz="2000"/>
            </a:lvl1pPr>
          </a:lstStyle>
          <a:p>
            <a:pPr lvl="0"/>
            <a:r>
              <a:rPr lang="en-US"/>
              <a:t>Click to add text</a:t>
            </a:r>
          </a:p>
        </p:txBody>
      </p:sp>
      <p:sp>
        <p:nvSpPr>
          <p:cNvPr id="8" name="Content Placeholder 5">
            <a:extLst>
              <a:ext uri="{FF2B5EF4-FFF2-40B4-BE49-F238E27FC236}">
                <a16:creationId xmlns:a16="http://schemas.microsoft.com/office/drawing/2014/main" id="{3CFBAEC6-E45F-B44D-9224-1926A85B2DA7}"/>
              </a:ext>
            </a:extLst>
          </p:cNvPr>
          <p:cNvSpPr>
            <a:spLocks noGrp="1"/>
          </p:cNvSpPr>
          <p:nvPr>
            <p:ph sz="quarter" idx="13" hasCustomPrompt="1"/>
          </p:nvPr>
        </p:nvSpPr>
        <p:spPr>
          <a:xfrm>
            <a:off x="612647" y="1825625"/>
            <a:ext cx="5394960" cy="4351338"/>
          </a:xfrm>
        </p:spPr>
        <p:txBody>
          <a:bodyPr>
            <a:normAutofit/>
          </a:bodyPr>
          <a:lstStyle>
            <a:lvl1pPr marL="0" indent="0">
              <a:buNone/>
              <a:defRPr sz="2000"/>
            </a:lvl1pPr>
          </a:lstStyle>
          <a:p>
            <a:pPr lvl="0"/>
            <a:r>
              <a:rPr lang="en-US"/>
              <a:t>Click to add text</a:t>
            </a:r>
          </a:p>
        </p:txBody>
      </p:sp>
      <p:pic>
        <p:nvPicPr>
          <p:cNvPr id="10" name="Picture 9" descr="A close up of a logo&#10;&#10;Description automatically generated">
            <a:extLst>
              <a:ext uri="{FF2B5EF4-FFF2-40B4-BE49-F238E27FC236}">
                <a16:creationId xmlns:a16="http://schemas.microsoft.com/office/drawing/2014/main" id="{56E685B0-279A-E34F-ABCE-25FE4EF846F4}"/>
              </a:ext>
            </a:extLst>
          </p:cNvPr>
          <p:cNvPicPr>
            <a:picLocks noChangeAspect="1"/>
          </p:cNvPicPr>
          <p:nvPr userDrawn="1"/>
        </p:nvPicPr>
        <p:blipFill>
          <a:blip r:embed="rId3"/>
          <a:stretch>
            <a:fillRect/>
          </a:stretch>
        </p:blipFill>
        <p:spPr>
          <a:xfrm>
            <a:off x="9816534" y="6271616"/>
            <a:ext cx="2162106" cy="433626"/>
          </a:xfrm>
          <a:prstGeom prst="rect">
            <a:avLst/>
          </a:prstGeom>
        </p:spPr>
      </p:pic>
    </p:spTree>
    <p:extLst>
      <p:ext uri="{BB962C8B-B14F-4D97-AF65-F5344CB8AC3E}">
        <p14:creationId xmlns:p14="http://schemas.microsoft.com/office/powerpoint/2010/main" val="2233592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 Photo w/ Title and Content">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30422F3-E0C5-734F-B462-D47F1B39ECC6}"/>
              </a:ext>
            </a:extLst>
          </p:cNvPr>
          <p:cNvPicPr>
            <a:picLocks noChangeAspect="1"/>
          </p:cNvPicPr>
          <p:nvPr userDrawn="1"/>
        </p:nvPicPr>
        <p:blipFill>
          <a:blip r:embed="rId2"/>
          <a:stretch>
            <a:fillRect/>
          </a:stretch>
        </p:blipFill>
        <p:spPr>
          <a:xfrm>
            <a:off x="125923" y="6176963"/>
            <a:ext cx="983152" cy="615453"/>
          </a:xfrm>
          <a:prstGeom prst="rect">
            <a:avLst/>
          </a:prstGeom>
        </p:spPr>
      </p:pic>
      <p:sp>
        <p:nvSpPr>
          <p:cNvPr id="9" name="Picture Placeholder 8">
            <a:extLst>
              <a:ext uri="{FF2B5EF4-FFF2-40B4-BE49-F238E27FC236}">
                <a16:creationId xmlns:a16="http://schemas.microsoft.com/office/drawing/2014/main" id="{EBF3072D-6912-3845-9D6D-7DFCA4C6F60A}"/>
              </a:ext>
            </a:extLst>
          </p:cNvPr>
          <p:cNvSpPr>
            <a:spLocks noGrp="1"/>
          </p:cNvSpPr>
          <p:nvPr>
            <p:ph type="pic" sz="quarter" idx="10"/>
          </p:nvPr>
        </p:nvSpPr>
        <p:spPr>
          <a:xfrm>
            <a:off x="612648" y="365760"/>
            <a:ext cx="5760720" cy="5678424"/>
          </a:xfrm>
        </p:spPr>
        <p:txBody>
          <a:bodyPr/>
          <a:lstStyle>
            <a:lvl1pPr marL="0" indent="0">
              <a:buNone/>
              <a:defRPr/>
            </a:lvl1pPr>
          </a:lstStyle>
          <a:p>
            <a:r>
              <a:rPr lang="en-US"/>
              <a:t>Click icon to add picture</a:t>
            </a:r>
          </a:p>
        </p:txBody>
      </p:sp>
      <p:sp>
        <p:nvSpPr>
          <p:cNvPr id="3" name="Text Placeholder 2">
            <a:extLst>
              <a:ext uri="{FF2B5EF4-FFF2-40B4-BE49-F238E27FC236}">
                <a16:creationId xmlns:a16="http://schemas.microsoft.com/office/drawing/2014/main" id="{5B3BAB9D-9E9A-B444-AC9C-DEF4AB1B517C}"/>
              </a:ext>
            </a:extLst>
          </p:cNvPr>
          <p:cNvSpPr>
            <a:spLocks noGrp="1"/>
          </p:cNvSpPr>
          <p:nvPr>
            <p:ph type="body" sz="quarter" idx="12" hasCustomPrompt="1"/>
          </p:nvPr>
        </p:nvSpPr>
        <p:spPr>
          <a:xfrm>
            <a:off x="6559296" y="365760"/>
            <a:ext cx="5020056" cy="758952"/>
          </a:xfrm>
        </p:spPr>
        <p:txBody>
          <a:bodyPr>
            <a:normAutofit/>
          </a:bodyPr>
          <a:lstStyle>
            <a:lvl1pPr marL="0" indent="0">
              <a:buNone/>
              <a:defRPr sz="2000" b="1" i="0">
                <a:solidFill>
                  <a:srgbClr val="990000"/>
                </a:solidFill>
                <a:latin typeface="Arial Black" panose="020B0604020202020204" pitchFamily="34" charset="0"/>
                <a:cs typeface="Arial Black" panose="020B0604020202020204" pitchFamily="34" charset="0"/>
              </a:defRPr>
            </a:lvl1pPr>
          </a:lstStyle>
          <a:p>
            <a:pPr lvl="0"/>
            <a:r>
              <a:rPr lang="en-US"/>
              <a:t>Click to add text</a:t>
            </a:r>
          </a:p>
        </p:txBody>
      </p:sp>
      <p:sp>
        <p:nvSpPr>
          <p:cNvPr id="6" name="Text Placeholder 5">
            <a:extLst>
              <a:ext uri="{FF2B5EF4-FFF2-40B4-BE49-F238E27FC236}">
                <a16:creationId xmlns:a16="http://schemas.microsoft.com/office/drawing/2014/main" id="{C4CB0365-803C-8D44-A695-4BC2B5098A04}"/>
              </a:ext>
            </a:extLst>
          </p:cNvPr>
          <p:cNvSpPr>
            <a:spLocks noGrp="1"/>
          </p:cNvSpPr>
          <p:nvPr>
            <p:ph type="body" sz="quarter" idx="13" hasCustomPrompt="1"/>
          </p:nvPr>
        </p:nvSpPr>
        <p:spPr>
          <a:xfrm>
            <a:off x="6559296" y="1300797"/>
            <a:ext cx="5020056" cy="4743387"/>
          </a:xfrm>
        </p:spPr>
        <p:txBody>
          <a:bodyPr>
            <a:normAutofit/>
          </a:bodyPr>
          <a:lstStyle>
            <a:lvl1pPr marL="0" indent="0">
              <a:buNone/>
              <a:defRPr sz="1800"/>
            </a:lvl1pPr>
            <a:lvl2pPr marL="457200" indent="0">
              <a:buNone/>
              <a:defRPr/>
            </a:lvl2pPr>
            <a:lvl3pPr marL="914400" indent="0">
              <a:buNone/>
              <a:defRPr/>
            </a:lvl3pPr>
            <a:lvl4pPr marL="1371600" indent="0">
              <a:buNone/>
              <a:defRPr/>
            </a:lvl4pPr>
            <a:lvl5pPr marL="1828800" indent="0">
              <a:buNone/>
              <a:defRPr/>
            </a:lvl5pPr>
          </a:lstStyle>
          <a:p>
            <a:pPr lvl="0"/>
            <a:r>
              <a:rPr lang="en-US"/>
              <a:t>Click to add text</a:t>
            </a:r>
          </a:p>
        </p:txBody>
      </p:sp>
      <p:pic>
        <p:nvPicPr>
          <p:cNvPr id="7" name="Picture 6" descr="A close up of a logo&#10;&#10;Description automatically generated">
            <a:extLst>
              <a:ext uri="{FF2B5EF4-FFF2-40B4-BE49-F238E27FC236}">
                <a16:creationId xmlns:a16="http://schemas.microsoft.com/office/drawing/2014/main" id="{984803B3-A1B4-4D48-A3AC-311D5D7C3EFD}"/>
              </a:ext>
            </a:extLst>
          </p:cNvPr>
          <p:cNvPicPr>
            <a:picLocks noChangeAspect="1"/>
          </p:cNvPicPr>
          <p:nvPr userDrawn="1"/>
        </p:nvPicPr>
        <p:blipFill>
          <a:blip r:embed="rId3"/>
          <a:stretch>
            <a:fillRect/>
          </a:stretch>
        </p:blipFill>
        <p:spPr>
          <a:xfrm>
            <a:off x="9816534" y="6271616"/>
            <a:ext cx="2162106" cy="433626"/>
          </a:xfrm>
          <a:prstGeom prst="rect">
            <a:avLst/>
          </a:prstGeom>
        </p:spPr>
      </p:pic>
      <p:pic>
        <p:nvPicPr>
          <p:cNvPr id="8" name="Picture 7">
            <a:extLst>
              <a:ext uri="{FF2B5EF4-FFF2-40B4-BE49-F238E27FC236}">
                <a16:creationId xmlns:a16="http://schemas.microsoft.com/office/drawing/2014/main" id="{64FFCB47-B58A-0D4F-8EDB-33C06A21842F}"/>
              </a:ext>
            </a:extLst>
          </p:cNvPr>
          <p:cNvPicPr>
            <a:picLocks noChangeAspect="1"/>
          </p:cNvPicPr>
          <p:nvPr userDrawn="1"/>
        </p:nvPicPr>
        <p:blipFill>
          <a:blip r:embed="rId4">
            <a:alphaModFix amt="5000"/>
          </a:blip>
          <a:stretch>
            <a:fillRect/>
          </a:stretch>
        </p:blipFill>
        <p:spPr>
          <a:xfrm>
            <a:off x="4862146" y="-623226"/>
            <a:ext cx="8104451" cy="8104451"/>
          </a:xfrm>
          <a:prstGeom prst="rect">
            <a:avLst/>
          </a:prstGeom>
        </p:spPr>
      </p:pic>
    </p:spTree>
    <p:extLst>
      <p:ext uri="{BB962C8B-B14F-4D97-AF65-F5344CB8AC3E}">
        <p14:creationId xmlns:p14="http://schemas.microsoft.com/office/powerpoint/2010/main" val="4520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2 Column - Photo w/ Title and Content">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30422F3-E0C5-734F-B462-D47F1B39ECC6}"/>
              </a:ext>
            </a:extLst>
          </p:cNvPr>
          <p:cNvPicPr>
            <a:picLocks noChangeAspect="1"/>
          </p:cNvPicPr>
          <p:nvPr userDrawn="1"/>
        </p:nvPicPr>
        <p:blipFill>
          <a:blip r:embed="rId2"/>
          <a:stretch>
            <a:fillRect/>
          </a:stretch>
        </p:blipFill>
        <p:spPr>
          <a:xfrm>
            <a:off x="125923" y="6176963"/>
            <a:ext cx="983152" cy="615453"/>
          </a:xfrm>
          <a:prstGeom prst="rect">
            <a:avLst/>
          </a:prstGeom>
        </p:spPr>
      </p:pic>
      <p:sp>
        <p:nvSpPr>
          <p:cNvPr id="9" name="Picture Placeholder 8">
            <a:extLst>
              <a:ext uri="{FF2B5EF4-FFF2-40B4-BE49-F238E27FC236}">
                <a16:creationId xmlns:a16="http://schemas.microsoft.com/office/drawing/2014/main" id="{EBF3072D-6912-3845-9D6D-7DFCA4C6F60A}"/>
              </a:ext>
            </a:extLst>
          </p:cNvPr>
          <p:cNvSpPr>
            <a:spLocks noGrp="1"/>
          </p:cNvSpPr>
          <p:nvPr>
            <p:ph type="pic" sz="quarter" idx="10"/>
          </p:nvPr>
        </p:nvSpPr>
        <p:spPr>
          <a:xfrm>
            <a:off x="612648" y="365760"/>
            <a:ext cx="5760720" cy="5678424"/>
          </a:xfrm>
        </p:spPr>
        <p:txBody>
          <a:bodyPr/>
          <a:lstStyle>
            <a:lvl1pPr marL="0" indent="0">
              <a:buNone/>
              <a:defRPr/>
            </a:lvl1pPr>
          </a:lstStyle>
          <a:p>
            <a:r>
              <a:rPr lang="en-US"/>
              <a:t>Click icon to add picture</a:t>
            </a:r>
          </a:p>
        </p:txBody>
      </p:sp>
      <p:sp>
        <p:nvSpPr>
          <p:cNvPr id="3" name="Text Placeholder 2">
            <a:extLst>
              <a:ext uri="{FF2B5EF4-FFF2-40B4-BE49-F238E27FC236}">
                <a16:creationId xmlns:a16="http://schemas.microsoft.com/office/drawing/2014/main" id="{5B3BAB9D-9E9A-B444-AC9C-DEF4AB1B517C}"/>
              </a:ext>
            </a:extLst>
          </p:cNvPr>
          <p:cNvSpPr>
            <a:spLocks noGrp="1"/>
          </p:cNvSpPr>
          <p:nvPr>
            <p:ph type="body" sz="quarter" idx="12" hasCustomPrompt="1"/>
          </p:nvPr>
        </p:nvSpPr>
        <p:spPr>
          <a:xfrm>
            <a:off x="6559296" y="365760"/>
            <a:ext cx="5020056" cy="758952"/>
          </a:xfrm>
        </p:spPr>
        <p:txBody>
          <a:bodyPr>
            <a:normAutofit/>
          </a:bodyPr>
          <a:lstStyle>
            <a:lvl1pPr marL="0" indent="0">
              <a:buNone/>
              <a:defRPr sz="2000" b="1" i="0">
                <a:solidFill>
                  <a:srgbClr val="990000"/>
                </a:solidFill>
                <a:latin typeface="Arial Black" panose="020B0604020202020204" pitchFamily="34" charset="0"/>
                <a:cs typeface="Arial Black" panose="020B0604020202020204" pitchFamily="34" charset="0"/>
              </a:defRPr>
            </a:lvl1pPr>
          </a:lstStyle>
          <a:p>
            <a:pPr lvl="0"/>
            <a:r>
              <a:rPr lang="en-US"/>
              <a:t>Click to add text</a:t>
            </a:r>
          </a:p>
        </p:txBody>
      </p:sp>
      <p:sp>
        <p:nvSpPr>
          <p:cNvPr id="6" name="Text Placeholder 5">
            <a:extLst>
              <a:ext uri="{FF2B5EF4-FFF2-40B4-BE49-F238E27FC236}">
                <a16:creationId xmlns:a16="http://schemas.microsoft.com/office/drawing/2014/main" id="{C4CB0365-803C-8D44-A695-4BC2B5098A04}"/>
              </a:ext>
            </a:extLst>
          </p:cNvPr>
          <p:cNvSpPr>
            <a:spLocks noGrp="1"/>
          </p:cNvSpPr>
          <p:nvPr>
            <p:ph type="body" sz="quarter" idx="13" hasCustomPrompt="1"/>
          </p:nvPr>
        </p:nvSpPr>
        <p:spPr>
          <a:xfrm>
            <a:off x="6559296" y="1300797"/>
            <a:ext cx="5020056" cy="4743387"/>
          </a:xfrm>
        </p:spPr>
        <p:txBody>
          <a:bodyPr>
            <a:normAutofit/>
          </a:bodyPr>
          <a:lstStyle>
            <a:lvl1pPr marL="0" indent="0">
              <a:buNone/>
              <a:defRPr sz="1800"/>
            </a:lvl1pPr>
            <a:lvl2pPr marL="457200" indent="0">
              <a:buNone/>
              <a:defRPr/>
            </a:lvl2pPr>
            <a:lvl3pPr marL="914400" indent="0">
              <a:buNone/>
              <a:defRPr/>
            </a:lvl3pPr>
            <a:lvl4pPr marL="1371600" indent="0">
              <a:buNone/>
              <a:defRPr/>
            </a:lvl4pPr>
            <a:lvl5pPr marL="1828800" indent="0">
              <a:buNone/>
              <a:defRPr/>
            </a:lvl5pPr>
          </a:lstStyle>
          <a:p>
            <a:pPr lvl="0"/>
            <a:r>
              <a:rPr lang="en-US"/>
              <a:t>Click to add text</a:t>
            </a:r>
          </a:p>
        </p:txBody>
      </p:sp>
      <p:pic>
        <p:nvPicPr>
          <p:cNvPr id="7" name="Picture 6" descr="A close up of a logo&#10;&#10;Description automatically generated">
            <a:extLst>
              <a:ext uri="{FF2B5EF4-FFF2-40B4-BE49-F238E27FC236}">
                <a16:creationId xmlns:a16="http://schemas.microsoft.com/office/drawing/2014/main" id="{984803B3-A1B4-4D48-A3AC-311D5D7C3EFD}"/>
              </a:ext>
            </a:extLst>
          </p:cNvPr>
          <p:cNvPicPr>
            <a:picLocks noChangeAspect="1"/>
          </p:cNvPicPr>
          <p:nvPr userDrawn="1"/>
        </p:nvPicPr>
        <p:blipFill>
          <a:blip r:embed="rId3"/>
          <a:stretch>
            <a:fillRect/>
          </a:stretch>
        </p:blipFill>
        <p:spPr>
          <a:xfrm>
            <a:off x="9816534" y="6271616"/>
            <a:ext cx="2162106" cy="433626"/>
          </a:xfrm>
          <a:prstGeom prst="rect">
            <a:avLst/>
          </a:prstGeom>
        </p:spPr>
      </p:pic>
    </p:spTree>
    <p:extLst>
      <p:ext uri="{BB962C8B-B14F-4D97-AF65-F5344CB8AC3E}">
        <p14:creationId xmlns:p14="http://schemas.microsoft.com/office/powerpoint/2010/main" val="437964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E17BE0-A94D-8D4A-BA23-890731E64F66}"/>
              </a:ext>
            </a:extLst>
          </p:cNvPr>
          <p:cNvSpPr>
            <a:spLocks noGrp="1"/>
          </p:cNvSpPr>
          <p:nvPr>
            <p:ph type="title"/>
          </p:nvPr>
        </p:nvSpPr>
        <p:spPr>
          <a:xfrm>
            <a:off x="612648" y="365125"/>
            <a:ext cx="109728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1FCEC3-35DE-DE47-95D0-C996045C4000}"/>
              </a:ext>
            </a:extLst>
          </p:cNvPr>
          <p:cNvSpPr>
            <a:spLocks noGrp="1"/>
          </p:cNvSpPr>
          <p:nvPr>
            <p:ph type="body" idx="1"/>
          </p:nvPr>
        </p:nvSpPr>
        <p:spPr>
          <a:xfrm>
            <a:off x="612648" y="1825625"/>
            <a:ext cx="10972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118DEB32-467F-B942-85FA-86AB2A7DC753}"/>
              </a:ext>
            </a:extLst>
          </p:cNvPr>
          <p:cNvPicPr>
            <a:picLocks noChangeAspect="1"/>
          </p:cNvPicPr>
          <p:nvPr userDrawn="1"/>
        </p:nvPicPr>
        <p:blipFill>
          <a:blip r:embed="rId12"/>
          <a:stretch>
            <a:fillRect/>
          </a:stretch>
        </p:blipFill>
        <p:spPr>
          <a:xfrm>
            <a:off x="125923" y="6176963"/>
            <a:ext cx="983152" cy="615453"/>
          </a:xfrm>
          <a:prstGeom prst="rect">
            <a:avLst/>
          </a:prstGeom>
        </p:spPr>
      </p:pic>
    </p:spTree>
    <p:extLst>
      <p:ext uri="{BB962C8B-B14F-4D97-AF65-F5344CB8AC3E}">
        <p14:creationId xmlns:p14="http://schemas.microsoft.com/office/powerpoint/2010/main" val="337850870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58" r:id="rId3"/>
    <p:sldLayoutId id="2147483661" r:id="rId4"/>
    <p:sldLayoutId id="2147483672" r:id="rId5"/>
    <p:sldLayoutId id="2147483660" r:id="rId6"/>
    <p:sldLayoutId id="2147483671" r:id="rId7"/>
    <p:sldLayoutId id="2147483663" r:id="rId8"/>
    <p:sldLayoutId id="2147483673" r:id="rId9"/>
    <p:sldLayoutId id="2147483674" r:id="rId10"/>
  </p:sldLayoutIdLst>
  <p:txStyles>
    <p:titleStyle>
      <a:lvl1pPr algn="l" defTabSz="914400" rtl="0" eaLnBrk="1" latinLnBrk="0" hangingPunct="1">
        <a:lnSpc>
          <a:spcPct val="90000"/>
        </a:lnSpc>
        <a:spcBef>
          <a:spcPct val="0"/>
        </a:spcBef>
        <a:buNone/>
        <a:defRPr sz="2800" b="1" i="0" kern="1200">
          <a:solidFill>
            <a:srgbClr val="990000"/>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8" Type="http://schemas.openxmlformats.org/officeDocument/2006/relationships/hyperlink" Target="https://studentbasicneeds.usc.edu/" TargetMode="External"/><Relationship Id="rId3" Type="http://schemas.openxmlformats.org/officeDocument/2006/relationships/hyperlink" Target="https://dps.usc.edu/services/trojans-alerts/" TargetMode="External"/><Relationship Id="rId7" Type="http://schemas.openxmlformats.org/officeDocument/2006/relationships/hyperlink" Target="https://osas.usc.edu/" TargetMode="External"/><Relationship Id="rId2" Type="http://schemas.openxmlformats.org/officeDocument/2006/relationships/notesSlide" Target="../notesSlides/notesSlide11.xml"/><Relationship Id="rId1" Type="http://schemas.openxmlformats.org/officeDocument/2006/relationships/slideLayout" Target="../slideLayouts/slideLayout10.xml"/><Relationship Id="rId6" Type="http://schemas.openxmlformats.org/officeDocument/2006/relationships/hyperlink" Target="https://kortschakcenter.usc.edu/stress-management-handouts/" TargetMode="External"/><Relationship Id="rId5" Type="http://schemas.openxmlformats.org/officeDocument/2006/relationships/hyperlink" Target="https://kortschakcenter.usc.edu/" TargetMode="External"/><Relationship Id="rId4" Type="http://schemas.openxmlformats.org/officeDocument/2006/relationships/hyperlink" Target="https://financialaid.usc.edu/" TargetMode="External"/><Relationship Id="rId9" Type="http://schemas.openxmlformats.org/officeDocument/2006/relationships/hyperlink" Target="https://careers.usc.edu/organizations/usc-student-health-counseling-and-mental-health/"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entershealthcare.com/media/is-your-sleep-hygiene-&#8203;"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0ADA-28DF-7847-8E7B-530AD897E054}"/>
              </a:ext>
            </a:extLst>
          </p:cNvPr>
          <p:cNvSpPr>
            <a:spLocks noGrp="1"/>
          </p:cNvSpPr>
          <p:nvPr>
            <p:ph type="ctrTitle"/>
          </p:nvPr>
        </p:nvSpPr>
        <p:spPr>
          <a:xfrm>
            <a:off x="586928" y="3688485"/>
            <a:ext cx="5509071" cy="1508125"/>
          </a:xfrm>
        </p:spPr>
        <p:txBody>
          <a:bodyPr>
            <a:normAutofit fontScale="90000"/>
          </a:bodyPr>
          <a:lstStyle/>
          <a:p>
            <a:r>
              <a:rPr lang="en-US"/>
              <a:t>Self-care in 8 Dimensions of Wellness</a:t>
            </a:r>
          </a:p>
        </p:txBody>
      </p:sp>
      <p:sp>
        <p:nvSpPr>
          <p:cNvPr id="3" name="Subtitle 2">
            <a:extLst>
              <a:ext uri="{FF2B5EF4-FFF2-40B4-BE49-F238E27FC236}">
                <a16:creationId xmlns:a16="http://schemas.microsoft.com/office/drawing/2014/main" id="{9D69F810-18B8-AE4B-9022-5856DAF217DA}"/>
              </a:ext>
            </a:extLst>
          </p:cNvPr>
          <p:cNvSpPr>
            <a:spLocks noGrp="1"/>
          </p:cNvSpPr>
          <p:nvPr>
            <p:ph type="subTitle" idx="1"/>
          </p:nvPr>
        </p:nvSpPr>
        <p:spPr>
          <a:xfrm>
            <a:off x="612648" y="5119245"/>
            <a:ext cx="5509071" cy="1000190"/>
          </a:xfrm>
        </p:spPr>
        <p:txBody>
          <a:bodyPr/>
          <a:lstStyle/>
          <a:p>
            <a:pPr marL="342900" lvl="0" indent="-342900" algn="l" rtl="0">
              <a:lnSpc>
                <a:spcPct val="90000"/>
              </a:lnSpc>
              <a:spcBef>
                <a:spcPts val="0"/>
              </a:spcBef>
              <a:spcAft>
                <a:spcPts val="0"/>
              </a:spcAft>
              <a:buClr>
                <a:schemeClr val="dk1"/>
              </a:buClr>
              <a:buSzPct val="100000"/>
              <a:buFont typeface="Arial"/>
              <a:buChar char="•"/>
            </a:pPr>
            <a:r>
              <a:rPr lang="en-US"/>
              <a:t>USC </a:t>
            </a:r>
            <a:r>
              <a:rPr lang="en-US" err="1"/>
              <a:t>Kortschak</a:t>
            </a:r>
            <a:r>
              <a:rPr lang="en-US"/>
              <a:t> Center For Learning and Creativity</a:t>
            </a:r>
          </a:p>
          <a:p>
            <a:pPr marL="342900" indent="-342900">
              <a:spcBef>
                <a:spcPts val="0"/>
              </a:spcBef>
              <a:buSzPct val="100000"/>
              <a:buFont typeface="Arial"/>
              <a:buChar char="•"/>
            </a:pPr>
            <a:r>
              <a:rPr lang="en-US" err="1"/>
              <a:t>Yizhen</a:t>
            </a:r>
            <a:r>
              <a:rPr lang="en-US"/>
              <a:t> Jane Wang</a:t>
            </a:r>
          </a:p>
        </p:txBody>
      </p:sp>
    </p:spTree>
    <p:extLst>
      <p:ext uri="{BB962C8B-B14F-4D97-AF65-F5344CB8AC3E}">
        <p14:creationId xmlns:p14="http://schemas.microsoft.com/office/powerpoint/2010/main" val="354498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2FD3-5BF0-B909-847C-8327F0C1AFAD}"/>
              </a:ext>
            </a:extLst>
          </p:cNvPr>
          <p:cNvSpPr>
            <a:spLocks noGrp="1"/>
          </p:cNvSpPr>
          <p:nvPr>
            <p:ph type="title"/>
          </p:nvPr>
        </p:nvSpPr>
        <p:spPr/>
        <p:txBody>
          <a:bodyPr/>
          <a:lstStyle/>
          <a:p>
            <a:r>
              <a:rPr lang="en-US"/>
              <a:t>Financial Wellness</a:t>
            </a:r>
          </a:p>
        </p:txBody>
      </p:sp>
      <p:sp>
        <p:nvSpPr>
          <p:cNvPr id="3" name="Text Placeholder 2">
            <a:extLst>
              <a:ext uri="{FF2B5EF4-FFF2-40B4-BE49-F238E27FC236}">
                <a16:creationId xmlns:a16="http://schemas.microsoft.com/office/drawing/2014/main" id="{1E93B9B6-B9D2-A49D-4186-4E9EB7D4FBD4}"/>
              </a:ext>
            </a:extLst>
          </p:cNvPr>
          <p:cNvSpPr>
            <a:spLocks noGrp="1"/>
          </p:cNvSpPr>
          <p:nvPr>
            <p:ph type="body" idx="1"/>
          </p:nvPr>
        </p:nvSpPr>
        <p:spPr>
          <a:xfrm>
            <a:off x="609600" y="1587500"/>
            <a:ext cx="6743700" cy="4584700"/>
          </a:xfrm>
        </p:spPr>
        <p:txBody>
          <a:bodyPr/>
          <a:lstStyle/>
          <a:p>
            <a:pPr marL="685800" indent="-457200">
              <a:buAutoNum type="arabicPeriod"/>
            </a:pPr>
            <a:r>
              <a:rPr lang="en-US"/>
              <a:t>Manage your finances, align spending with long-term goals</a:t>
            </a:r>
          </a:p>
          <a:p>
            <a:pPr marL="685800" indent="-457200">
              <a:buAutoNum type="arabicPeriod"/>
            </a:pPr>
            <a:r>
              <a:rPr lang="en-US"/>
              <a:t>Connecting financial habits with security and stability</a:t>
            </a:r>
          </a:p>
          <a:p>
            <a:pPr marL="685800" indent="-457200">
              <a:buAutoNum type="arabicPeriod"/>
            </a:pPr>
            <a:r>
              <a:rPr lang="en-US"/>
              <a:t>Self-Care Actions:</a:t>
            </a:r>
          </a:p>
          <a:p>
            <a:pPr marL="685800" indent="-457200">
              <a:buFont typeface="Arial" panose="020B0604020202020204" pitchFamily="34" charset="0"/>
              <a:buChar char="•"/>
            </a:pPr>
            <a:r>
              <a:rPr lang="en-US"/>
              <a:t>Budget monthly to prioritize needs and savings</a:t>
            </a:r>
          </a:p>
          <a:p>
            <a:pPr marL="685800" indent="-457200">
              <a:buFont typeface="Arial" panose="020B0604020202020204" pitchFamily="34" charset="0"/>
              <a:buChar char="•"/>
            </a:pPr>
            <a:r>
              <a:rPr lang="en-US"/>
              <a:t>Track spending to avoid overspending</a:t>
            </a:r>
          </a:p>
          <a:p>
            <a:pPr marL="685800" indent="-457200">
              <a:buFont typeface="Arial" panose="020B0604020202020204" pitchFamily="34" charset="0"/>
              <a:buChar char="•"/>
            </a:pPr>
            <a:r>
              <a:rPr lang="en-US"/>
              <a:t>Set financial goals to reduce stress and build confidence</a:t>
            </a:r>
          </a:p>
        </p:txBody>
      </p:sp>
      <p:pic>
        <p:nvPicPr>
          <p:cNvPr id="11268" name="Picture 4" descr="College Budget Template: Free Printable for Students">
            <a:extLst>
              <a:ext uri="{FF2B5EF4-FFF2-40B4-BE49-F238E27FC236}">
                <a16:creationId xmlns:a16="http://schemas.microsoft.com/office/drawing/2014/main" id="{9BC97BB7-D637-F029-DECA-524D00BEB6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9662" y="271463"/>
            <a:ext cx="4562144" cy="5900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775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53576-6688-12DF-5B3A-AB065769C620}"/>
              </a:ext>
            </a:extLst>
          </p:cNvPr>
          <p:cNvSpPr>
            <a:spLocks noGrp="1"/>
          </p:cNvSpPr>
          <p:nvPr>
            <p:ph type="title"/>
          </p:nvPr>
        </p:nvSpPr>
        <p:spPr/>
        <p:txBody>
          <a:bodyPr/>
          <a:lstStyle/>
          <a:p>
            <a:r>
              <a:rPr lang="en-US">
                <a:latin typeface="Arial Black"/>
              </a:rPr>
              <a:t>USC Resources</a:t>
            </a:r>
            <a:endParaRPr lang="en-US"/>
          </a:p>
        </p:txBody>
      </p:sp>
      <p:sp>
        <p:nvSpPr>
          <p:cNvPr id="3" name="Text Placeholder 2">
            <a:extLst>
              <a:ext uri="{FF2B5EF4-FFF2-40B4-BE49-F238E27FC236}">
                <a16:creationId xmlns:a16="http://schemas.microsoft.com/office/drawing/2014/main" id="{8250E065-62D4-F280-4EC2-A5710C06009C}"/>
              </a:ext>
            </a:extLst>
          </p:cNvPr>
          <p:cNvSpPr>
            <a:spLocks noGrp="1"/>
          </p:cNvSpPr>
          <p:nvPr>
            <p:ph type="body" idx="1"/>
          </p:nvPr>
        </p:nvSpPr>
        <p:spPr>
          <a:xfrm>
            <a:off x="609600" y="1388481"/>
            <a:ext cx="10972800" cy="5076795"/>
          </a:xfrm>
        </p:spPr>
        <p:txBody>
          <a:bodyPr/>
          <a:lstStyle/>
          <a:p>
            <a:pPr marL="0" indent="0">
              <a:lnSpc>
                <a:spcPct val="120000"/>
              </a:lnSpc>
            </a:pPr>
            <a:r>
              <a:rPr lang="en-US" sz="1600" dirty="0">
                <a:latin typeface="Arial"/>
                <a:cs typeface="Arial"/>
              </a:rPr>
              <a:t>Department of Public Safety. </a:t>
            </a:r>
            <a:r>
              <a:rPr lang="en-US" sz="1600" i="1" dirty="0">
                <a:latin typeface="Arial"/>
                <a:cs typeface="Arial"/>
              </a:rPr>
              <a:t>USC Trojan Alert</a:t>
            </a:r>
            <a:r>
              <a:rPr lang="en-US" sz="1600" dirty="0">
                <a:latin typeface="Arial"/>
                <a:cs typeface="Arial"/>
              </a:rPr>
              <a:t> . USC Department of Public Safety. Retrieved from </a:t>
            </a:r>
            <a:r>
              <a:rPr lang="en-US" sz="1600" dirty="0">
                <a:latin typeface="Arial"/>
                <a:cs typeface="Arial"/>
                <a:hlinkClick r:id="rId3">
                  <a:extLst>
                    <a:ext uri="{A12FA001-AC4F-418D-AE19-62706E023703}">
                      <ahyp:hlinkClr xmlns:ahyp="http://schemas.microsoft.com/office/drawing/2018/hyperlinkcolor" val="tx"/>
                    </a:ext>
                  </a:extLst>
                </a:hlinkClick>
              </a:rPr>
              <a:t>https://dps.usc.edu/services/trojans-alerts/</a:t>
            </a:r>
            <a:r>
              <a:rPr lang="en-US" sz="1600" dirty="0">
                <a:latin typeface="Arial"/>
                <a:cs typeface="Arial"/>
              </a:rPr>
              <a:t> </a:t>
            </a:r>
            <a:endParaRPr lang="en-US" sz="1600" dirty="0">
              <a:latin typeface="SimSun"/>
              <a:ea typeface="SimSun"/>
              <a:cs typeface="Arial"/>
            </a:endParaRPr>
          </a:p>
          <a:p>
            <a:pPr marL="0" indent="0">
              <a:lnSpc>
                <a:spcPct val="120000"/>
              </a:lnSpc>
            </a:pPr>
            <a:r>
              <a:rPr lang="en-US" sz="1600" dirty="0">
                <a:latin typeface="Arial"/>
                <a:cs typeface="Arial"/>
              </a:rPr>
              <a:t>Financial Aid Office. </a:t>
            </a:r>
            <a:r>
              <a:rPr lang="en-US" sz="1600" i="1" dirty="0">
                <a:latin typeface="Arial"/>
                <a:cs typeface="Arial"/>
              </a:rPr>
              <a:t>Financial Aid Office</a:t>
            </a:r>
            <a:r>
              <a:rPr lang="en-US" sz="1600" dirty="0">
                <a:latin typeface="Arial"/>
                <a:cs typeface="Arial"/>
              </a:rPr>
              <a:t>. USC. </a:t>
            </a:r>
            <a:r>
              <a:rPr lang="en-US" sz="1600" dirty="0">
                <a:latin typeface="Arial"/>
                <a:cs typeface="Arial"/>
                <a:hlinkClick r:id="rId4">
                  <a:extLst>
                    <a:ext uri="{A12FA001-AC4F-418D-AE19-62706E023703}">
                      <ahyp:hlinkClr xmlns:ahyp="http://schemas.microsoft.com/office/drawing/2018/hyperlinkcolor" val="tx"/>
                    </a:ext>
                  </a:extLst>
                </a:hlinkClick>
              </a:rPr>
              <a:t>https://financialaid.usc.edu/</a:t>
            </a:r>
            <a:endParaRPr lang="en-US" sz="1600" dirty="0">
              <a:latin typeface="SimSun"/>
              <a:ea typeface="SimSun"/>
              <a:cs typeface="Arial"/>
            </a:endParaRPr>
          </a:p>
          <a:p>
            <a:pPr marL="0" indent="0">
              <a:lnSpc>
                <a:spcPct val="120000"/>
              </a:lnSpc>
            </a:pPr>
            <a:r>
              <a:rPr lang="en-US" sz="1600" dirty="0" err="1">
                <a:latin typeface="Arial"/>
                <a:cs typeface="Arial"/>
              </a:rPr>
              <a:t>Kortschak</a:t>
            </a:r>
            <a:r>
              <a:rPr lang="en-US" sz="1600" dirty="0">
                <a:latin typeface="Arial"/>
                <a:cs typeface="Arial"/>
              </a:rPr>
              <a:t> Center for Learning and </a:t>
            </a:r>
            <a:r>
              <a:rPr lang="en-US" sz="1600" dirty="0" err="1">
                <a:latin typeface="Arial"/>
                <a:cs typeface="Arial"/>
              </a:rPr>
              <a:t>Creativity.</a:t>
            </a:r>
            <a:r>
              <a:rPr lang="en-US" sz="1600" i="1" dirty="0" err="1">
                <a:latin typeface="Arial"/>
                <a:cs typeface="Arial"/>
              </a:rPr>
              <a:t>Tool</a:t>
            </a:r>
            <a:r>
              <a:rPr lang="en-US" sz="1600" i="1" dirty="0">
                <a:latin typeface="Arial"/>
                <a:cs typeface="Arial"/>
              </a:rPr>
              <a:t> and Resources</a:t>
            </a:r>
            <a:r>
              <a:rPr lang="en-US" sz="1600" dirty="0">
                <a:latin typeface="Arial"/>
                <a:cs typeface="Arial"/>
              </a:rPr>
              <a:t>. </a:t>
            </a:r>
            <a:r>
              <a:rPr lang="en-US" sz="1600" dirty="0">
                <a:latin typeface="Arial"/>
                <a:cs typeface="Arial"/>
                <a:hlinkClick r:id="rId5">
                  <a:extLst>
                    <a:ext uri="{A12FA001-AC4F-418D-AE19-62706E023703}">
                      <ahyp:hlinkClr xmlns:ahyp="http://schemas.microsoft.com/office/drawing/2018/hyperlinkcolor" val="tx"/>
                    </a:ext>
                  </a:extLst>
                </a:hlinkClick>
              </a:rPr>
              <a:t>https://kortschakcenter.usc.edu/</a:t>
            </a:r>
            <a:r>
              <a:rPr lang="en-US" sz="1600" dirty="0">
                <a:latin typeface="Arial"/>
                <a:cs typeface="Arial"/>
              </a:rPr>
              <a:t> </a:t>
            </a:r>
            <a:endParaRPr lang="en-US" sz="1600" dirty="0">
              <a:latin typeface="SimSun"/>
              <a:ea typeface="SimSun"/>
              <a:cs typeface="Arial"/>
            </a:endParaRPr>
          </a:p>
          <a:p>
            <a:pPr marL="0" indent="0">
              <a:lnSpc>
                <a:spcPct val="120000"/>
              </a:lnSpc>
            </a:pPr>
            <a:r>
              <a:rPr lang="en-US" sz="1600" dirty="0" err="1">
                <a:latin typeface="Arial"/>
                <a:cs typeface="Arial"/>
              </a:rPr>
              <a:t>Kortschak</a:t>
            </a:r>
            <a:r>
              <a:rPr lang="en-US" sz="1600" dirty="0">
                <a:latin typeface="Arial"/>
                <a:cs typeface="Arial"/>
              </a:rPr>
              <a:t> Center for Learning and </a:t>
            </a:r>
            <a:r>
              <a:rPr lang="en-US" sz="1600" dirty="0" err="1">
                <a:latin typeface="Arial"/>
                <a:cs typeface="Arial"/>
              </a:rPr>
              <a:t>Creativity.</a:t>
            </a:r>
            <a:r>
              <a:rPr lang="en-US" sz="1600" i="1" dirty="0" err="1">
                <a:latin typeface="Arial"/>
                <a:cs typeface="Arial"/>
              </a:rPr>
              <a:t>Self</a:t>
            </a:r>
            <a:r>
              <a:rPr lang="en-US" sz="1600" i="1" dirty="0">
                <a:latin typeface="Arial"/>
                <a:cs typeface="Arial"/>
              </a:rPr>
              <a:t> Care Handouts. </a:t>
            </a:r>
            <a:r>
              <a:rPr lang="en-US" sz="1600" dirty="0">
                <a:latin typeface="Arial"/>
                <a:cs typeface="Arial"/>
              </a:rPr>
              <a:t>https://kortschakcenter.usc.edu/self-care-handouts/ </a:t>
            </a:r>
            <a:endParaRPr lang="en-US" sz="1600" dirty="0"/>
          </a:p>
          <a:p>
            <a:pPr marL="0" indent="0">
              <a:lnSpc>
                <a:spcPct val="120000"/>
              </a:lnSpc>
            </a:pPr>
            <a:r>
              <a:rPr lang="en-US" sz="1600" dirty="0" err="1">
                <a:latin typeface="Arial"/>
                <a:cs typeface="Arial"/>
              </a:rPr>
              <a:t>Kortschak</a:t>
            </a:r>
            <a:r>
              <a:rPr lang="en-US" sz="1600" dirty="0">
                <a:latin typeface="Arial"/>
                <a:cs typeface="Arial"/>
              </a:rPr>
              <a:t> Center for Learning and Creativity. </a:t>
            </a:r>
            <a:r>
              <a:rPr lang="en-US" sz="1600" i="1" dirty="0">
                <a:latin typeface="Arial"/>
                <a:cs typeface="Arial"/>
              </a:rPr>
              <a:t>Stress Management Handouts</a:t>
            </a:r>
            <a:r>
              <a:rPr lang="en-US" sz="1600" dirty="0">
                <a:latin typeface="Arial"/>
                <a:cs typeface="Arial"/>
              </a:rPr>
              <a:t>. </a:t>
            </a:r>
            <a:r>
              <a:rPr lang="en-US" sz="1600" dirty="0">
                <a:latin typeface="Arial"/>
                <a:cs typeface="Arial"/>
                <a:hlinkClick r:id="rId6">
                  <a:extLst>
                    <a:ext uri="{A12FA001-AC4F-418D-AE19-62706E023703}">
                      <ahyp:hlinkClr xmlns:ahyp="http://schemas.microsoft.com/office/drawing/2018/hyperlinkcolor" val="tx"/>
                    </a:ext>
                  </a:extLst>
                </a:hlinkClick>
              </a:rPr>
              <a:t>https://kortschakcenter.usc.edu/stress-management-handouts/</a:t>
            </a:r>
            <a:endParaRPr lang="en-US" dirty="0">
              <a:hlinkClick r:id="" action="ppaction://noaction"/>
            </a:endParaRPr>
          </a:p>
          <a:p>
            <a:pPr marL="0" indent="0">
              <a:lnSpc>
                <a:spcPct val="120000"/>
              </a:lnSpc>
            </a:pPr>
            <a:r>
              <a:rPr lang="en-US" sz="1600" dirty="0">
                <a:latin typeface="Arial"/>
                <a:cs typeface="Arial"/>
              </a:rPr>
              <a:t>Of</a:t>
            </a:r>
            <a:r>
              <a:rPr lang="en-US" sz="1600" dirty="0">
                <a:solidFill>
                  <a:schemeClr val="tx1">
                    <a:lumMod val="95000"/>
                    <a:lumOff val="5000"/>
                  </a:schemeClr>
                </a:solidFill>
                <a:latin typeface="Arial"/>
                <a:cs typeface="Arial"/>
              </a:rPr>
              <a:t>fice of Student Accessibility Services (OSAS). USC Office of Student Accessibility Services. Retrieved March 5, 2025, from </a:t>
            </a:r>
            <a:r>
              <a:rPr lang="en-US" sz="1600" dirty="0">
                <a:solidFill>
                  <a:schemeClr val="tx1">
                    <a:lumMod val="95000"/>
                    <a:lumOff val="5000"/>
                  </a:schemeClr>
                </a:solidFill>
                <a:latin typeface="Arial"/>
                <a:cs typeface="Arial"/>
                <a:hlinkClick r:id="rId7">
                  <a:extLst>
                    <a:ext uri="{A12FA001-AC4F-418D-AE19-62706E023703}">
                      <ahyp:hlinkClr xmlns:ahyp="http://schemas.microsoft.com/office/drawing/2018/hyperlinkcolor" val="tx"/>
                    </a:ext>
                  </a:extLst>
                </a:hlinkClick>
              </a:rPr>
              <a:t>https://osas.usc.edu/</a:t>
            </a:r>
            <a:endParaRPr lang="en-US">
              <a:solidFill>
                <a:schemeClr val="tx1">
                  <a:lumMod val="95000"/>
                  <a:lumOff val="5000"/>
                </a:schemeClr>
              </a:solidFill>
              <a:hlinkClick r:id="rId7">
                <a:extLst>
                  <a:ext uri="{A12FA001-AC4F-418D-AE19-62706E023703}">
                    <ahyp:hlinkClr xmlns:ahyp="http://schemas.microsoft.com/office/drawing/2018/hyperlinkcolor" val="tx"/>
                  </a:ext>
                </a:extLst>
              </a:hlinkClick>
            </a:endParaRPr>
          </a:p>
          <a:p>
            <a:pPr marL="0" indent="0">
              <a:lnSpc>
                <a:spcPct val="120000"/>
              </a:lnSpc>
            </a:pPr>
            <a:r>
              <a:rPr lang="en-US" sz="1600" dirty="0">
                <a:latin typeface="Arial"/>
                <a:cs typeface="Arial"/>
              </a:rPr>
              <a:t>Student Basic Needs. </a:t>
            </a:r>
            <a:r>
              <a:rPr lang="en-US" sz="1600" i="1" dirty="0">
                <a:latin typeface="Arial"/>
                <a:cs typeface="Arial"/>
              </a:rPr>
              <a:t>Student Basic Needs</a:t>
            </a:r>
            <a:r>
              <a:rPr lang="en-US" sz="1600" dirty="0">
                <a:latin typeface="Arial"/>
                <a:cs typeface="Arial"/>
              </a:rPr>
              <a:t>. USC. Retrieved February 28, 2025, from </a:t>
            </a:r>
            <a:r>
              <a:rPr lang="en-US" sz="1600" dirty="0">
                <a:solidFill>
                  <a:schemeClr val="tx1">
                    <a:lumMod val="95000"/>
                    <a:lumOff val="5000"/>
                  </a:schemeClr>
                </a:solidFill>
                <a:latin typeface="Arial"/>
                <a:cs typeface="Arial"/>
                <a:hlinkClick r:id="rId8">
                  <a:extLst>
                    <a:ext uri="{A12FA001-AC4F-418D-AE19-62706E023703}">
                      <ahyp:hlinkClr xmlns:ahyp="http://schemas.microsoft.com/office/drawing/2018/hyperlinkcolor" val="tx"/>
                    </a:ext>
                  </a:extLst>
                </a:hlinkClick>
              </a:rPr>
              <a:t>https://studentbasicneeds.usc.edu/</a:t>
            </a:r>
            <a:endParaRPr lang="en-US" dirty="0">
              <a:solidFill>
                <a:schemeClr val="tx1">
                  <a:lumMod val="95000"/>
                  <a:lumOff val="5000"/>
                </a:schemeClr>
              </a:solidFill>
              <a:hlinkClick r:id="rId8">
                <a:extLst>
                  <a:ext uri="{A12FA001-AC4F-418D-AE19-62706E023703}">
                    <ahyp:hlinkClr xmlns:ahyp="http://schemas.microsoft.com/office/drawing/2018/hyperlinkcolor" val="tx"/>
                  </a:ext>
                </a:extLst>
              </a:hlinkClick>
            </a:endParaRPr>
          </a:p>
          <a:p>
            <a:pPr marL="0" indent="0">
              <a:lnSpc>
                <a:spcPct val="120000"/>
              </a:lnSpc>
            </a:pPr>
            <a:r>
              <a:rPr lang="en-US" sz="1600" dirty="0">
                <a:latin typeface="Arial"/>
                <a:cs typeface="Arial"/>
              </a:rPr>
              <a:t>USC Student Health – Counseling and Mental Health. </a:t>
            </a:r>
            <a:r>
              <a:rPr lang="en-US" sz="1600" dirty="0">
                <a:latin typeface="Arial"/>
                <a:cs typeface="Arial"/>
                <a:hlinkClick r:id="rId9">
                  <a:extLst>
                    <a:ext uri="{A12FA001-AC4F-418D-AE19-62706E023703}">
                      <ahyp:hlinkClr xmlns:ahyp="http://schemas.microsoft.com/office/drawing/2018/hyperlinkcolor" val="tx"/>
                    </a:ext>
                  </a:extLst>
                </a:hlinkClick>
              </a:rPr>
              <a:t>https://careers.usc.edu/organizations/usc-student-health-counseling-and-mental-health/</a:t>
            </a:r>
            <a:endParaRPr lang="en-US" dirty="0"/>
          </a:p>
          <a:p>
            <a:pPr marL="0" indent="0">
              <a:lnSpc>
                <a:spcPct val="120000"/>
              </a:lnSpc>
            </a:pPr>
            <a:endParaRPr lang="en-US" sz="1000"/>
          </a:p>
          <a:p>
            <a:pPr marL="0" indent="0">
              <a:lnSpc>
                <a:spcPct val="120000"/>
              </a:lnSpc>
            </a:pPr>
            <a:endParaRPr lang="en-US" sz="1000"/>
          </a:p>
          <a:p>
            <a:endParaRPr lang="en-US"/>
          </a:p>
        </p:txBody>
      </p:sp>
    </p:spTree>
    <p:extLst>
      <p:ext uri="{BB962C8B-B14F-4D97-AF65-F5344CB8AC3E}">
        <p14:creationId xmlns:p14="http://schemas.microsoft.com/office/powerpoint/2010/main" val="2444668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17A0A-FACB-46AF-4AB9-379A8782E728}"/>
              </a:ext>
            </a:extLst>
          </p:cNvPr>
          <p:cNvSpPr>
            <a:spLocks noGrp="1"/>
          </p:cNvSpPr>
          <p:nvPr>
            <p:ph type="title"/>
          </p:nvPr>
        </p:nvSpPr>
        <p:spPr/>
        <p:txBody>
          <a:bodyPr/>
          <a:lstStyle/>
          <a:p>
            <a:r>
              <a:rPr lang="en-US"/>
              <a:t>Reference</a:t>
            </a:r>
          </a:p>
        </p:txBody>
      </p:sp>
      <p:sp>
        <p:nvSpPr>
          <p:cNvPr id="3" name="Text Placeholder 2">
            <a:extLst>
              <a:ext uri="{FF2B5EF4-FFF2-40B4-BE49-F238E27FC236}">
                <a16:creationId xmlns:a16="http://schemas.microsoft.com/office/drawing/2014/main" id="{90403ED5-0CED-B0AF-25CF-FF798E4537D5}"/>
              </a:ext>
            </a:extLst>
          </p:cNvPr>
          <p:cNvSpPr>
            <a:spLocks noGrp="1"/>
          </p:cNvSpPr>
          <p:nvPr>
            <p:ph type="body" sz="quarter" idx="10"/>
          </p:nvPr>
        </p:nvSpPr>
        <p:spPr>
          <a:xfrm>
            <a:off x="609600" y="1374578"/>
            <a:ext cx="10972800" cy="4361688"/>
          </a:xfrm>
        </p:spPr>
        <p:txBody>
          <a:bodyPr vert="horz" lIns="91440" tIns="45720" rIns="91440" bIns="45720" rtlCol="0" anchor="t">
            <a:noAutofit/>
          </a:bodyPr>
          <a:lstStyle/>
          <a:p>
            <a:pPr rtl="0" fontAlgn="base">
              <a:lnSpc>
                <a:spcPts val="1575"/>
              </a:lnSpc>
            </a:pPr>
            <a:r>
              <a:rPr lang="en-US" sz="1050" b="0" i="0" u="none" strike="noStrike" dirty="0">
                <a:solidFill>
                  <a:srgbClr val="000000"/>
                </a:solidFill>
                <a:effectLst/>
                <a:latin typeface="Arial"/>
                <a:cs typeface="Arial"/>
              </a:rPr>
              <a:t>College budget template. Pinterest. https://www.pinterest.com/pin/123456789/</a:t>
            </a:r>
            <a:r>
              <a:rPr lang="zh-CN" sz="1050" b="0" i="0" dirty="0">
                <a:solidFill>
                  <a:srgbClr val="000000"/>
                </a:solidFill>
                <a:effectLst/>
                <a:latin typeface="Arial"/>
                <a:ea typeface="Arial" panose="020B0604020202020204" pitchFamily="34" charset="0"/>
                <a:cs typeface="Arial"/>
              </a:rPr>
              <a:t>​</a:t>
            </a:r>
            <a:endParaRPr lang="zh-CN" sz="1050" b="0" i="0" dirty="0">
              <a:solidFill>
                <a:srgbClr val="000000"/>
              </a:solidFill>
              <a:effectLst/>
              <a:latin typeface="Arial"/>
              <a:ea typeface="等线"/>
              <a:cs typeface="Arial"/>
            </a:endParaRPr>
          </a:p>
          <a:p>
            <a:pPr fontAlgn="base">
              <a:lnSpc>
                <a:spcPct val="120000"/>
              </a:lnSpc>
            </a:pPr>
            <a:r>
              <a:rPr lang="en-US" sz="1050" b="0" i="0" u="none" strike="noStrike" dirty="0">
                <a:solidFill>
                  <a:srgbClr val="000000"/>
                </a:solidFill>
                <a:effectLst/>
                <a:latin typeface="Arial"/>
                <a:cs typeface="Arial"/>
              </a:rPr>
              <a:t>Centers Health Care.. </a:t>
            </a:r>
            <a:r>
              <a:rPr lang="en-US" sz="1050" b="0" i="1" u="none" strike="noStrike" dirty="0">
                <a:solidFill>
                  <a:srgbClr val="000000"/>
                </a:solidFill>
                <a:effectLst/>
                <a:latin typeface="Arial"/>
                <a:cs typeface="Arial"/>
              </a:rPr>
              <a:t>Is your sleep hygiene as good as it should be?</a:t>
            </a:r>
            <a:r>
              <a:rPr lang="en-US" sz="1050" b="0" i="0" u="none" strike="noStrike" dirty="0">
                <a:solidFill>
                  <a:srgbClr val="000000"/>
                </a:solidFill>
                <a:effectLst/>
                <a:latin typeface="Arial"/>
                <a:cs typeface="Arial"/>
              </a:rPr>
              <a:t> Centers Health Care. Retrieved January 26, 2025, from </a:t>
            </a:r>
            <a:r>
              <a:rPr lang="en-US" sz="1050" b="0" i="0" u="none" strike="noStrike" dirty="0">
                <a:solidFill>
                  <a:srgbClr val="000000"/>
                </a:solidFill>
                <a:effectLst/>
                <a:latin typeface="Arial"/>
                <a:cs typeface="Arial"/>
                <a:hlinkClick r:id="rId3"/>
              </a:rPr>
              <a:t>https://centershealthcare.com/media/is-your-sleep-hygiene-</a:t>
            </a:r>
            <a:r>
              <a:rPr lang="en-US" sz="1050" b="0" i="0" dirty="0">
                <a:solidFill>
                  <a:srgbClr val="000000"/>
                </a:solidFill>
                <a:effectLst/>
                <a:latin typeface="Arial"/>
                <a:cs typeface="Arial"/>
                <a:hlinkClick r:id="rId3"/>
              </a:rPr>
              <a:t>​</a:t>
            </a:r>
            <a:r>
              <a:rPr lang="en-US" sz="1050" b="0" i="0" u="none" strike="noStrike" dirty="0">
                <a:solidFill>
                  <a:srgbClr val="000000"/>
                </a:solidFill>
                <a:effectLst/>
                <a:latin typeface="Arial"/>
                <a:cs typeface="Arial"/>
              </a:rPr>
              <a:t>as-good-as-it-should-be/</a:t>
            </a:r>
            <a:r>
              <a:rPr lang="en-US" sz="1050" b="0" i="0" dirty="0">
                <a:solidFill>
                  <a:srgbClr val="000000"/>
                </a:solidFill>
                <a:effectLst/>
                <a:latin typeface="Arial"/>
                <a:cs typeface="Arial"/>
              </a:rPr>
              <a:t>​</a:t>
            </a:r>
          </a:p>
          <a:p>
            <a:pPr algn="l" rtl="0" fontAlgn="base">
              <a:lnSpc>
                <a:spcPct val="120000"/>
              </a:lnSpc>
            </a:pPr>
            <a:r>
              <a:rPr lang="en-US" sz="1050" b="0" i="0" u="none" strike="noStrike" dirty="0">
                <a:solidFill>
                  <a:srgbClr val="000000"/>
                </a:solidFill>
                <a:effectLst/>
                <a:latin typeface="Arial"/>
                <a:cs typeface="Arial"/>
              </a:rPr>
              <a:t>Lemon, N. (2025). </a:t>
            </a:r>
            <a:r>
              <a:rPr lang="en-US" sz="1050" b="0" i="1" u="none" strike="noStrike" dirty="0" err="1">
                <a:solidFill>
                  <a:srgbClr val="000000"/>
                </a:solidFill>
                <a:effectLst/>
                <a:latin typeface="Arial"/>
                <a:cs typeface="Arial"/>
              </a:rPr>
              <a:t>Prioritising</a:t>
            </a:r>
            <a:r>
              <a:rPr lang="en-US" sz="1050" b="0" i="1" u="none" strike="noStrike" dirty="0">
                <a:solidFill>
                  <a:srgbClr val="000000"/>
                </a:solidFill>
                <a:effectLst/>
                <a:latin typeface="Arial"/>
                <a:cs typeface="Arial"/>
              </a:rPr>
              <a:t> wellbeing and self-care in higher education: How we can do things differently to disrupt silence</a:t>
            </a:r>
            <a:r>
              <a:rPr lang="en-US" sz="1050" b="0" i="0" u="none" strike="noStrike" dirty="0">
                <a:solidFill>
                  <a:srgbClr val="000000"/>
                </a:solidFill>
                <a:effectLst/>
                <a:latin typeface="Arial"/>
                <a:cs typeface="Arial"/>
              </a:rPr>
              <a:t>. Routledge.</a:t>
            </a:r>
            <a:r>
              <a:rPr lang="en-US" sz="1050" b="0" i="0" dirty="0">
                <a:solidFill>
                  <a:srgbClr val="000000"/>
                </a:solidFill>
                <a:effectLst/>
                <a:latin typeface="Arial"/>
                <a:cs typeface="Arial"/>
              </a:rPr>
              <a:t>​</a:t>
            </a:r>
          </a:p>
          <a:p>
            <a:pPr algn="l" rtl="0" fontAlgn="base">
              <a:lnSpc>
                <a:spcPct val="120000"/>
              </a:lnSpc>
            </a:pPr>
            <a:r>
              <a:rPr lang="en-US" sz="1050" b="0" i="0" u="none" strike="noStrike" dirty="0" err="1">
                <a:solidFill>
                  <a:srgbClr val="000000"/>
                </a:solidFill>
                <a:effectLst/>
                <a:latin typeface="Arial"/>
                <a:cs typeface="Arial"/>
              </a:rPr>
              <a:t>Macrovector</a:t>
            </a:r>
            <a:r>
              <a:rPr lang="en-US" sz="1050" b="0" i="0" u="none" strike="noStrike" dirty="0">
                <a:solidFill>
                  <a:srgbClr val="000000"/>
                </a:solidFill>
                <a:effectLst/>
                <a:latin typeface="Arial"/>
                <a:cs typeface="Arial"/>
              </a:rPr>
              <a:t>. Concept of healthy lifestyle and fitness physical modern flat vector icons [Illustration]. </a:t>
            </a:r>
            <a:r>
              <a:rPr lang="en-US" sz="1050" b="0" i="0" u="none" strike="noStrike" dirty="0" err="1">
                <a:solidFill>
                  <a:srgbClr val="000000"/>
                </a:solidFill>
                <a:effectLst/>
                <a:latin typeface="Arial"/>
                <a:cs typeface="Arial"/>
              </a:rPr>
              <a:t>Dreamstime</a:t>
            </a:r>
            <a:r>
              <a:rPr lang="en-US" sz="1050" b="0" i="0" u="none" strike="noStrike" dirty="0">
                <a:solidFill>
                  <a:srgbClr val="000000"/>
                </a:solidFill>
                <a:effectLst/>
                <a:latin typeface="Arial"/>
                <a:cs typeface="Arial"/>
              </a:rPr>
              <a:t>. https://www.dreamstime.com/illustration/physical-wellness.html</a:t>
            </a:r>
            <a:r>
              <a:rPr lang="en-US" sz="1050" b="0" i="0" dirty="0">
                <a:solidFill>
                  <a:srgbClr val="000000"/>
                </a:solidFill>
                <a:effectLst/>
                <a:latin typeface="Arial"/>
                <a:cs typeface="Arial"/>
              </a:rPr>
              <a:t>​</a:t>
            </a:r>
          </a:p>
          <a:p>
            <a:pPr algn="l" rtl="0" fontAlgn="base">
              <a:lnSpc>
                <a:spcPct val="120000"/>
              </a:lnSpc>
            </a:pPr>
            <a:r>
              <a:rPr lang="en-US" sz="1050" b="0" i="0" u="none" strike="noStrike" dirty="0">
                <a:solidFill>
                  <a:srgbClr val="000000"/>
                </a:solidFill>
                <a:effectLst/>
                <a:latin typeface="Arial"/>
                <a:cs typeface="Arial"/>
              </a:rPr>
              <a:t>Melnyk, B. M., &amp; Neale, S. (2018). </a:t>
            </a:r>
            <a:r>
              <a:rPr lang="en-US" sz="1050" b="0" i="1" u="none" strike="noStrike" dirty="0">
                <a:solidFill>
                  <a:srgbClr val="000000"/>
                </a:solidFill>
                <a:effectLst/>
                <a:latin typeface="Arial"/>
                <a:cs typeface="Arial"/>
              </a:rPr>
              <a:t>9 dimensions of wellness: Evidence-based tactics for optimizing your health and well-being</a:t>
            </a:r>
            <a:r>
              <a:rPr lang="en-US" sz="1050" b="0" i="0" u="none" strike="noStrike" dirty="0">
                <a:solidFill>
                  <a:srgbClr val="000000"/>
                </a:solidFill>
                <a:effectLst/>
                <a:latin typeface="Arial"/>
                <a:cs typeface="Arial"/>
              </a:rPr>
              <a:t>. The Ohio State University.</a:t>
            </a:r>
            <a:r>
              <a:rPr lang="en-US" sz="1050" b="0" i="0" dirty="0">
                <a:solidFill>
                  <a:srgbClr val="000000"/>
                </a:solidFill>
                <a:effectLst/>
                <a:latin typeface="Arial"/>
                <a:cs typeface="Arial"/>
              </a:rPr>
              <a:t>​</a:t>
            </a:r>
          </a:p>
          <a:p>
            <a:pPr algn="l" rtl="0" fontAlgn="base">
              <a:lnSpc>
                <a:spcPct val="120000"/>
              </a:lnSpc>
            </a:pPr>
            <a:r>
              <a:rPr lang="en-US" sz="1050" b="0" i="0" u="none" strike="noStrike" dirty="0">
                <a:solidFill>
                  <a:srgbClr val="000000"/>
                </a:solidFill>
                <a:effectLst/>
                <a:latin typeface="Arial"/>
                <a:cs typeface="Arial"/>
              </a:rPr>
              <a:t>Positive Psychology.com. </a:t>
            </a:r>
            <a:r>
              <a:rPr lang="en-US" sz="1050" b="0" i="1" u="none" strike="noStrike" dirty="0">
                <a:solidFill>
                  <a:srgbClr val="000000"/>
                </a:solidFill>
                <a:effectLst/>
                <a:latin typeface="Arial"/>
                <a:cs typeface="Arial"/>
              </a:rPr>
              <a:t>Albert Ellis' ABC Model in CBT Theory</a:t>
            </a:r>
            <a:r>
              <a:rPr lang="en-US" sz="1050" b="0" i="0" u="none" strike="noStrike" dirty="0">
                <a:solidFill>
                  <a:srgbClr val="000000"/>
                </a:solidFill>
                <a:effectLst/>
                <a:latin typeface="Arial"/>
                <a:cs typeface="Arial"/>
              </a:rPr>
              <a:t>. Positive Psychology.com. Retrieved January 26, 2025, from https://positivepsychology.com/albert-ellis-abc-model-rebt-cbt/</a:t>
            </a:r>
            <a:r>
              <a:rPr lang="en-US" sz="1050" b="0" i="0" dirty="0">
                <a:solidFill>
                  <a:srgbClr val="000000"/>
                </a:solidFill>
                <a:effectLst/>
                <a:latin typeface="Arial"/>
                <a:cs typeface="Arial"/>
              </a:rPr>
              <a:t>​</a:t>
            </a:r>
          </a:p>
          <a:p>
            <a:pPr algn="l" rtl="0" fontAlgn="base">
              <a:lnSpc>
                <a:spcPct val="120000"/>
              </a:lnSpc>
            </a:pPr>
            <a:r>
              <a:rPr lang="en-US" sz="1050" b="0" i="0" u="none" strike="noStrike" dirty="0">
                <a:solidFill>
                  <a:srgbClr val="000000"/>
                </a:solidFill>
                <a:effectLst/>
                <a:latin typeface="Arial"/>
                <a:cs typeface="Arial"/>
              </a:rPr>
              <a:t>Seli, H. (2023). </a:t>
            </a:r>
            <a:r>
              <a:rPr lang="en-US" sz="1050" b="0" i="1" u="none" strike="noStrike" dirty="0">
                <a:solidFill>
                  <a:srgbClr val="000000"/>
                </a:solidFill>
                <a:effectLst/>
                <a:latin typeface="Arial"/>
                <a:cs typeface="Arial"/>
              </a:rPr>
              <a:t>Procrastination elimination strategies</a:t>
            </a:r>
            <a:r>
              <a:rPr lang="en-US" sz="1050" b="0" i="0" u="none" strike="noStrike" dirty="0">
                <a:solidFill>
                  <a:srgbClr val="000000"/>
                </a:solidFill>
                <a:effectLst/>
                <a:latin typeface="Arial"/>
                <a:cs typeface="Arial"/>
              </a:rPr>
              <a:t>. In </a:t>
            </a:r>
            <a:r>
              <a:rPr lang="en-US" sz="1050" b="0" i="1" u="none" strike="noStrike" dirty="0">
                <a:solidFill>
                  <a:srgbClr val="000000"/>
                </a:solidFill>
                <a:effectLst/>
                <a:latin typeface="Arial"/>
                <a:cs typeface="Arial"/>
              </a:rPr>
              <a:t>Motivation and learning strategies for college success: A focus on self-regulated learning</a:t>
            </a:r>
            <a:r>
              <a:rPr lang="en-US" sz="1050" b="0" i="0" u="none" strike="noStrike" dirty="0">
                <a:solidFill>
                  <a:srgbClr val="000000"/>
                </a:solidFill>
                <a:effectLst/>
                <a:latin typeface="Arial"/>
                <a:cs typeface="Arial"/>
              </a:rPr>
              <a:t>. Taylor &amp; Francis.</a:t>
            </a:r>
            <a:r>
              <a:rPr lang="en-US" sz="1050" b="0" i="0" dirty="0">
                <a:solidFill>
                  <a:srgbClr val="000000"/>
                </a:solidFill>
                <a:effectLst/>
                <a:latin typeface="Arial"/>
                <a:cs typeface="Arial"/>
              </a:rPr>
              <a:t>​</a:t>
            </a:r>
          </a:p>
          <a:p>
            <a:pPr algn="l" rtl="0" fontAlgn="base">
              <a:lnSpc>
                <a:spcPct val="100000"/>
              </a:lnSpc>
            </a:pPr>
            <a:r>
              <a:rPr lang="en-US" sz="1050" b="0" i="0" u="none" strike="noStrike" dirty="0">
                <a:solidFill>
                  <a:srgbClr val="000000"/>
                </a:solidFill>
                <a:effectLst/>
                <a:latin typeface="Arial"/>
                <a:cs typeface="Arial"/>
              </a:rPr>
              <a:t>South Dade News Leader. (2021, October 26). </a:t>
            </a:r>
            <a:r>
              <a:rPr lang="en-US" sz="1050" b="0" i="1" u="none" strike="noStrike" dirty="0">
                <a:solidFill>
                  <a:srgbClr val="000000"/>
                </a:solidFill>
                <a:effectLst/>
                <a:latin typeface="Arial"/>
                <a:cs typeface="Arial"/>
              </a:rPr>
              <a:t>October is emotional wellness month</a:t>
            </a:r>
            <a:r>
              <a:rPr lang="en-US" sz="1050" b="0" i="0" u="none" strike="noStrike" dirty="0">
                <a:solidFill>
                  <a:srgbClr val="000000"/>
                </a:solidFill>
                <a:effectLst/>
                <a:latin typeface="Arial"/>
                <a:cs typeface="Arial"/>
              </a:rPr>
              <a:t> [Photograph]. South Dade News Leader. https://www.southdadenewsleader.com/lifestyle/october-is</a:t>
            </a:r>
            <a:r>
              <a:rPr lang="en-US" sz="1050" b="0" i="0" dirty="0">
                <a:solidFill>
                  <a:srgbClr val="000000"/>
                </a:solidFill>
                <a:effectLst/>
                <a:latin typeface="Arial"/>
                <a:cs typeface="Arial"/>
              </a:rPr>
              <a:t>​</a:t>
            </a:r>
            <a:r>
              <a:rPr lang="en-US" sz="1050" b="0" i="0" u="none" strike="noStrike" dirty="0">
                <a:solidFill>
                  <a:srgbClr val="000000"/>
                </a:solidFill>
                <a:effectLst/>
                <a:latin typeface="Arial"/>
                <a:cs typeface="Arial"/>
              </a:rPr>
              <a:t>-emotional-wellness-month/article_150c7770-3669-11ec-ba9a-a3c9c6f64344.html</a:t>
            </a:r>
            <a:r>
              <a:rPr lang="en-US" sz="1050" b="0" i="0" dirty="0">
                <a:solidFill>
                  <a:srgbClr val="000000"/>
                </a:solidFill>
                <a:effectLst/>
                <a:latin typeface="Arial"/>
                <a:cs typeface="Arial"/>
              </a:rPr>
              <a:t>​</a:t>
            </a:r>
          </a:p>
          <a:p>
            <a:pPr algn="l" rtl="0" fontAlgn="base">
              <a:lnSpc>
                <a:spcPct val="120000"/>
              </a:lnSpc>
            </a:pPr>
            <a:r>
              <a:rPr lang="en-US" sz="1050" b="0" i="0" u="none" strike="noStrike" dirty="0">
                <a:solidFill>
                  <a:srgbClr val="000000"/>
                </a:solidFill>
                <a:effectLst/>
                <a:latin typeface="Arial"/>
                <a:cs typeface="Arial"/>
              </a:rPr>
              <a:t>Zentner, K., Bradford, B., &amp; Van Ingen, B. (2023). </a:t>
            </a:r>
            <a:r>
              <a:rPr lang="en-US" sz="1050" b="0" i="1" u="none" strike="noStrike" dirty="0">
                <a:solidFill>
                  <a:srgbClr val="000000"/>
                </a:solidFill>
                <a:effectLst/>
                <a:latin typeface="Arial"/>
                <a:cs typeface="Arial"/>
              </a:rPr>
              <a:t>Student wellness in higher education: A focus on social, physical, and financial wellness</a:t>
            </a:r>
            <a:r>
              <a:rPr lang="en-US" sz="1050" b="0" i="0" u="none" strike="noStrike" dirty="0">
                <a:solidFill>
                  <a:srgbClr val="000000"/>
                </a:solidFill>
                <a:effectLst/>
                <a:latin typeface="Arial"/>
                <a:cs typeface="Arial"/>
              </a:rPr>
              <a:t>. The International Journal of Learning in Higher Education.</a:t>
            </a:r>
            <a:r>
              <a:rPr lang="en-US" sz="1050" b="0" i="0" dirty="0">
                <a:solidFill>
                  <a:srgbClr val="000000"/>
                </a:solidFill>
                <a:effectLst/>
                <a:latin typeface="Arial"/>
                <a:cs typeface="Arial"/>
              </a:rPr>
              <a:t>​</a:t>
            </a:r>
          </a:p>
          <a:p>
            <a:pPr algn="l" rtl="0" fontAlgn="base">
              <a:lnSpc>
                <a:spcPct val="120000"/>
              </a:lnSpc>
            </a:pPr>
            <a:r>
              <a:rPr lang="en-US" sz="1050" b="0" i="0" u="none" strike="noStrike" dirty="0">
                <a:solidFill>
                  <a:srgbClr val="000000"/>
                </a:solidFill>
                <a:effectLst/>
                <a:latin typeface="Arial"/>
                <a:cs typeface="Arial"/>
              </a:rPr>
              <a:t>Zohair, N., Javed, M., Rahat, M., Mumtaz, H., Sher, A., Raza, Z., Qayyum, S., &amp; Ahmad, S. (2020). Dimensions of wellness: A multidimensional concept. </a:t>
            </a:r>
            <a:r>
              <a:rPr lang="en-US" sz="1050" b="0" i="1" u="none" strike="noStrike" dirty="0">
                <a:solidFill>
                  <a:srgbClr val="000000"/>
                </a:solidFill>
                <a:effectLst/>
                <a:latin typeface="Arial"/>
                <a:cs typeface="Arial"/>
              </a:rPr>
              <a:t>BMC Journal of Medical Science, 1</a:t>
            </a:r>
            <a:r>
              <a:rPr lang="en-US" sz="1050" b="0" i="0" u="none" strike="noStrike" dirty="0">
                <a:solidFill>
                  <a:srgbClr val="000000"/>
                </a:solidFill>
                <a:effectLst/>
                <a:latin typeface="Arial"/>
                <a:cs typeface="Arial"/>
              </a:rPr>
              <a:t>(2), 39-46.</a:t>
            </a:r>
            <a:r>
              <a:rPr lang="en-US" sz="1050" b="0" i="0" dirty="0">
                <a:solidFill>
                  <a:srgbClr val="000000"/>
                </a:solidFill>
                <a:effectLst/>
                <a:latin typeface="Arial"/>
                <a:cs typeface="Arial"/>
              </a:rPr>
              <a:t>​</a:t>
            </a:r>
          </a:p>
          <a:p>
            <a:pPr algn="l" rtl="0" fontAlgn="base">
              <a:lnSpc>
                <a:spcPct val="120000"/>
              </a:lnSpc>
            </a:pPr>
            <a:endParaRPr lang="en-US" sz="1000" b="0" i="0">
              <a:solidFill>
                <a:srgbClr val="000000"/>
              </a:solidFill>
              <a:effectLst/>
              <a:latin typeface="Arial"/>
            </a:endParaRPr>
          </a:p>
          <a:p>
            <a:endParaRPr lang="en-US" sz="1000"/>
          </a:p>
        </p:txBody>
      </p:sp>
    </p:spTree>
    <p:extLst>
      <p:ext uri="{BB962C8B-B14F-4D97-AF65-F5344CB8AC3E}">
        <p14:creationId xmlns:p14="http://schemas.microsoft.com/office/powerpoint/2010/main" val="1912553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diagram of wellness dimensions">
            <a:extLst>
              <a:ext uri="{FF2B5EF4-FFF2-40B4-BE49-F238E27FC236}">
                <a16:creationId xmlns:a16="http://schemas.microsoft.com/office/drawing/2014/main" id="{DC6207EB-4844-1943-8068-69748B06EA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16" r="272" b="9618"/>
          <a:stretch/>
        </p:blipFill>
        <p:spPr bwMode="auto">
          <a:xfrm>
            <a:off x="7464056" y="27676"/>
            <a:ext cx="4715065" cy="6183298"/>
          </a:xfrm>
          <a:prstGeom prst="rect">
            <a:avLst/>
          </a:prstGeom>
          <a:noFill/>
          <a:effectLst>
            <a:outerShdw blurRad="50800" dist="50800" dir="5400000" algn="ctr" rotWithShape="0">
              <a:srgbClr val="000000">
                <a:alpha val="0"/>
              </a:srgbClr>
            </a:outerShdw>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6CEBDF1-DFD5-EF43-BB83-DA7AE13B6814}"/>
              </a:ext>
            </a:extLst>
          </p:cNvPr>
          <p:cNvSpPr>
            <a:spLocks noGrp="1"/>
          </p:cNvSpPr>
          <p:nvPr>
            <p:ph type="title"/>
          </p:nvPr>
        </p:nvSpPr>
        <p:spPr>
          <a:xfrm>
            <a:off x="609600" y="365760"/>
            <a:ext cx="7573264" cy="1338478"/>
          </a:xfrm>
        </p:spPr>
        <p:txBody>
          <a:bodyPr/>
          <a:lstStyle/>
          <a:p>
            <a:r>
              <a:rPr lang="en-US"/>
              <a:t>Self-Care in 8 Dimensions of Wellness </a:t>
            </a:r>
          </a:p>
        </p:txBody>
      </p:sp>
      <p:sp>
        <p:nvSpPr>
          <p:cNvPr id="3" name="Text Placeholder 2">
            <a:extLst>
              <a:ext uri="{FF2B5EF4-FFF2-40B4-BE49-F238E27FC236}">
                <a16:creationId xmlns:a16="http://schemas.microsoft.com/office/drawing/2014/main" id="{6F3DA1F8-3599-E84C-924C-DC6358AB244F}"/>
              </a:ext>
            </a:extLst>
          </p:cNvPr>
          <p:cNvSpPr>
            <a:spLocks noGrp="1"/>
          </p:cNvSpPr>
          <p:nvPr>
            <p:ph type="body" sz="quarter" idx="10"/>
          </p:nvPr>
        </p:nvSpPr>
        <p:spPr/>
        <p:txBody>
          <a:bodyPr/>
          <a:lstStyle/>
          <a:p>
            <a:pPr algn="l" rtl="0" fontAlgn="base">
              <a:lnSpc>
                <a:spcPts val="1125"/>
              </a:lnSpc>
              <a:buFont typeface="Arial" panose="020B0604020202020204" pitchFamily="34" charset="0"/>
              <a:buChar char="•"/>
            </a:pPr>
            <a:r>
              <a:rPr lang="en-US" b="0" i="0" u="none" strike="noStrike">
                <a:solidFill>
                  <a:srgbClr val="000000"/>
                </a:solidFill>
                <a:effectLst/>
                <a:latin typeface="Arial" panose="020B0604020202020204" pitchFamily="34" charset="0"/>
              </a:rPr>
              <a:t>Self-care: Activities to maintain well-being</a:t>
            </a:r>
            <a:r>
              <a:rPr lang="en-US" b="0" i="0">
                <a:solidFill>
                  <a:srgbClr val="000000"/>
                </a:solidFill>
                <a:effectLst/>
                <a:latin typeface="Arial" panose="020B0604020202020204" pitchFamily="34" charset="0"/>
              </a:rPr>
              <a:t>​</a:t>
            </a:r>
          </a:p>
          <a:p>
            <a:pPr algn="l" rtl="0" fontAlgn="base">
              <a:lnSpc>
                <a:spcPts val="1125"/>
              </a:lnSpc>
              <a:buFont typeface="Arial" panose="020B0604020202020204" pitchFamily="34" charset="0"/>
              <a:buChar char="•"/>
            </a:pPr>
            <a:endParaRPr lang="en-US" b="0" i="0">
              <a:solidFill>
                <a:srgbClr val="000000"/>
              </a:solidFill>
              <a:effectLst/>
              <a:latin typeface="Arial" panose="020B0604020202020204" pitchFamily="34" charset="0"/>
            </a:endParaRPr>
          </a:p>
          <a:p>
            <a:pPr algn="l" rtl="0" fontAlgn="base">
              <a:lnSpc>
                <a:spcPts val="1125"/>
              </a:lnSpc>
              <a:buFont typeface="Arial" panose="020B0604020202020204" pitchFamily="34" charset="0"/>
              <a:buChar char="•"/>
            </a:pPr>
            <a:r>
              <a:rPr lang="en-US" b="0" i="0" u="none" strike="noStrike">
                <a:solidFill>
                  <a:srgbClr val="000000"/>
                </a:solidFill>
                <a:effectLst/>
                <a:latin typeface="Arial" panose="020B0604020202020204" pitchFamily="34" charset="0"/>
              </a:rPr>
              <a:t>Wellness: Active process for a fulfilling life</a:t>
            </a:r>
            <a:endParaRPr lang="en-US" b="0" i="0">
              <a:solidFill>
                <a:srgbClr val="000000"/>
              </a:solidFill>
              <a:effectLst/>
              <a:latin typeface="Arial" panose="020B0604020202020204" pitchFamily="34" charset="0"/>
            </a:endParaRPr>
          </a:p>
          <a:p>
            <a:endParaRPr lang="en-US"/>
          </a:p>
        </p:txBody>
      </p:sp>
    </p:spTree>
    <p:extLst>
      <p:ext uri="{BB962C8B-B14F-4D97-AF65-F5344CB8AC3E}">
        <p14:creationId xmlns:p14="http://schemas.microsoft.com/office/powerpoint/2010/main" val="969844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19BA3-FF04-1040-AE50-5AB777033541}"/>
              </a:ext>
            </a:extLst>
          </p:cNvPr>
          <p:cNvSpPr>
            <a:spLocks noGrp="1"/>
          </p:cNvSpPr>
          <p:nvPr>
            <p:ph type="title"/>
          </p:nvPr>
        </p:nvSpPr>
        <p:spPr>
          <a:xfrm>
            <a:off x="612648" y="365760"/>
            <a:ext cx="10972800" cy="1325563"/>
          </a:xfrm>
        </p:spPr>
        <p:txBody>
          <a:bodyPr anchor="ctr">
            <a:normAutofit/>
          </a:bodyPr>
          <a:lstStyle/>
          <a:p>
            <a:r>
              <a:rPr lang="en-US"/>
              <a:t>Physical Wellness</a:t>
            </a:r>
          </a:p>
        </p:txBody>
      </p:sp>
      <p:pic>
        <p:nvPicPr>
          <p:cNvPr id="6" name="Content Placeholder 5" descr="A Sleep schedule with purple squares">
            <a:extLst>
              <a:ext uri="{FF2B5EF4-FFF2-40B4-BE49-F238E27FC236}">
                <a16:creationId xmlns:a16="http://schemas.microsoft.com/office/drawing/2014/main" id="{E035DC23-C1FD-8EAB-25A1-2CEEF25AF730}"/>
              </a:ext>
            </a:extLst>
          </p:cNvPr>
          <p:cNvPicPr>
            <a:picLocks noGrp="1" noChangeAspect="1"/>
          </p:cNvPicPr>
          <p:nvPr>
            <p:ph sz="quarter" idx="12"/>
          </p:nvPr>
        </p:nvPicPr>
        <p:blipFill>
          <a:blip r:embed="rId3"/>
          <a:stretch>
            <a:fillRect/>
          </a:stretch>
        </p:blipFill>
        <p:spPr>
          <a:xfrm>
            <a:off x="6184394" y="2288394"/>
            <a:ext cx="5394960" cy="3425799"/>
          </a:xfrm>
          <a:noFill/>
        </p:spPr>
      </p:pic>
      <p:sp>
        <p:nvSpPr>
          <p:cNvPr id="5" name="Content Placeholder 4">
            <a:extLst>
              <a:ext uri="{FF2B5EF4-FFF2-40B4-BE49-F238E27FC236}">
                <a16:creationId xmlns:a16="http://schemas.microsoft.com/office/drawing/2014/main" id="{22BD30DD-AACA-DBB4-7462-B2A9303FE984}"/>
              </a:ext>
            </a:extLst>
          </p:cNvPr>
          <p:cNvSpPr>
            <a:spLocks noGrp="1"/>
          </p:cNvSpPr>
          <p:nvPr>
            <p:ph sz="quarter" idx="13"/>
          </p:nvPr>
        </p:nvSpPr>
        <p:spPr>
          <a:xfrm>
            <a:off x="612647" y="1825625"/>
            <a:ext cx="5394960" cy="4351338"/>
          </a:xfrm>
        </p:spPr>
        <p:txBody>
          <a:bodyPr vert="horz" lIns="91440" tIns="45720" rIns="91440" bIns="45720" rtlCol="0">
            <a:normAutofit/>
          </a:bodyPr>
          <a:lstStyle/>
          <a:p>
            <a:r>
              <a:rPr lang="en-US" b="1"/>
              <a:t>Care for your body:</a:t>
            </a:r>
            <a:r>
              <a:rPr lang="en-US"/>
              <a:t> nutrition, exercise, sleep </a:t>
            </a:r>
          </a:p>
          <a:p>
            <a:endParaRPr lang="en-US"/>
          </a:p>
          <a:p>
            <a:r>
              <a:rPr lang="en-US" b="1"/>
              <a:t>Time Management: </a:t>
            </a:r>
            <a:r>
              <a:rPr lang="en-US"/>
              <a:t>schedule activity, meals, sleep</a:t>
            </a:r>
          </a:p>
          <a:p>
            <a:endParaRPr lang="en-US"/>
          </a:p>
          <a:p>
            <a:r>
              <a:rPr lang="en-US" b="1"/>
              <a:t>Self-Care Actions:</a:t>
            </a:r>
            <a:r>
              <a:rPr lang="en-US"/>
              <a:t> </a:t>
            </a:r>
          </a:p>
          <a:p>
            <a:pPr marL="285750" indent="-228600">
              <a:buFont typeface="Arial,Sans-Serif"/>
              <a:buChar char="•"/>
            </a:pPr>
            <a:r>
              <a:rPr lang="en-US"/>
              <a:t>30 mins activity, 5x/week </a:t>
            </a:r>
          </a:p>
          <a:p>
            <a:pPr marL="285750" indent="-228600">
              <a:buFont typeface="Arial,Sans-Serif"/>
              <a:buChar char="•"/>
            </a:pPr>
            <a:r>
              <a:rPr lang="en-US"/>
              <a:t>5 servings fruits/veggies daily </a:t>
            </a:r>
          </a:p>
          <a:p>
            <a:pPr marL="285750" indent="-228600">
              <a:buFont typeface="Arial,Sans-Serif"/>
              <a:buChar char="•"/>
            </a:pPr>
            <a:r>
              <a:rPr lang="en-US"/>
              <a:t>Sleep 7-8 hours/night</a:t>
            </a:r>
          </a:p>
          <a:p>
            <a:endParaRPr lang="en-US" dirty="0"/>
          </a:p>
        </p:txBody>
      </p:sp>
    </p:spTree>
    <p:extLst>
      <p:ext uri="{BB962C8B-B14F-4D97-AF65-F5344CB8AC3E}">
        <p14:creationId xmlns:p14="http://schemas.microsoft.com/office/powerpoint/2010/main" val="3542362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65C83-6CA3-8E4E-80BC-A9D823795864}"/>
              </a:ext>
              <a:ext uri="{C183D7F6-B498-43B3-948B-1728B52AA6E4}">
                <adec:decorative xmlns:adec="http://schemas.microsoft.com/office/drawing/2017/decorative" val="0"/>
              </a:ext>
            </a:extLst>
          </p:cNvPr>
          <p:cNvSpPr>
            <a:spLocks noGrp="1"/>
          </p:cNvSpPr>
          <p:nvPr>
            <p:ph type="title"/>
          </p:nvPr>
        </p:nvSpPr>
        <p:spPr/>
        <p:txBody>
          <a:bodyPr/>
          <a:lstStyle/>
          <a:p>
            <a:r>
              <a:rPr lang="en-US"/>
              <a:t>Intellectual Wellness</a:t>
            </a:r>
          </a:p>
        </p:txBody>
      </p:sp>
      <p:sp>
        <p:nvSpPr>
          <p:cNvPr id="3" name="Content Placeholder 2">
            <a:extLst>
              <a:ext uri="{FF2B5EF4-FFF2-40B4-BE49-F238E27FC236}">
                <a16:creationId xmlns:a16="http://schemas.microsoft.com/office/drawing/2014/main" id="{7372C57E-E2E4-D946-A4D1-A20BBFD2C713}"/>
              </a:ext>
              <a:ext uri="{C183D7F6-B498-43B3-948B-1728B52AA6E4}">
                <adec:decorative xmlns:adec="http://schemas.microsoft.com/office/drawing/2017/decorative" val="0"/>
              </a:ext>
            </a:extLst>
          </p:cNvPr>
          <p:cNvSpPr>
            <a:spLocks noGrp="1"/>
          </p:cNvSpPr>
          <p:nvPr>
            <p:ph sz="quarter" idx="12"/>
          </p:nvPr>
        </p:nvSpPr>
        <p:spPr>
          <a:xfrm>
            <a:off x="6132733" y="1748134"/>
            <a:ext cx="5446621" cy="3266457"/>
          </a:xfrm>
        </p:spPr>
        <p:txBody>
          <a:bodyPr vert="horz" lIns="91440" tIns="45720" rIns="91440" bIns="45720" rtlCol="0" anchor="t">
            <a:normAutofit/>
          </a:bodyPr>
          <a:lstStyle/>
          <a:p>
            <a:pPr marL="457200" indent="-457200">
              <a:buAutoNum type="arabicPeriod"/>
            </a:pPr>
            <a:r>
              <a:rPr lang="en-US" sz="2400" dirty="0">
                <a:latin typeface="Arial"/>
                <a:cs typeface="Arial"/>
              </a:rPr>
              <a:t>Continuous learning and creativity</a:t>
            </a:r>
          </a:p>
          <a:p>
            <a:pPr marL="457200" indent="-457200">
              <a:buAutoNum type="arabicPeriod"/>
            </a:pPr>
            <a:r>
              <a:rPr lang="en-US" sz="2400" dirty="0">
                <a:latin typeface="Arial"/>
                <a:cs typeface="Arial"/>
              </a:rPr>
              <a:t>Self-Regulation: Plan, monitor, and evaluate</a:t>
            </a:r>
          </a:p>
          <a:p>
            <a:pPr marL="457200" indent="-457200">
              <a:buAutoNum type="arabicPeriod"/>
            </a:pPr>
            <a:r>
              <a:rPr lang="en-US" sz="2400" dirty="0">
                <a:latin typeface="Arial"/>
                <a:cs typeface="Arial"/>
              </a:rPr>
              <a:t>Actions:</a:t>
            </a:r>
          </a:p>
          <a:p>
            <a:pPr marL="1143000" lvl="1" indent="-457200">
              <a:buFont typeface="Courier New" panose="020B0604020202020204" pitchFamily="34" charset="0"/>
              <a:buChar char="o"/>
            </a:pPr>
            <a:r>
              <a:rPr lang="en-US" dirty="0">
                <a:latin typeface="Arial"/>
                <a:cs typeface="Arial"/>
              </a:rPr>
              <a:t>A-B-C thinking</a:t>
            </a:r>
          </a:p>
          <a:p>
            <a:pPr marL="1143000" lvl="1" indent="-457200">
              <a:buFont typeface="Courier New" panose="020B0604020202020204" pitchFamily="34" charset="0"/>
              <a:buChar char="o"/>
            </a:pPr>
            <a:r>
              <a:rPr lang="en-US" dirty="0">
                <a:latin typeface="Arial"/>
                <a:cs typeface="Arial"/>
              </a:rPr>
              <a:t>Engage in puzzles, reading, learning</a:t>
            </a:r>
          </a:p>
        </p:txBody>
      </p:sp>
      <p:pic>
        <p:nvPicPr>
          <p:cNvPr id="4098" name="Picture 2">
            <a:extLst>
              <a:ext uri="{FF2B5EF4-FFF2-40B4-BE49-F238E27FC236}">
                <a16:creationId xmlns:a16="http://schemas.microsoft.com/office/drawing/2014/main" id="{E9CCAD8C-4D7A-5E68-E9B6-AFE6E8E8A0B2}"/>
              </a:ext>
              <a:ext uri="{C183D7F6-B498-43B3-948B-1728B52AA6E4}">
                <adec:decorative xmlns:adec="http://schemas.microsoft.com/office/drawing/2017/decorative" val="1"/>
              </a:ext>
            </a:extLst>
          </p:cNvPr>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609923" y="1710451"/>
            <a:ext cx="4315148" cy="2993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6671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033EC-A786-556C-8541-CC618B881755}"/>
              </a:ext>
            </a:extLst>
          </p:cNvPr>
          <p:cNvSpPr>
            <a:spLocks noGrp="1"/>
          </p:cNvSpPr>
          <p:nvPr>
            <p:ph type="title"/>
          </p:nvPr>
        </p:nvSpPr>
        <p:spPr/>
        <p:txBody>
          <a:bodyPr/>
          <a:lstStyle/>
          <a:p>
            <a:r>
              <a:rPr lang="en-US"/>
              <a:t>Emotional Wellness</a:t>
            </a:r>
          </a:p>
        </p:txBody>
      </p:sp>
      <p:sp>
        <p:nvSpPr>
          <p:cNvPr id="4" name="Content Placeholder 3">
            <a:extLst>
              <a:ext uri="{FF2B5EF4-FFF2-40B4-BE49-F238E27FC236}">
                <a16:creationId xmlns:a16="http://schemas.microsoft.com/office/drawing/2014/main" id="{BC55120D-36A0-6774-BD3A-0A999A0BDFB8}"/>
              </a:ext>
            </a:extLst>
          </p:cNvPr>
          <p:cNvSpPr>
            <a:spLocks noGrp="1"/>
          </p:cNvSpPr>
          <p:nvPr>
            <p:ph sz="quarter" idx="13"/>
          </p:nvPr>
        </p:nvSpPr>
        <p:spPr/>
        <p:txBody>
          <a:bodyPr vert="horz" lIns="91440" tIns="45720" rIns="91440" bIns="45720" rtlCol="0" anchor="t">
            <a:normAutofit/>
          </a:bodyPr>
          <a:lstStyle/>
          <a:p>
            <a:pPr marL="457200" indent="-457200">
              <a:buAutoNum type="arabicPeriod"/>
            </a:pPr>
            <a:r>
              <a:rPr lang="en-US" sz="2400" dirty="0">
                <a:latin typeface="Arial"/>
                <a:cs typeface="Arial"/>
              </a:rPr>
              <a:t>Express/manage emotions effectively</a:t>
            </a:r>
          </a:p>
          <a:p>
            <a:pPr marL="457200" indent="-457200">
              <a:buAutoNum type="arabicPeriod"/>
            </a:pPr>
            <a:r>
              <a:rPr lang="en-US" sz="2400" dirty="0">
                <a:latin typeface="Arial"/>
                <a:cs typeface="Arial"/>
              </a:rPr>
              <a:t>Managing Emotions: positive self-talk</a:t>
            </a:r>
          </a:p>
          <a:p>
            <a:pPr marL="457200" indent="-457200">
              <a:buAutoNum type="arabicPeriod"/>
            </a:pPr>
            <a:r>
              <a:rPr lang="en-US" sz="2400" dirty="0">
                <a:latin typeface="Arial"/>
                <a:cs typeface="Arial"/>
              </a:rPr>
              <a:t>Actions:</a:t>
            </a:r>
          </a:p>
          <a:p>
            <a:pPr marL="1143000" lvl="1" indent="-457200">
              <a:buFont typeface="Courier New" panose="020B0604020202020204" pitchFamily="34" charset="0"/>
              <a:buChar char="o"/>
            </a:pPr>
            <a:r>
              <a:rPr lang="en-US" dirty="0">
                <a:latin typeface="Arial"/>
                <a:cs typeface="Arial"/>
              </a:rPr>
              <a:t>Mindfulness for negative self-talk</a:t>
            </a:r>
          </a:p>
          <a:p>
            <a:pPr marL="1143000" lvl="1" indent="-457200">
              <a:buFont typeface="Courier New" panose="020B0604020202020204" pitchFamily="34" charset="0"/>
              <a:buChar char="o"/>
            </a:pPr>
            <a:r>
              <a:rPr lang="en-US" dirty="0">
                <a:latin typeface="Arial"/>
                <a:cs typeface="Arial"/>
              </a:rPr>
              <a:t>Seek help for overwhelming emotions</a:t>
            </a:r>
          </a:p>
        </p:txBody>
      </p:sp>
      <p:pic>
        <p:nvPicPr>
          <p:cNvPr id="5126" name="Picture 6" descr="50 Empowering Positive Affirmations for Teen Girls {Printable Cards} -  Organize by Dreams">
            <a:extLst>
              <a:ext uri="{FF2B5EF4-FFF2-40B4-BE49-F238E27FC236}">
                <a16:creationId xmlns:a16="http://schemas.microsoft.com/office/drawing/2014/main" id="{D15BE55E-0910-24CB-9998-9A700AE984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0889" y="3034045"/>
            <a:ext cx="2952307" cy="2952307"/>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A group of colorful sticky notes for positive words such as Slow down, Have fun, etc.">
            <a:extLst>
              <a:ext uri="{FF2B5EF4-FFF2-40B4-BE49-F238E27FC236}">
                <a16:creationId xmlns:a16="http://schemas.microsoft.com/office/drawing/2014/main" id="{D0A4C2FE-EA10-EF75-5A47-BA0E0C6A3A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29806" y="780356"/>
            <a:ext cx="3343275" cy="2238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344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5E49B-F2A2-87E4-7AFA-89F19FAF8215}"/>
              </a:ext>
            </a:extLst>
          </p:cNvPr>
          <p:cNvSpPr>
            <a:spLocks noGrp="1"/>
          </p:cNvSpPr>
          <p:nvPr>
            <p:ph type="title"/>
          </p:nvPr>
        </p:nvSpPr>
        <p:spPr/>
        <p:txBody>
          <a:bodyPr/>
          <a:lstStyle/>
          <a:p>
            <a:r>
              <a:rPr lang="en-US"/>
              <a:t>Social Wellness</a:t>
            </a:r>
          </a:p>
        </p:txBody>
      </p:sp>
      <p:sp>
        <p:nvSpPr>
          <p:cNvPr id="9" name="Text Placeholder 3">
            <a:extLst>
              <a:ext uri="{FF2B5EF4-FFF2-40B4-BE49-F238E27FC236}">
                <a16:creationId xmlns:a16="http://schemas.microsoft.com/office/drawing/2014/main" id="{12FB05AA-6D92-92FA-B71F-8FAEB1823186}"/>
              </a:ext>
            </a:extLst>
          </p:cNvPr>
          <p:cNvSpPr>
            <a:spLocks noGrp="1"/>
          </p:cNvSpPr>
          <p:nvPr>
            <p:ph sz="quarter" idx="13"/>
          </p:nvPr>
        </p:nvSpPr>
        <p:spPr>
          <a:xfrm>
            <a:off x="612775" y="1825625"/>
            <a:ext cx="5394325" cy="4351338"/>
          </a:xfrm>
        </p:spPr>
        <p:txBody>
          <a:bodyPr/>
          <a:lstStyle/>
          <a:p>
            <a:r>
              <a:rPr lang="en-US"/>
              <a:t>1</a:t>
            </a:r>
            <a:r>
              <a:rPr lang="en-US" sz="2400"/>
              <a:t>. Build supportive relationships</a:t>
            </a:r>
          </a:p>
          <a:p>
            <a:r>
              <a:rPr lang="en-US" sz="2400"/>
              <a:t>2.Self-Care Actions: </a:t>
            </a:r>
          </a:p>
          <a:p>
            <a:pPr marL="285750" indent="-285750">
              <a:buFont typeface="Arial" panose="020B0604020202020204" pitchFamily="34" charset="0"/>
              <a:buChar char="•"/>
            </a:pPr>
            <a:r>
              <a:rPr lang="en-US" sz="2400"/>
              <a:t>Use “I” Messages for communication</a:t>
            </a:r>
          </a:p>
          <a:p>
            <a:pPr marL="285750" indent="-285750">
              <a:buFont typeface="Arial" panose="020B0604020202020204" pitchFamily="34" charset="0"/>
              <a:buChar char="•"/>
            </a:pPr>
            <a:r>
              <a:rPr lang="en-US" sz="2400"/>
              <a:t>Maintain social support network</a:t>
            </a:r>
          </a:p>
          <a:p>
            <a:r>
              <a:rPr lang="en-US" sz="2400"/>
              <a:t>3. Effective communications:</a:t>
            </a:r>
          </a:p>
          <a:p>
            <a:pPr marL="285750" indent="-285750">
              <a:buFont typeface="Arial" panose="020B0604020202020204" pitchFamily="34" charset="0"/>
              <a:buChar char="•"/>
            </a:pPr>
            <a:r>
              <a:rPr lang="en-US" sz="2400"/>
              <a:t>Respectful Language</a:t>
            </a:r>
          </a:p>
          <a:p>
            <a:pPr marL="285750" indent="-285750">
              <a:buFont typeface="Arial" panose="020B0604020202020204" pitchFamily="34" charset="0"/>
              <a:buChar char="•"/>
            </a:pPr>
            <a:r>
              <a:rPr lang="en-US" sz="2400"/>
              <a:t>Cool-down breaks</a:t>
            </a:r>
          </a:p>
          <a:p>
            <a:pPr marL="285750" indent="-285750">
              <a:buFont typeface="Arial" panose="020B0604020202020204" pitchFamily="34" charset="0"/>
              <a:buChar char="•"/>
            </a:pPr>
            <a:r>
              <a:rPr lang="en-US" sz="2400"/>
              <a:t>Focus on present issues</a:t>
            </a:r>
          </a:p>
          <a:p>
            <a:pPr marL="285750" indent="-285750">
              <a:buFont typeface="Arial" panose="020B0604020202020204" pitchFamily="34" charset="0"/>
              <a:buChar char="•"/>
            </a:pPr>
            <a:endParaRPr lang="en-US"/>
          </a:p>
        </p:txBody>
      </p:sp>
      <p:pic>
        <p:nvPicPr>
          <p:cNvPr id="12294" name="Picture 6" descr="Graphic containing sample I statements">
            <a:extLst>
              <a:ext uri="{FF2B5EF4-FFF2-40B4-BE49-F238E27FC236}">
                <a16:creationId xmlns:a16="http://schemas.microsoft.com/office/drawing/2014/main" id="{49D31153-F927-2B79-CBC1-C38A4F06F00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4334" b="7528"/>
          <a:stretch/>
        </p:blipFill>
        <p:spPr bwMode="auto">
          <a:xfrm>
            <a:off x="6867525" y="1691323"/>
            <a:ext cx="3462338" cy="3346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141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F07DD-2E3A-AAC6-1A8A-37B325A828A2}"/>
              </a:ext>
            </a:extLst>
          </p:cNvPr>
          <p:cNvSpPr>
            <a:spLocks noGrp="1"/>
          </p:cNvSpPr>
          <p:nvPr>
            <p:ph type="title"/>
          </p:nvPr>
        </p:nvSpPr>
        <p:spPr/>
        <p:txBody>
          <a:bodyPr/>
          <a:lstStyle/>
          <a:p>
            <a:r>
              <a:rPr lang="en-US"/>
              <a:t>Spiritual Wellness</a:t>
            </a:r>
          </a:p>
        </p:txBody>
      </p:sp>
      <p:pic>
        <p:nvPicPr>
          <p:cNvPr id="6" name="Content Placeholder 5" descr="A image of how to meditate">
            <a:extLst>
              <a:ext uri="{FF2B5EF4-FFF2-40B4-BE49-F238E27FC236}">
                <a16:creationId xmlns:a16="http://schemas.microsoft.com/office/drawing/2014/main" id="{3C678A1C-3202-D5EE-27D9-B90699691B41}"/>
              </a:ext>
            </a:extLst>
          </p:cNvPr>
          <p:cNvPicPr>
            <a:picLocks noGrp="1" noChangeAspect="1"/>
          </p:cNvPicPr>
          <p:nvPr>
            <p:ph sz="quarter" idx="12"/>
          </p:nvPr>
        </p:nvPicPr>
        <p:blipFill>
          <a:blip r:embed="rId3"/>
          <a:stretch>
            <a:fillRect/>
          </a:stretch>
        </p:blipFill>
        <p:spPr>
          <a:xfrm>
            <a:off x="6729414" y="550659"/>
            <a:ext cx="5146882" cy="55271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156A83DC-F297-31E7-C4FF-10A0D75B5B89}"/>
              </a:ext>
              <a:ext uri="{C183D7F6-B498-43B3-948B-1728B52AA6E4}">
                <adec:decorative xmlns:adec="http://schemas.microsoft.com/office/drawing/2017/decorative" val="1"/>
              </a:ext>
            </a:extLst>
          </p:cNvPr>
          <p:cNvSpPr>
            <a:spLocks noGrp="1"/>
          </p:cNvSpPr>
          <p:nvPr>
            <p:ph sz="quarter" idx="13"/>
          </p:nvPr>
        </p:nvSpPr>
        <p:spPr/>
        <p:txBody>
          <a:bodyPr>
            <a:normAutofit/>
          </a:bodyPr>
          <a:lstStyle/>
          <a:p>
            <a:pPr marL="457200" indent="-457200">
              <a:buAutoNum type="arabicPeriod"/>
            </a:pPr>
            <a:r>
              <a:rPr lang="en-US" sz="2400"/>
              <a:t>Find purpose, align actions with values</a:t>
            </a:r>
          </a:p>
          <a:p>
            <a:pPr marL="457200" indent="-457200">
              <a:buAutoNum type="arabicPeriod"/>
            </a:pPr>
            <a:r>
              <a:rPr lang="en-US" sz="2400"/>
              <a:t>Connecting goals with values</a:t>
            </a:r>
          </a:p>
          <a:p>
            <a:pPr marL="457200" indent="-457200">
              <a:buAutoNum type="arabicPeriod"/>
            </a:pPr>
            <a:r>
              <a:rPr lang="en-US" sz="2400"/>
              <a:t>Self-Care Actions:</a:t>
            </a:r>
          </a:p>
          <a:p>
            <a:pPr marL="457200" indent="-457200">
              <a:buFont typeface="Arial" panose="020B0604020202020204" pitchFamily="34" charset="0"/>
              <a:buChar char="•"/>
            </a:pPr>
            <a:r>
              <a:rPr lang="en-US" sz="2400"/>
              <a:t>reflect./meditate daily</a:t>
            </a:r>
          </a:p>
          <a:p>
            <a:pPr marL="457200" indent="-457200">
              <a:buFont typeface="Arial" panose="020B0604020202020204" pitchFamily="34" charset="0"/>
              <a:buChar char="•"/>
            </a:pPr>
            <a:r>
              <a:rPr lang="en-US" sz="2400"/>
              <a:t>Explore personal beliefs and respect others.</a:t>
            </a:r>
          </a:p>
        </p:txBody>
      </p:sp>
    </p:spTree>
    <p:extLst>
      <p:ext uri="{BB962C8B-B14F-4D97-AF65-F5344CB8AC3E}">
        <p14:creationId xmlns:p14="http://schemas.microsoft.com/office/powerpoint/2010/main" val="1884370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72E47-F851-3F41-BD25-976509222AC7}"/>
              </a:ext>
              <a:ext uri="{C183D7F6-B498-43B3-948B-1728B52AA6E4}">
                <adec:decorative xmlns:adec="http://schemas.microsoft.com/office/drawing/2017/decorative" val="0"/>
              </a:ext>
            </a:extLst>
          </p:cNvPr>
          <p:cNvSpPr>
            <a:spLocks noGrp="1"/>
          </p:cNvSpPr>
          <p:nvPr>
            <p:ph type="title"/>
          </p:nvPr>
        </p:nvSpPr>
        <p:spPr/>
        <p:txBody>
          <a:bodyPr/>
          <a:lstStyle/>
          <a:p>
            <a:r>
              <a:rPr lang="en-US" dirty="0"/>
              <a:t>Occupational Wellness</a:t>
            </a:r>
          </a:p>
        </p:txBody>
      </p:sp>
      <p:pic>
        <p:nvPicPr>
          <p:cNvPr id="7" name="Content Placeholder 6" descr="A pyramid of colors with text">
            <a:extLst>
              <a:ext uri="{FF2B5EF4-FFF2-40B4-BE49-F238E27FC236}">
                <a16:creationId xmlns:a16="http://schemas.microsoft.com/office/drawing/2014/main" id="{BB186622-BE28-F7DF-9E82-BA48EECBC515}"/>
              </a:ext>
            </a:extLst>
          </p:cNvPr>
          <p:cNvPicPr>
            <a:picLocks noGrp="1" noChangeAspect="1"/>
          </p:cNvPicPr>
          <p:nvPr>
            <p:ph sz="quarter" idx="12"/>
          </p:nvPr>
        </p:nvPicPr>
        <p:blipFill>
          <a:blip r:embed="rId3"/>
          <a:stretch>
            <a:fillRect/>
          </a:stretch>
        </p:blipFill>
        <p:spPr>
          <a:xfrm>
            <a:off x="6184394" y="1959580"/>
            <a:ext cx="5394960" cy="4083427"/>
          </a:xfrm>
        </p:spPr>
      </p:pic>
      <p:sp>
        <p:nvSpPr>
          <p:cNvPr id="6" name="Content Placeholder 5">
            <a:extLst>
              <a:ext uri="{FF2B5EF4-FFF2-40B4-BE49-F238E27FC236}">
                <a16:creationId xmlns:a16="http://schemas.microsoft.com/office/drawing/2014/main" id="{4BF620ED-7E67-54DA-B7FD-5342A9FDF48C}"/>
              </a:ext>
            </a:extLst>
          </p:cNvPr>
          <p:cNvSpPr>
            <a:spLocks noGrp="1"/>
          </p:cNvSpPr>
          <p:nvPr>
            <p:ph sz="quarter" idx="13"/>
          </p:nvPr>
        </p:nvSpPr>
        <p:spPr/>
        <p:txBody>
          <a:bodyPr vert="horz" lIns="91440" tIns="45720" rIns="91440" bIns="45720" rtlCol="0" anchor="t">
            <a:normAutofit/>
          </a:bodyPr>
          <a:lstStyle/>
          <a:p>
            <a:pPr marL="571500" indent="-342900">
              <a:buFont typeface="Arial,Sans-Serif"/>
              <a:buChar char="•"/>
            </a:pPr>
            <a:r>
              <a:rPr lang="en-US" sz="2400" dirty="0"/>
              <a:t>Fulfillment: work aligns with values/passions</a:t>
            </a:r>
          </a:p>
          <a:p>
            <a:pPr marL="571500" indent="-342900">
              <a:buFont typeface="Arial,Sans-Serif"/>
              <a:buChar char="•"/>
            </a:pPr>
            <a:r>
              <a:rPr lang="en-US" sz="2400" dirty="0">
                <a:latin typeface="Arial"/>
                <a:cs typeface="Arial"/>
              </a:rPr>
              <a:t>Actions:</a:t>
            </a:r>
          </a:p>
          <a:p>
            <a:pPr marL="1028700" lvl="1" indent="-285750">
              <a:buFont typeface="Arial,Sans-Serif"/>
              <a:buChar char="•"/>
            </a:pPr>
            <a:r>
              <a:rPr lang="en-US" dirty="0">
                <a:latin typeface="Arial"/>
                <a:cs typeface="Arial"/>
              </a:rPr>
              <a:t>SMART career goals</a:t>
            </a:r>
          </a:p>
          <a:p>
            <a:pPr marL="1028700" lvl="1" indent="-285750">
              <a:buFont typeface="Arial,Sans-Serif"/>
              <a:buChar char="•"/>
            </a:pPr>
            <a:r>
              <a:rPr lang="en-US" dirty="0"/>
              <a:t>Seek/respond to feedback for growth</a:t>
            </a:r>
          </a:p>
        </p:txBody>
      </p:sp>
    </p:spTree>
    <p:extLst>
      <p:ext uri="{BB962C8B-B14F-4D97-AF65-F5344CB8AC3E}">
        <p14:creationId xmlns:p14="http://schemas.microsoft.com/office/powerpoint/2010/main" val="2513948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27473-9ABB-E5E0-770C-9015A14EA8A4}"/>
              </a:ext>
            </a:extLst>
          </p:cNvPr>
          <p:cNvSpPr>
            <a:spLocks noGrp="1"/>
          </p:cNvSpPr>
          <p:nvPr>
            <p:ph type="title"/>
          </p:nvPr>
        </p:nvSpPr>
        <p:spPr/>
        <p:txBody>
          <a:bodyPr/>
          <a:lstStyle/>
          <a:p>
            <a:r>
              <a:rPr lang="en-US"/>
              <a:t>Environmental Wellness</a:t>
            </a:r>
          </a:p>
        </p:txBody>
      </p:sp>
      <p:sp>
        <p:nvSpPr>
          <p:cNvPr id="3" name="Text Placeholder 2">
            <a:extLst>
              <a:ext uri="{FF2B5EF4-FFF2-40B4-BE49-F238E27FC236}">
                <a16:creationId xmlns:a16="http://schemas.microsoft.com/office/drawing/2014/main" id="{EE1C3EA0-FED0-EE7C-3C1B-D91F4B209BF5}"/>
              </a:ext>
            </a:extLst>
          </p:cNvPr>
          <p:cNvSpPr>
            <a:spLocks noGrp="1"/>
          </p:cNvSpPr>
          <p:nvPr>
            <p:ph type="body" idx="1"/>
          </p:nvPr>
        </p:nvSpPr>
        <p:spPr>
          <a:xfrm>
            <a:off x="609600" y="1810512"/>
            <a:ext cx="6464300" cy="4361688"/>
          </a:xfrm>
        </p:spPr>
        <p:txBody>
          <a:bodyPr/>
          <a:lstStyle/>
          <a:p>
            <a:pPr marL="685800" indent="-457200">
              <a:buAutoNum type="arabicPeriod"/>
            </a:pPr>
            <a:r>
              <a:rPr lang="en-US"/>
              <a:t>Be aware of your environment, align actions with sustainability</a:t>
            </a:r>
          </a:p>
          <a:p>
            <a:pPr marL="685800" indent="-457200">
              <a:buAutoNum type="arabicPeriod"/>
            </a:pPr>
            <a:r>
              <a:rPr lang="en-US"/>
              <a:t>Connecting habits with environmental impact</a:t>
            </a:r>
          </a:p>
          <a:p>
            <a:pPr marL="685800" indent="-457200">
              <a:buAutoNum type="arabicPeriod"/>
            </a:pPr>
            <a:r>
              <a:rPr lang="en-US"/>
              <a:t>Self-Care Actions:</a:t>
            </a:r>
          </a:p>
          <a:p>
            <a:pPr marL="685800" indent="-457200">
              <a:buFont typeface="Arial" panose="020B0604020202020204" pitchFamily="34" charset="0"/>
              <a:buChar char="•"/>
            </a:pPr>
            <a:r>
              <a:rPr lang="en-US"/>
              <a:t>Spend time with nature to recharge</a:t>
            </a:r>
          </a:p>
          <a:p>
            <a:pPr marL="685800" indent="-457200">
              <a:buFont typeface="Arial" panose="020B0604020202020204" pitchFamily="34" charset="0"/>
              <a:buChar char="•"/>
            </a:pPr>
            <a:r>
              <a:rPr lang="en-US"/>
              <a:t>Reduce, reuse, recycle to minimize waste</a:t>
            </a:r>
          </a:p>
          <a:p>
            <a:pPr marL="685800" indent="-457200">
              <a:buFont typeface="Arial" panose="020B0604020202020204" pitchFamily="34" charset="0"/>
              <a:buChar char="•"/>
            </a:pPr>
            <a:r>
              <a:rPr lang="en-US"/>
              <a:t>Conserve energy and water in daily routines</a:t>
            </a:r>
          </a:p>
        </p:txBody>
      </p:sp>
      <p:pic>
        <p:nvPicPr>
          <p:cNvPr id="10244" name="Picture 4" descr="TrojansAlert - Department of Public Safety">
            <a:extLst>
              <a:ext uri="{FF2B5EF4-FFF2-40B4-BE49-F238E27FC236}">
                <a16:creationId xmlns:a16="http://schemas.microsoft.com/office/drawing/2014/main" id="{3B638150-5C9D-8135-CAC4-85F40BAB1D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3900" y="2546345"/>
            <a:ext cx="4154365"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027210"/>
      </p:ext>
    </p:extLst>
  </p:cSld>
  <p:clrMapOvr>
    <a:masterClrMapping/>
  </p:clrMapOvr>
</p:sld>
</file>

<file path=ppt/theme/theme1.xml><?xml version="1.0" encoding="utf-8"?>
<a:theme xmlns:a="http://schemas.openxmlformats.org/drawingml/2006/main" name="USC Powerpoint Template - Whi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12</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USC Powerpoint Template - White</vt:lpstr>
      <vt:lpstr>Self-care in 8 Dimensions of Wellness</vt:lpstr>
      <vt:lpstr>Self-Care in 8 Dimensions of Wellness </vt:lpstr>
      <vt:lpstr>Physical Wellness</vt:lpstr>
      <vt:lpstr>Intellectual Wellness</vt:lpstr>
      <vt:lpstr>Emotional Wellness</vt:lpstr>
      <vt:lpstr>Social Wellness</vt:lpstr>
      <vt:lpstr>Spiritual Wellness</vt:lpstr>
      <vt:lpstr>Occupational Wellness</vt:lpstr>
      <vt:lpstr>Environmental Wellness</vt:lpstr>
      <vt:lpstr>Financial Wellness</vt:lpstr>
      <vt:lpstr>USC Resources</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Strategies</dc:title>
  <dc:creator>Zitlahlyc Heredia</dc:creator>
  <cp:revision>108</cp:revision>
  <dcterms:created xsi:type="dcterms:W3CDTF">2020-03-02T23:35:26Z</dcterms:created>
  <dcterms:modified xsi:type="dcterms:W3CDTF">2025-04-11T20:50:43Z</dcterms:modified>
</cp:coreProperties>
</file>