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A_8F14FE5C.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2"/>
  </p:notesMasterIdLst>
  <p:sldIdLst>
    <p:sldId id="285" r:id="rId2"/>
    <p:sldId id="286" r:id="rId3"/>
    <p:sldId id="297" r:id="rId4"/>
    <p:sldId id="301" r:id="rId5"/>
    <p:sldId id="299" r:id="rId6"/>
    <p:sldId id="303" r:id="rId7"/>
    <p:sldId id="298" r:id="rId8"/>
    <p:sldId id="292" r:id="rId9"/>
    <p:sldId id="300"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4DE24C-B09C-A839-6EB1-C9E94B57E639}" name="Julie Loppacher" initials="JL" userId="S::loppache@usc.edu::68c60b2d-0af6-4149-9a6c-5438c1f1ed23" providerId="AD"/>
  <p188:author id="{46EC206C-6317-2F75-7DE9-E037965DEDB6}" name="Juliana Calhoun" initials="JC" userId="S::jrcalhou@usc.edu::b6e00576-73dc-43e2-aee8-e023a7b09478" providerId="AD"/>
  <p188:author id="{4A0BECAF-AC5F-DAF1-6E8C-8F8B31E3DAB7}" name="Nicolette Smith" initials="NS" userId="S::nsmith74@usc.edu::ba707988-a5c0-453b-8b33-d23b6afb1a17" providerId="AD"/>
  <p188:author id="{0FF0B7B3-2660-20F5-9CE0-23218B204C98}" name="Jordan Gant" initials="JG" userId="S::jgant@usc.edu::a8ebfed0-bc1d-4af3-9ff7-2bdc453fb9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p:restoredTop sz="77211"/>
  </p:normalViewPr>
  <p:slideViewPr>
    <p:cSldViewPr snapToGrid="0">
      <p:cViewPr varScale="1">
        <p:scale>
          <a:sx n="86" d="100"/>
          <a:sy n="86" d="100"/>
        </p:scale>
        <p:origin x="168"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modernComment_12A_8F14FE5C.xml><?xml version="1.0" encoding="utf-8"?>
<p188:cmLst xmlns:a="http://schemas.openxmlformats.org/drawingml/2006/main" xmlns:r="http://schemas.openxmlformats.org/officeDocument/2006/relationships" xmlns:p188="http://schemas.microsoft.com/office/powerpoint/2018/8/main">
  <p188:cm id="{58C23B11-7E09-44D0-9F7C-F6D764D82D29}" authorId="{46EC206C-6317-2F75-7DE9-E037965DEDB6}" created="2024-04-05T00:08:01.875">
    <pc:sldMkLst xmlns:pc="http://schemas.microsoft.com/office/powerpoint/2013/main/command">
      <pc:docMk/>
      <pc:sldMk cId="2400517724" sldId="298"/>
    </pc:sldMkLst>
    <p188:replyLst>
      <p188:reply id="{C1CDD14C-3F4A-4F83-A7DB-251F5B354B0A}" authorId="{0FF0B7B3-2660-20F5-9CE0-23218B204C98}" created="2024-04-10T18:10:58.636">
        <p188:txBody>
          <a:bodyPr/>
          <a:lstStyle/>
          <a:p>
            <a:r>
              <a:rPr lang="en-US"/>
              <a:t>Done</a:t>
            </a:r>
          </a:p>
        </p188:txBody>
      </p188:reply>
    </p188:replyLst>
    <p188:txBody>
      <a:bodyPr/>
      <a:lstStyle/>
      <a:p>
        <a:r>
          <a:rPr lang="en-US"/>
          <a:t>meditation needs to be defined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FE32B-9CA2-2F4B-9804-71437D3DF4F6}" type="datetimeFigureOut">
              <a:rPr lang="en-US" smtClean="0"/>
              <a:t>4/16/24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19D91-D33E-2047-964C-331174639827}" type="slidenum">
              <a:rPr lang="en-US" smtClean="0"/>
              <a:t>‹#›</a:t>
            </a:fld>
            <a:endParaRPr lang="en-US"/>
          </a:p>
        </p:txBody>
      </p:sp>
    </p:spTree>
    <p:extLst>
      <p:ext uri="{BB962C8B-B14F-4D97-AF65-F5344CB8AC3E}">
        <p14:creationId xmlns:p14="http://schemas.microsoft.com/office/powerpoint/2010/main" val="317265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I am Jordan </a:t>
            </a:r>
            <a:r>
              <a:rPr lang="en-US"/>
              <a:t>Gant, an</a:t>
            </a:r>
            <a:r>
              <a:rPr lang="en-US" sz="1200"/>
              <a:t> </a:t>
            </a:r>
            <a:r>
              <a:rPr lang="en-US"/>
              <a:t>Academic</a:t>
            </a:r>
            <a:r>
              <a:rPr lang="en-US" sz="1200"/>
              <a:t> </a:t>
            </a:r>
            <a:r>
              <a:rPr lang="en-US"/>
              <a:t>Coach,</a:t>
            </a:r>
            <a:r>
              <a:rPr lang="en-US" sz="1200"/>
              <a:t> and </a:t>
            </a:r>
            <a:r>
              <a:rPr lang="en-US"/>
              <a:t>this presentation will review</a:t>
            </a:r>
            <a:r>
              <a:rPr lang="en-US" sz="1200"/>
              <a:t> the importance of </a:t>
            </a:r>
            <a:r>
              <a:rPr lang="en-US"/>
              <a:t>increasing your</a:t>
            </a:r>
            <a:r>
              <a:rPr lang="en-US" sz="1200"/>
              <a:t> </a:t>
            </a:r>
            <a:r>
              <a:rPr lang="en-US"/>
              <a:t>self-awareness</a:t>
            </a:r>
            <a:r>
              <a:rPr lang="en-US" sz="1200"/>
              <a:t> of </a:t>
            </a:r>
            <a:r>
              <a:rPr lang="en-US"/>
              <a:t>the emotional and physical </a:t>
            </a:r>
            <a:r>
              <a:rPr lang="en-US" sz="1200"/>
              <a:t>response to </a:t>
            </a:r>
            <a:r>
              <a:rPr lang="en-US"/>
              <a:t>stressors</a:t>
            </a:r>
            <a:r>
              <a:rPr lang="en-US" sz="1200"/>
              <a:t> </a:t>
            </a:r>
            <a:r>
              <a:rPr lang="en-US"/>
              <a:t>to grow your introspection. You will learn ways to decompress and reconnect to a more grounded state.</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1</a:t>
            </a:fld>
            <a:endParaRPr lang="en-US"/>
          </a:p>
        </p:txBody>
      </p:sp>
    </p:spTree>
    <p:extLst>
      <p:ext uri="{BB962C8B-B14F-4D97-AF65-F5344CB8AC3E}">
        <p14:creationId xmlns:p14="http://schemas.microsoft.com/office/powerpoint/2010/main" val="236497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hope this workshop helps you better understand how introspection allows us to reflect and consider healthy habits! Fight on!</a:t>
            </a:r>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10</a:t>
            </a:fld>
            <a:endParaRPr lang="en-US"/>
          </a:p>
        </p:txBody>
      </p:sp>
    </p:spTree>
    <p:extLst>
      <p:ext uri="{BB962C8B-B14F-4D97-AF65-F5344CB8AC3E}">
        <p14:creationId xmlns:p14="http://schemas.microsoft.com/office/powerpoint/2010/main" val="144522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Introspection is the process of exploring what is going on in our minds and bodies. </a:t>
            </a:r>
            <a:endParaRPr lang="en-US"/>
          </a:p>
          <a:p>
            <a:pPr marL="171450" indent="-171450">
              <a:buFont typeface="Arial"/>
              <a:buChar char="•"/>
            </a:pPr>
            <a:r>
              <a:rPr lang="en-US">
                <a:solidFill>
                  <a:srgbClr val="000000"/>
                </a:solidFill>
              </a:rPr>
              <a:t>Introspection gives us the opportunity to evaluate ourselves</a:t>
            </a:r>
            <a:r>
              <a:rPr lang="en-US">
                <a:ea typeface="Calibri"/>
                <a:cs typeface="Calibri"/>
              </a:rPr>
              <a:t>, our thoughts, and challenges more effectively and with more clarity. This is a chance to reassess how we should respond and feel when faced with our perceived challenges.</a:t>
            </a:r>
            <a:endParaRPr lang="en-US">
              <a:solidFill>
                <a:srgbClr val="FF0000"/>
              </a:solidFill>
            </a:endParaRPr>
          </a:p>
          <a:p>
            <a:pPr marL="171450" indent="-171450">
              <a:buFont typeface="Arial"/>
              <a:buChar char="•"/>
            </a:pPr>
            <a:r>
              <a:rPr lang="en-US">
                <a:solidFill>
                  <a:srgbClr val="000000"/>
                </a:solidFill>
              </a:rPr>
              <a:t>Being</a:t>
            </a:r>
            <a:r>
              <a:rPr lang="en-US"/>
              <a:t> in the present allows us to experience our existence with less judgment and more insight</a:t>
            </a:r>
            <a:endParaRPr lang="en-US">
              <a:ea typeface="Calibri"/>
              <a:cs typeface="Calibri"/>
            </a:endParaRPr>
          </a:p>
          <a:p>
            <a:pPr marL="171450" indent="-171450">
              <a:buFont typeface="Arial"/>
              <a:buChar char="•"/>
            </a:pPr>
            <a:r>
              <a:rPr lang="en-US"/>
              <a:t>This will help us in identifying our responses to stressors, people, and situations in our environments, including identifying triggers and causes of stress</a:t>
            </a:r>
            <a:endParaRPr lang="en-US">
              <a:ea typeface="Calibri"/>
              <a:cs typeface="Calibri"/>
            </a:endParaRPr>
          </a:p>
          <a:p>
            <a:pPr marL="171450" indent="-171450">
              <a:buFont typeface="Arial"/>
              <a:buChar char="•"/>
            </a:pPr>
            <a:r>
              <a:rPr lang="en-US"/>
              <a:t>Once we gain more awareness through introspection, we are more likely to develop more effective coping skills, that allow us to feel more competent and in more control of our behavior.</a:t>
            </a:r>
            <a:endParaRPr lang="en-US">
              <a:ea typeface="Calibri"/>
              <a:cs typeface="Calibri"/>
            </a:endParaRPr>
          </a:p>
          <a:p>
            <a:pPr marL="171450" indent="-171450">
              <a:buFont typeface="Arial"/>
              <a:buChar char="•"/>
            </a:pPr>
            <a:r>
              <a:rPr lang="en-US"/>
              <a:t>When we are aware of how we respond to stressors in our mind and body, it helps us understand how we tend to resolve our stress.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2</a:t>
            </a:fld>
            <a:endParaRPr lang="en-US"/>
          </a:p>
        </p:txBody>
      </p:sp>
    </p:spTree>
    <p:extLst>
      <p:ext uri="{BB962C8B-B14F-4D97-AF65-F5344CB8AC3E}">
        <p14:creationId xmlns:p14="http://schemas.microsoft.com/office/powerpoint/2010/main" val="146273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Reflection is a necessary element of introspection as it helps us to be aware of the automatic thoughts that we have and how we respond to stressful events. </a:t>
            </a:r>
          </a:p>
          <a:p>
            <a:pPr marL="171450" indent="-171450">
              <a:buFont typeface="Arial,Sans-Serif"/>
              <a:buChar char="•"/>
            </a:pPr>
            <a:r>
              <a:rPr lang="en-US">
                <a:ea typeface="Calibri"/>
                <a:cs typeface="Calibri"/>
              </a:rPr>
              <a:t>We are reflecting when we carefully consider what we are feeling and how we are thinking </a:t>
            </a:r>
            <a:endParaRPr lang="en-US"/>
          </a:p>
          <a:p>
            <a:pPr marL="171450" indent="-171450">
              <a:buFont typeface="Arial,Sans-Serif"/>
              <a:buChar char="•"/>
            </a:pPr>
            <a:r>
              <a:rPr lang="en-US"/>
              <a:t>We cannot be introspective if we are not reflecting. We can only evaluate and reevaluate our thoughts when we reflect.</a:t>
            </a:r>
            <a:endParaRPr lang="en-US">
              <a:ea typeface="Calibri"/>
              <a:cs typeface="Calibri"/>
            </a:endParaRPr>
          </a:p>
          <a:p>
            <a:endParaRPr lang="en-US">
              <a:ea typeface="Calibri"/>
              <a:cs typeface="Calibri"/>
            </a:endParaRPr>
          </a:p>
          <a:p>
            <a:pPr marL="285750" indent="-285750">
              <a:buFont typeface="Arial"/>
              <a:buChar char="•"/>
            </a:pPr>
            <a:endParaRPr lang="en-US"/>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3</a:t>
            </a:fld>
            <a:endParaRPr lang="en-US"/>
          </a:p>
        </p:txBody>
      </p:sp>
    </p:spTree>
    <p:extLst>
      <p:ext uri="{BB962C8B-B14F-4D97-AF65-F5344CB8AC3E}">
        <p14:creationId xmlns:p14="http://schemas.microsoft.com/office/powerpoint/2010/main" val="23618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a:r>
              <a:rPr lang="en-US" dirty="0"/>
              <a:t> Developing our reflection skills can be done in multiple ways. To make it easy for you to follow along, I have outlined a simple four step process that can help in developing your reflection skills. Again, we do this because reflection is a key element of introspection. Feel free to pause this video and ask yourself these questions:</a:t>
            </a:r>
          </a:p>
          <a:p>
            <a:pPr marL="1714500" lvl="2" indent="-457200">
              <a:buAutoNum type="arabicPeriod"/>
            </a:pPr>
            <a:r>
              <a:rPr lang="en-US" dirty="0"/>
              <a:t>Reflect on a stressful situation</a:t>
            </a:r>
            <a:endParaRPr lang="en-US" dirty="0">
              <a:ea typeface="Calibri"/>
              <a:cs typeface="Calibri"/>
            </a:endParaRPr>
          </a:p>
          <a:p>
            <a:pPr marL="1714500" lvl="2" indent="-457200">
              <a:buAutoNum type="arabicPeriod"/>
            </a:pPr>
            <a:r>
              <a:rPr lang="en-US" dirty="0"/>
              <a:t>Recognize how your body is feeling in response</a:t>
            </a:r>
            <a:endParaRPr lang="en-US" dirty="0">
              <a:ea typeface="Calibri"/>
              <a:cs typeface="Calibri"/>
            </a:endParaRPr>
          </a:p>
          <a:p>
            <a:pPr marL="1714500" lvl="2" indent="-457200">
              <a:buAutoNum type="arabicPeriod"/>
            </a:pPr>
            <a:r>
              <a:rPr lang="en-US" dirty="0"/>
              <a:t>Recognize your immediate thoughts</a:t>
            </a:r>
            <a:endParaRPr lang="en-US" dirty="0">
              <a:ea typeface="Calibri"/>
              <a:cs typeface="Calibri"/>
            </a:endParaRPr>
          </a:p>
          <a:p>
            <a:pPr marL="1714500" lvl="2" indent="-457200">
              <a:buAutoNum type="arabicPeriod"/>
            </a:pPr>
            <a:r>
              <a:rPr lang="en-US" dirty="0"/>
              <a:t>What behavior will you engage in to calm yourself?</a:t>
            </a:r>
            <a:endParaRPr lang="en-US" dirty="0">
              <a:ea typeface="Calibri"/>
              <a:cs typeface="Calibri"/>
            </a:endParaRPr>
          </a:p>
          <a:p>
            <a:pPr marL="1714500" lvl="2" indent="-457200">
              <a:buAutoNum type="arabicPeriod"/>
            </a:pPr>
            <a:endParaRPr lang="en-US">
              <a:ea typeface="Calibri"/>
              <a:cs typeface="Calibri"/>
            </a:endParaRPr>
          </a:p>
          <a:p>
            <a:pPr marL="1257300" lvl="2"/>
            <a:r>
              <a:rPr lang="en-US" dirty="0">
                <a:ea typeface="Calibri"/>
                <a:cs typeface="Calibri"/>
              </a:rPr>
              <a:t>An example of this may be taking a test. When it time for me to take the exam, I may notice that my body feels tense. I am feeling stressed and anxious. My thoughts turn negative to think I will fail the test. I notice this in my mind and body, and relax I need to calm down to be able to focus on the test. To calm myself, I can engage in breathing exercises. I notice my body is not as tense and I am not feeling as stressed. I can reflect on my past success with tests. I notice my anxiety is lessening. I can challenge my negative thoughts, and replace them with more realistic thoughts. I can consider the amount of time I studied and recognize that I have prepared for the test as best as I could. </a:t>
            </a:r>
          </a:p>
          <a:p>
            <a:pPr marL="1428750" lvl="2" indent="-171450">
              <a:buAutoNum type="arabicPeriod"/>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4</a:t>
            </a:fld>
            <a:endParaRPr lang="en-US"/>
          </a:p>
        </p:txBody>
      </p:sp>
    </p:spTree>
    <p:extLst>
      <p:ext uri="{BB962C8B-B14F-4D97-AF65-F5344CB8AC3E}">
        <p14:creationId xmlns:p14="http://schemas.microsoft.com/office/powerpoint/2010/main" val="103983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C36A-FD92-D21D-458C-FCBE8222E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6ACE-67E4-4F4B-9742-F59390807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9E37D-95C8-C80D-9367-7BD6AF5E8B6B}"/>
              </a:ext>
            </a:extLst>
          </p:cNvPr>
          <p:cNvSpPr>
            <a:spLocks noGrp="1"/>
          </p:cNvSpPr>
          <p:nvPr>
            <p:ph type="body" idx="1"/>
          </p:nvPr>
        </p:nvSpPr>
        <p:spPr/>
        <p:txBody>
          <a:bodyPr/>
          <a:lstStyle/>
          <a:p>
            <a:r>
              <a:rPr lang="en-US"/>
              <a:t>Now that we have reviewed the definition and discussed reflection, let's look at how to actually encourage introspection.</a:t>
            </a:r>
          </a:p>
          <a:p>
            <a:endParaRPr lang="en-US" b="1"/>
          </a:p>
          <a:p>
            <a:r>
              <a:rPr lang="en-US" b="1"/>
              <a:t>Gratitude</a:t>
            </a:r>
            <a:r>
              <a:rPr lang="en-US"/>
              <a:t>: When we are thankful, we attract more of what we desire. This is because, when we feel good, we perform better. </a:t>
            </a:r>
          </a:p>
          <a:p>
            <a:r>
              <a:rPr lang="en-US"/>
              <a:t>We perform better and make gains as a result of our more positive outlook.  </a:t>
            </a:r>
            <a:endParaRPr lang="en-US">
              <a:ea typeface="Calibri"/>
              <a:cs typeface="Calibri"/>
            </a:endParaRPr>
          </a:p>
          <a:p>
            <a:endParaRPr lang="en-US">
              <a:ea typeface="Calibri"/>
              <a:cs typeface="Calibri"/>
            </a:endParaRPr>
          </a:p>
          <a:p>
            <a:r>
              <a:rPr lang="en-US">
                <a:cs typeface="Calibri"/>
              </a:rPr>
              <a:t>Specific ways you can practice gratitude:</a:t>
            </a:r>
            <a:endParaRPr lang="en-US"/>
          </a:p>
          <a:p>
            <a:pPr marL="685800" lvl="1">
              <a:lnSpc>
                <a:spcPct val="90000"/>
              </a:lnSpc>
              <a:spcAft>
                <a:spcPts val="300"/>
              </a:spcAft>
            </a:pPr>
            <a:endParaRPr lang="en-US">
              <a:ea typeface="Calibri"/>
              <a:cs typeface="Calibri" panose="020F0502020204030204"/>
            </a:endParaRPr>
          </a:p>
          <a:p>
            <a:pPr marL="1028700" lvl="1" indent="-342900">
              <a:lnSpc>
                <a:spcPct val="90000"/>
              </a:lnSpc>
              <a:spcAft>
                <a:spcPts val="300"/>
              </a:spcAft>
              <a:buFont typeface="Courier New,monospace"/>
              <a:buChar char="o"/>
            </a:pPr>
            <a:r>
              <a:rPr lang="en-US">
                <a:ea typeface="Calibri"/>
                <a:cs typeface="Calibri" panose="020F0502020204030204"/>
              </a:rPr>
              <a:t>Dedicate specific time in your day to name and reflect on the things you are grateful for</a:t>
            </a:r>
          </a:p>
          <a:p>
            <a:pPr marL="1028700" lvl="1" indent="-342900">
              <a:lnSpc>
                <a:spcPct val="90000"/>
              </a:lnSpc>
              <a:spcAft>
                <a:spcPts val="300"/>
              </a:spcAft>
              <a:buFont typeface="Courier New,monospace"/>
              <a:buChar char="o"/>
            </a:pPr>
            <a:r>
              <a:rPr lang="en-US">
                <a:ea typeface="Calibri"/>
                <a:cs typeface="Calibri" panose="020F0502020204030204"/>
              </a:rPr>
              <a:t>Make it social, call a friend and tell them you are grateful for them or discuss all that you are grateful for in your life</a:t>
            </a:r>
          </a:p>
          <a:p>
            <a:pPr marL="1028700" lvl="1" indent="-342900">
              <a:lnSpc>
                <a:spcPct val="90000"/>
              </a:lnSpc>
              <a:spcAft>
                <a:spcPts val="300"/>
              </a:spcAft>
              <a:buFont typeface="Courier New,monospace"/>
              <a:buChar char="o"/>
            </a:pPr>
            <a:r>
              <a:rPr lang="en-US"/>
              <a:t>Gratitude is associated with greater overall well-being and  perceived social support (Armenta et al., 2022)</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5424B545-C73B-2B45-EF93-617AA9E9A6F9}"/>
              </a:ext>
            </a:extLst>
          </p:cNvPr>
          <p:cNvSpPr>
            <a:spLocks noGrp="1"/>
          </p:cNvSpPr>
          <p:nvPr>
            <p:ph type="sldNum" sz="quarter" idx="5"/>
          </p:nvPr>
        </p:nvSpPr>
        <p:spPr/>
        <p:txBody>
          <a:bodyPr/>
          <a:lstStyle/>
          <a:p>
            <a:fld id="{30019D91-D33E-2047-964C-331174639827}" type="slidenum">
              <a:rPr lang="en-US" smtClean="0"/>
              <a:t>5</a:t>
            </a:fld>
            <a:endParaRPr lang="en-US"/>
          </a:p>
        </p:txBody>
      </p:sp>
    </p:spTree>
    <p:extLst>
      <p:ext uri="{BB962C8B-B14F-4D97-AF65-F5344CB8AC3E}">
        <p14:creationId xmlns:p14="http://schemas.microsoft.com/office/powerpoint/2010/main" val="284310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important element of introspection is recognizing  self-talk so we can replace negative ones with positive and affirming language. To do this we must pay close attention to how we are talking to ourselves. For example, if you find yourself using negative or limiting self-talk try to pause and reframe it. This is called cognitive reappraisal (Buhle et al., 2013). </a:t>
            </a:r>
          </a:p>
          <a:p>
            <a:endParaRPr lang="en-US"/>
          </a:p>
          <a:p>
            <a:r>
              <a:rPr lang="en-US"/>
              <a:t>Affirmations are positive words/phrases to encourage yourself. We can recognize through using affirmations and focusing more on our strengths as opposed to our challenges, we can create these more optimistic beliefs that encourage us and make us feel good.  </a:t>
            </a:r>
            <a:endParaRPr lang="en-US">
              <a:ea typeface="Calibri"/>
              <a:cs typeface="Calibri"/>
            </a:endParaRPr>
          </a:p>
          <a:p>
            <a:pPr marL="171450" indent="-171450">
              <a:buFont typeface="Arial"/>
              <a:buChar char="•"/>
            </a:pPr>
            <a:r>
              <a:rPr lang="en-US">
                <a:ea typeface="Calibri"/>
                <a:cs typeface="Calibri"/>
              </a:rPr>
              <a:t>Affirmation example: "</a:t>
            </a:r>
            <a:r>
              <a:rPr lang="en-US"/>
              <a:t>My mind's ability to learn and remember is increasing every day" or " I'm capable of being a great student and I will ask for help when I need it"</a:t>
            </a:r>
            <a:endParaRPr lang="en-US">
              <a:ea typeface="Calibri" panose="020F0502020204030204"/>
              <a:cs typeface="Calibri" panose="020F0502020204030204"/>
            </a:endParaRPr>
          </a:p>
          <a:p>
            <a:pPr marL="171450" indent="-171450">
              <a:buFont typeface="Arial"/>
              <a:buChar char="•"/>
            </a:pPr>
            <a:endParaRPr lang="en-US"/>
          </a:p>
          <a:p>
            <a:pPr marL="171450" indent="-171450">
              <a:buFont typeface="Arial"/>
              <a:buChar char="•"/>
            </a:pPr>
            <a:endParaRPr lang="en-US">
              <a:cs typeface="Calibri" panose="020F0502020204030204"/>
            </a:endParaRPr>
          </a:p>
          <a:p>
            <a:r>
              <a:rPr lang="en-US"/>
              <a:t> </a:t>
            </a:r>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6</a:t>
            </a:fld>
            <a:endParaRPr lang="en-US"/>
          </a:p>
        </p:txBody>
      </p:sp>
    </p:spTree>
    <p:extLst>
      <p:ext uri="{BB962C8B-B14F-4D97-AF65-F5344CB8AC3E}">
        <p14:creationId xmlns:p14="http://schemas.microsoft.com/office/powerpoint/2010/main" val="241618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C36A-FD92-D21D-458C-FCBE8222E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6ACE-67E4-4F4B-9742-F59390807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9E37D-95C8-C80D-9367-7BD6AF5E8B6B}"/>
              </a:ext>
            </a:extLst>
          </p:cNvPr>
          <p:cNvSpPr>
            <a:spLocks noGrp="1"/>
          </p:cNvSpPr>
          <p:nvPr>
            <p:ph type="body" idx="1"/>
          </p:nvPr>
        </p:nvSpPr>
        <p:spPr/>
        <p:txBody>
          <a:bodyPr/>
          <a:lstStyle/>
          <a:p>
            <a:r>
              <a:rPr lang="en-US" dirty="0">
                <a:cs typeface="Calibri"/>
              </a:rPr>
              <a:t>According to the Merriam-Webster dictionary, meditation is a mental exercise for the purpose of reaching a heightened level of spiritual awareness. </a:t>
            </a:r>
          </a:p>
          <a:p>
            <a:endParaRPr lang="en-US"/>
          </a:p>
          <a:p>
            <a:r>
              <a:rPr lang="en-US" dirty="0"/>
              <a:t>Meditation can take many forms:  Breathing exercises, chanting, prayer, and other practices in the present moment can give us more time to process stressors and challenges to encourage more effective choices and behavior while adapting to changes. There is no minimum limit on how long meditation can be. It is best to start with 1-2 minutes and build up from there.  Something as simple as closing your eyes and taking a deep breath can be meditation. </a:t>
            </a:r>
            <a:endParaRPr lang="en-US" dirty="0">
              <a:ea typeface="Calibri"/>
              <a:cs typeface="Calibri"/>
            </a:endParaRPr>
          </a:p>
          <a:p>
            <a:endParaRPr lang="en-US">
              <a:ea typeface="Calibri"/>
              <a:cs typeface="Calibri"/>
            </a:endParaRPr>
          </a:p>
          <a:p>
            <a:r>
              <a:rPr lang="en-US" dirty="0">
                <a:ea typeface="Calibri"/>
                <a:cs typeface="Calibri"/>
              </a:rPr>
              <a:t>Students can find these types of meditation on YouTube, the Calm App, or asking a spiritual advisor for guidance. Whichever you decide, you can start slow and build from there and see if it helps with stressors. </a:t>
            </a:r>
          </a:p>
          <a:p>
            <a:endParaRPr lang="en-US">
              <a:ea typeface="Calibri"/>
              <a:cs typeface="Calibri"/>
            </a:endParaRPr>
          </a:p>
        </p:txBody>
      </p:sp>
      <p:sp>
        <p:nvSpPr>
          <p:cNvPr id="4" name="Slide Number Placeholder 3">
            <a:extLst>
              <a:ext uri="{FF2B5EF4-FFF2-40B4-BE49-F238E27FC236}">
                <a16:creationId xmlns:a16="http://schemas.microsoft.com/office/drawing/2014/main" id="{5424B545-C73B-2B45-EF93-617AA9E9A6F9}"/>
              </a:ext>
            </a:extLst>
          </p:cNvPr>
          <p:cNvSpPr>
            <a:spLocks noGrp="1"/>
          </p:cNvSpPr>
          <p:nvPr>
            <p:ph type="sldNum" sz="quarter" idx="5"/>
          </p:nvPr>
        </p:nvSpPr>
        <p:spPr/>
        <p:txBody>
          <a:bodyPr/>
          <a:lstStyle/>
          <a:p>
            <a:fld id="{30019D91-D33E-2047-964C-331174639827}" type="slidenum">
              <a:rPr lang="en-US" smtClean="0"/>
              <a:t>7</a:t>
            </a:fld>
            <a:endParaRPr lang="en-US"/>
          </a:p>
        </p:txBody>
      </p:sp>
    </p:spTree>
    <p:extLst>
      <p:ext uri="{BB962C8B-B14F-4D97-AF65-F5344CB8AC3E}">
        <p14:creationId xmlns:p14="http://schemas.microsoft.com/office/powerpoint/2010/main" val="247880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dirty="0"/>
              <a:t>Journaling allows you to pause and</a:t>
            </a:r>
            <a:r>
              <a:rPr lang="en-US" b="1" dirty="0"/>
              <a:t> c</a:t>
            </a:r>
            <a:r>
              <a:rPr lang="en-US" dirty="0"/>
              <a:t>heck in about how you are feeling, how you would like to feel, and any growth you have seen when facing stressors. </a:t>
            </a:r>
            <a:endParaRPr lang="en-US">
              <a:ea typeface="Calibri"/>
              <a:cs typeface="Calibri"/>
            </a:endParaRPr>
          </a:p>
          <a:p>
            <a:endParaRPr lang="en-US">
              <a:ea typeface="Calibri"/>
              <a:cs typeface="Calibri"/>
            </a:endParaRPr>
          </a:p>
          <a:p>
            <a:r>
              <a:rPr lang="en-US" dirty="0">
                <a:ea typeface="Calibri"/>
                <a:cs typeface="Calibri"/>
              </a:rPr>
              <a:t>Journaling is an easy process-you can use an app, a notebook, or even a sheet of paper. If you use paper, you will also need a pen or pencil. Journaling can also be for any amount of time, 5-15 minutes is plenty of time. </a:t>
            </a:r>
            <a:r>
              <a:rPr lang="en-US" dirty="0"/>
              <a:t>It is up to you!</a:t>
            </a:r>
            <a:endParaRPr lang="en-US">
              <a:ea typeface="Calibri" panose="020F0502020204030204"/>
              <a:cs typeface="Calibri" panose="020F0502020204030204"/>
            </a:endParaRPr>
          </a:p>
          <a:p>
            <a:endParaRPr lang="en-US"/>
          </a:p>
          <a:p>
            <a:r>
              <a:rPr lang="en-US" dirty="0"/>
              <a:t>While journaling you can ask yourself questions, such as: what have I done well today? What am I looking forward to? What am I most proud of?  What I am grateful for? Of course, you might also journal to help you alleviate stress. Write how certain events make you feel and strategies to relieve stress can be helpful. </a:t>
            </a:r>
            <a:endParaRPr lang="en-US" dirty="0">
              <a:ea typeface="Calibri"/>
              <a:cs typeface="Calibri"/>
            </a:endParaRPr>
          </a:p>
          <a:p>
            <a:endParaRPr lang="en-US"/>
          </a:p>
          <a:p>
            <a:r>
              <a:rPr lang="en-US" dirty="0"/>
              <a:t>For example, if</a:t>
            </a:r>
            <a:r>
              <a:rPr lang="en-US" dirty="0">
                <a:cs typeface="Calibri"/>
              </a:rPr>
              <a:t> you always experience high levels of stress prior to a certain class, journaling can help provide introspection and help you identify and explore what may trigger the stress for this class. Spending a few minutes before class or after class may help you with the stress you are feeling.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8</a:t>
            </a:fld>
            <a:endParaRPr lang="en-US"/>
          </a:p>
        </p:txBody>
      </p:sp>
    </p:spTree>
    <p:extLst>
      <p:ext uri="{BB962C8B-B14F-4D97-AF65-F5344CB8AC3E}">
        <p14:creationId xmlns:p14="http://schemas.microsoft.com/office/powerpoint/2010/main" val="314960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Aft>
                <a:spcPts val="300"/>
              </a:spcAft>
              <a:buFont typeface="Arial,Sans-Serif"/>
              <a:buChar char="•"/>
            </a:pPr>
            <a:r>
              <a:rPr lang="en-US" dirty="0"/>
              <a:t>As some final thoughts:</a:t>
            </a:r>
          </a:p>
          <a:p>
            <a:pPr marL="342900" indent="-342900">
              <a:lnSpc>
                <a:spcPct val="90000"/>
              </a:lnSpc>
              <a:spcAft>
                <a:spcPts val="300"/>
              </a:spcAft>
              <a:buFont typeface="Arial,Sans-Serif"/>
              <a:buChar char="•"/>
            </a:pPr>
            <a:r>
              <a:rPr lang="en-US" dirty="0"/>
              <a:t>Exploring introspection is a trial and error process so give yourself grace as you learn to recognize what you are feeling and trying new strategies. It may take a few times to find what will work for you. </a:t>
            </a:r>
          </a:p>
          <a:p>
            <a:pPr marL="342900" indent="-342900">
              <a:lnSpc>
                <a:spcPct val="90000"/>
              </a:lnSpc>
              <a:spcAft>
                <a:spcPts val="300"/>
              </a:spcAft>
              <a:buFont typeface="Arial,Sans-Serif"/>
              <a:buChar char="•"/>
            </a:pPr>
            <a:r>
              <a:rPr lang="en-US" dirty="0"/>
              <a:t>Accept that change is constant and necessary for growth and working on introspection and it's techniques can help minimize stresses and anxieties around changing</a:t>
            </a:r>
            <a:endParaRPr lang="en-US" dirty="0">
              <a:cs typeface="Calibri"/>
            </a:endParaRPr>
          </a:p>
          <a:p>
            <a:pPr marL="342900" indent="-342900">
              <a:lnSpc>
                <a:spcPct val="90000"/>
              </a:lnSpc>
              <a:spcAft>
                <a:spcPts val="300"/>
              </a:spcAft>
              <a:buFont typeface="Arial,Sans-Serif"/>
              <a:buChar char="•"/>
            </a:pPr>
            <a:r>
              <a:rPr lang="en-US" dirty="0">
                <a:cs typeface="Calibri"/>
              </a:rPr>
              <a:t>You can look at challenges and change as an opportunity to develop your coping skills. Even when we have feared change in the past, we can shift our thoughts and expectations surrounding challenges and obstacles for better outcomes and personal growth.</a:t>
            </a:r>
            <a:endParaRPr lang="en-US" dirty="0">
              <a:ea typeface="Calibri"/>
              <a:cs typeface="Calibri"/>
            </a:endParaRPr>
          </a:p>
          <a:p>
            <a:pPr marL="342900" indent="-342900">
              <a:lnSpc>
                <a:spcPct val="90000"/>
              </a:lnSpc>
              <a:spcAft>
                <a:spcPts val="300"/>
              </a:spcAft>
              <a:buFont typeface="Arial,Sans-Serif"/>
              <a:buChar char="•"/>
            </a:pPr>
            <a:r>
              <a:rPr lang="en-US" dirty="0">
                <a:ea typeface="Calibri"/>
                <a:cs typeface="Calibri"/>
              </a:rPr>
              <a:t>When we accept change, we are able to reflect more effectively. We can tune into what is happening inside of us</a:t>
            </a:r>
          </a:p>
          <a:p>
            <a:pPr marL="342900" indent="-342900">
              <a:lnSpc>
                <a:spcPct val="90000"/>
              </a:lnSpc>
              <a:spcAft>
                <a:spcPts val="300"/>
              </a:spcAft>
              <a:buFont typeface="Arial,Sans-Serif"/>
              <a:buChar char="•"/>
            </a:pPr>
            <a:r>
              <a:rPr lang="en-US" dirty="0">
                <a:ea typeface="Calibri"/>
                <a:cs typeface="Calibri"/>
              </a:rPr>
              <a:t>Try some new strategies discussed to be able to practice introspection and remember it will take time! Be open minded and keep practicing.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9</a:t>
            </a:fld>
            <a:endParaRPr lang="en-US"/>
          </a:p>
        </p:txBody>
      </p:sp>
    </p:spTree>
    <p:extLst>
      <p:ext uri="{BB962C8B-B14F-4D97-AF65-F5344CB8AC3E}">
        <p14:creationId xmlns:p14="http://schemas.microsoft.com/office/powerpoint/2010/main" val="511847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B79972-DC55-3348-BB6D-F33DD5089332}"/>
              </a:ext>
            </a:extLst>
          </p:cNvPr>
          <p:cNvSpPr>
            <a:spLocks noGrp="1"/>
          </p:cNvSpPr>
          <p:nvPr>
            <p:ph type="ctrTitle" hasCustomPrompt="1"/>
          </p:nvPr>
        </p:nvSpPr>
        <p:spPr>
          <a:xfrm>
            <a:off x="612648" y="3293316"/>
            <a:ext cx="5509071" cy="1508125"/>
          </a:xfrm>
        </p:spPr>
        <p:txBody>
          <a:bodyPr anchor="b">
            <a:normAutofit/>
          </a:bodyPr>
          <a:lstStyle>
            <a:lvl1pPr algn="l">
              <a:defRPr sz="3600">
                <a:solidFill>
                  <a:srgbClr val="990000"/>
                </a:solidFill>
              </a:defRPr>
            </a:lvl1pPr>
          </a:lstStyle>
          <a:p>
            <a:r>
              <a:rPr lang="en-US"/>
              <a:t>Title of presentation goes here</a:t>
            </a:r>
          </a:p>
        </p:txBody>
      </p:sp>
      <p:sp>
        <p:nvSpPr>
          <p:cNvPr id="4" name="Subtitle 2">
            <a:extLst>
              <a:ext uri="{FF2B5EF4-FFF2-40B4-BE49-F238E27FC236}">
                <a16:creationId xmlns:a16="http://schemas.microsoft.com/office/drawing/2014/main" id="{C27E14F3-A1C4-3843-8326-D47F9839EE35}"/>
              </a:ext>
            </a:extLst>
          </p:cNvPr>
          <p:cNvSpPr>
            <a:spLocks noGrp="1"/>
          </p:cNvSpPr>
          <p:nvPr>
            <p:ph type="subTitle" idx="1" hasCustomPrompt="1"/>
          </p:nvPr>
        </p:nvSpPr>
        <p:spPr>
          <a:xfrm>
            <a:off x="612648" y="4864061"/>
            <a:ext cx="5509071" cy="100019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Picture 5">
            <a:extLst>
              <a:ext uri="{FF2B5EF4-FFF2-40B4-BE49-F238E27FC236}">
                <a16:creationId xmlns:a16="http://schemas.microsoft.com/office/drawing/2014/main" id="{87397E11-562F-994C-9B11-0A2EFC4DEA54}"/>
              </a:ext>
            </a:extLst>
          </p:cNvPr>
          <p:cNvPicPr>
            <a:picLocks noChangeAspect="1"/>
          </p:cNvPicPr>
          <p:nvPr userDrawn="1"/>
        </p:nvPicPr>
        <p:blipFill>
          <a:blip r:embed="rId2">
            <a:alphaModFix/>
          </a:blip>
          <a:stretch>
            <a:fillRect/>
          </a:stretch>
        </p:blipFill>
        <p:spPr>
          <a:xfrm>
            <a:off x="94042" y="129828"/>
            <a:ext cx="3756819" cy="1174006"/>
          </a:xfrm>
          <a:prstGeom prst="rect">
            <a:avLst/>
          </a:prstGeom>
        </p:spPr>
      </p:pic>
      <p:pic>
        <p:nvPicPr>
          <p:cNvPr id="5" name="Picture 4" descr="A close up of a logo&#10;&#10;Description automatically generated">
            <a:extLst>
              <a:ext uri="{FF2B5EF4-FFF2-40B4-BE49-F238E27FC236}">
                <a16:creationId xmlns:a16="http://schemas.microsoft.com/office/drawing/2014/main" id="{8A8FAE4B-CAD2-DA42-954A-C5D97F131E00}"/>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C5035573-4F43-B04D-8AB0-0D7EDE04676D}"/>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26502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365760"/>
            <a:ext cx="109728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90000"/>
              </a:buClr>
              <a:buSzPts val="2800"/>
              <a:buFont typeface="Arial Black"/>
              <a:buNone/>
              <a:defRPr sz="2800">
                <a:solidFill>
                  <a:srgbClr val="99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3"/>
          <p:cNvPicPr preferRelativeResize="0"/>
          <p:nvPr/>
        </p:nvPicPr>
        <p:blipFill rotWithShape="1">
          <a:blip r:embed="rId2">
            <a:alphaModFix/>
          </a:blip>
          <a:srcRect/>
          <a:stretch/>
        </p:blipFill>
        <p:spPr>
          <a:xfrm>
            <a:off x="125923" y="6176963"/>
            <a:ext cx="983152" cy="615453"/>
          </a:xfrm>
          <a:prstGeom prst="rect">
            <a:avLst/>
          </a:prstGeom>
          <a:noFill/>
          <a:ln>
            <a:noFill/>
          </a:ln>
        </p:spPr>
      </p:pic>
      <p:sp>
        <p:nvSpPr>
          <p:cNvPr id="22" name="Google Shape;22;p3"/>
          <p:cNvSpPr txBox="1">
            <a:spLocks noGrp="1"/>
          </p:cNvSpPr>
          <p:nvPr>
            <p:ph type="body" idx="1"/>
          </p:nvPr>
        </p:nvSpPr>
        <p:spPr>
          <a:xfrm>
            <a:off x="609600" y="1810512"/>
            <a:ext cx="10972800" cy="43616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 descr="A close up of a logo&#10;&#10;Description automatically generated"/>
          <p:cNvPicPr preferRelativeResize="0"/>
          <p:nvPr/>
        </p:nvPicPr>
        <p:blipFill rotWithShape="1">
          <a:blip r:embed="rId3">
            <a:alphaModFix/>
          </a:blip>
          <a:srcRect/>
          <a:stretch/>
        </p:blipFill>
        <p:spPr>
          <a:xfrm>
            <a:off x="9816534" y="6271616"/>
            <a:ext cx="2162106" cy="433626"/>
          </a:xfrm>
          <a:prstGeom prst="rect">
            <a:avLst/>
          </a:prstGeom>
          <a:noFill/>
          <a:ln>
            <a:noFill/>
          </a:ln>
        </p:spPr>
      </p:pic>
    </p:spTree>
    <p:extLst>
      <p:ext uri="{BB962C8B-B14F-4D97-AF65-F5344CB8AC3E}">
        <p14:creationId xmlns:p14="http://schemas.microsoft.com/office/powerpoint/2010/main" val="150851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311BA-70AE-8B47-9F63-C85A9247CCB9}"/>
              </a:ext>
            </a:extLst>
          </p:cNvPr>
          <p:cNvPicPr>
            <a:picLocks noChangeAspect="1"/>
          </p:cNvPicPr>
          <p:nvPr userDrawn="1"/>
        </p:nvPicPr>
        <p:blipFill>
          <a:blip r:embed="rId2">
            <a:alphaModFix amt="5000"/>
          </a:blip>
          <a:stretch>
            <a:fillRect/>
          </a:stretch>
        </p:blipFill>
        <p:spPr>
          <a:xfrm>
            <a:off x="4862146" y="-900318"/>
            <a:ext cx="8104451" cy="8104451"/>
          </a:xfrm>
          <a:prstGeom prst="rect">
            <a:avLst/>
          </a:prstGeom>
        </p:spPr>
      </p:pic>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3"/>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4"/>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6583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36846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9" name="Picture 8">
            <a:extLst>
              <a:ext uri="{FF2B5EF4-FFF2-40B4-BE49-F238E27FC236}">
                <a16:creationId xmlns:a16="http://schemas.microsoft.com/office/drawing/2014/main" id="{99327236-C8E4-F648-ACEF-B9DA8FD75726}"/>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83082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06170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11" name="Picture 10">
            <a:extLst>
              <a:ext uri="{FF2B5EF4-FFF2-40B4-BE49-F238E27FC236}">
                <a16:creationId xmlns:a16="http://schemas.microsoft.com/office/drawing/2014/main" id="{DABD7D76-76CF-7E46-B772-B868542B647E}"/>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363903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23359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64FFCB47-B58A-0D4F-8EDB-33C06A21842F}"/>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4520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4379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17BE0-A94D-8D4A-BA23-890731E64F66}"/>
              </a:ext>
            </a:extLst>
          </p:cNvPr>
          <p:cNvSpPr>
            <a:spLocks noGrp="1"/>
          </p:cNvSpPr>
          <p:nvPr>
            <p:ph type="title"/>
          </p:nvPr>
        </p:nvSpPr>
        <p:spPr>
          <a:xfrm>
            <a:off x="612648"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FCEC3-35DE-DE47-95D0-C996045C4000}"/>
              </a:ext>
            </a:extLst>
          </p:cNvPr>
          <p:cNvSpPr>
            <a:spLocks noGrp="1"/>
          </p:cNvSpPr>
          <p:nvPr>
            <p:ph type="body" idx="1"/>
          </p:nvPr>
        </p:nvSpPr>
        <p:spPr>
          <a:xfrm>
            <a:off x="612648"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118DEB32-467F-B942-85FA-86AB2A7DC753}"/>
              </a:ext>
            </a:extLst>
          </p:cNvPr>
          <p:cNvPicPr>
            <a:picLocks noChangeAspect="1"/>
          </p:cNvPicPr>
          <p:nvPr userDrawn="1"/>
        </p:nvPicPr>
        <p:blipFill>
          <a:blip r:embed="rId12"/>
          <a:stretch>
            <a:fillRect/>
          </a:stretch>
        </p:blipFill>
        <p:spPr>
          <a:xfrm>
            <a:off x="125923" y="6176963"/>
            <a:ext cx="983152" cy="615453"/>
          </a:xfrm>
          <a:prstGeom prst="rect">
            <a:avLst/>
          </a:prstGeom>
        </p:spPr>
      </p:pic>
    </p:spTree>
    <p:extLst>
      <p:ext uri="{BB962C8B-B14F-4D97-AF65-F5344CB8AC3E}">
        <p14:creationId xmlns:p14="http://schemas.microsoft.com/office/powerpoint/2010/main" val="33785087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58" r:id="rId3"/>
    <p:sldLayoutId id="2147483661" r:id="rId4"/>
    <p:sldLayoutId id="2147483672" r:id="rId5"/>
    <p:sldLayoutId id="2147483660" r:id="rId6"/>
    <p:sldLayoutId id="2147483671" r:id="rId7"/>
    <p:sldLayoutId id="2147483663" r:id="rId8"/>
    <p:sldLayoutId id="2147483673" r:id="rId9"/>
    <p:sldLayoutId id="2147483674" r:id="rId10"/>
  </p:sldLayoutIdLst>
  <p:txStyles>
    <p:titleStyle>
      <a:lvl1pPr algn="l" defTabSz="914400" rtl="0" eaLnBrk="1" latinLnBrk="0" hangingPunct="1">
        <a:lnSpc>
          <a:spcPct val="90000"/>
        </a:lnSpc>
        <a:spcBef>
          <a:spcPct val="0"/>
        </a:spcBef>
        <a:buNone/>
        <a:defRPr sz="2800" b="1" i="0" kern="1200">
          <a:solidFill>
            <a:srgbClr val="990000"/>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37/emo0000896"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doi.org/10.1037/0022-3514.64.1.35" TargetMode="External"/><Relationship Id="rId5" Type="http://schemas.openxmlformats.org/officeDocument/2006/relationships/hyperlink" Target="https://www.nirandfar.com/introspection/" TargetMode="External"/><Relationship Id="rId4" Type="http://schemas.openxmlformats.org/officeDocument/2006/relationships/hyperlink" Target="https://doi.org/10.1093/cercor/bht1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A_8F14FE5C.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0ADA-28DF-7847-8E7B-530AD897E054}"/>
              </a:ext>
            </a:extLst>
          </p:cNvPr>
          <p:cNvSpPr>
            <a:spLocks noGrp="1"/>
          </p:cNvSpPr>
          <p:nvPr>
            <p:ph type="ctrTitle"/>
          </p:nvPr>
        </p:nvSpPr>
        <p:spPr/>
        <p:txBody>
          <a:bodyPr>
            <a:normAutofit/>
          </a:bodyPr>
          <a:lstStyle/>
          <a:p>
            <a:r>
              <a:rPr lang="en-US" sz="3200">
                <a:latin typeface="Arial Black"/>
              </a:rPr>
              <a:t>INCREASE YOUR SELF-AWARENESS TO MANAGE STRESS AND GROW YOUR INTROSPECTION </a:t>
            </a:r>
            <a:endParaRPr lang="en-US" sz="3200"/>
          </a:p>
        </p:txBody>
      </p:sp>
      <p:sp>
        <p:nvSpPr>
          <p:cNvPr id="3" name="Text Placeholder 2">
            <a:extLst>
              <a:ext uri="{FF2B5EF4-FFF2-40B4-BE49-F238E27FC236}">
                <a16:creationId xmlns:a16="http://schemas.microsoft.com/office/drawing/2014/main" id="{F11A487E-DF25-3E8E-22E5-AEDB1513EDF7}"/>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Jordan Gant</a:t>
            </a:r>
            <a:endParaRPr lang="en-US"/>
          </a:p>
        </p:txBody>
      </p:sp>
    </p:spTree>
    <p:extLst>
      <p:ext uri="{BB962C8B-B14F-4D97-AF65-F5344CB8AC3E}">
        <p14:creationId xmlns:p14="http://schemas.microsoft.com/office/powerpoint/2010/main" val="354498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CECDBA-8638-8F4C-8F7F-103C53479793}"/>
              </a:ext>
            </a:extLst>
          </p:cNvPr>
          <p:cNvSpPr>
            <a:spLocks noGrp="1"/>
          </p:cNvSpPr>
          <p:nvPr>
            <p:ph type="body" idx="1"/>
          </p:nvPr>
        </p:nvSpPr>
        <p:spPr>
          <a:xfrm>
            <a:off x="1349202" y="1082017"/>
            <a:ext cx="8046186" cy="4206964"/>
          </a:xfrm>
        </p:spPr>
        <p:txBody>
          <a:bodyPr/>
          <a:lstStyle/>
          <a:p>
            <a:r>
              <a:rPr lang="en-US" sz="1600">
                <a:latin typeface="Arial"/>
                <a:cs typeface="Arial"/>
              </a:rPr>
              <a:t>Armenta, C. N., Fritz, M. M., Walsh, L. C., &amp; Lyubomirsky, S. (2022). Satisfied yet striving: Gratitude Fosters Life Satisfaction and improvement motivation in youth. </a:t>
            </a:r>
            <a:r>
              <a:rPr lang="en-US" sz="1600" i="1">
                <a:latin typeface="Arial"/>
                <a:cs typeface="Arial"/>
              </a:rPr>
              <a:t>Emotion</a:t>
            </a:r>
            <a:r>
              <a:rPr lang="en-US" sz="1600">
                <a:latin typeface="Arial"/>
                <a:cs typeface="Arial"/>
              </a:rPr>
              <a:t>, </a:t>
            </a:r>
            <a:r>
              <a:rPr lang="en-US" sz="1600" i="1">
                <a:latin typeface="Arial"/>
                <a:cs typeface="Arial"/>
              </a:rPr>
              <a:t>22</a:t>
            </a:r>
            <a:r>
              <a:rPr lang="en-US" sz="1600">
                <a:latin typeface="Arial"/>
                <a:cs typeface="Arial"/>
              </a:rPr>
              <a:t>(5), 1004–1016. </a:t>
            </a:r>
            <a:r>
              <a:rPr lang="en-US" sz="1600">
                <a:solidFill>
                  <a:srgbClr val="0563C1"/>
                </a:solidFill>
                <a:latin typeface="Times New Roman"/>
                <a:cs typeface="Times New Roman"/>
                <a:hlinkClick r:id="rId3"/>
              </a:rPr>
              <a:t>https://doi.org/10.1037/emo0000896</a:t>
            </a:r>
            <a:r>
              <a:rPr lang="en-US" sz="1600">
                <a:latin typeface="Arial"/>
                <a:cs typeface="Arial"/>
              </a:rPr>
              <a:t>  </a:t>
            </a:r>
            <a:endParaRPr lang="en-US" sz="1600">
              <a:cs typeface="Arial"/>
            </a:endParaRPr>
          </a:p>
          <a:p>
            <a:endParaRPr lang="en-US" sz="1600"/>
          </a:p>
          <a:p>
            <a:r>
              <a:rPr lang="en-US" sz="1600">
                <a:latin typeface="Arial"/>
                <a:cs typeface="Arial"/>
              </a:rPr>
              <a:t>Buhle, J. T., Silvers, J. A., Wager, T. D., Lopez, R., </a:t>
            </a:r>
            <a:r>
              <a:rPr lang="en-US" sz="1600" err="1">
                <a:latin typeface="Arial"/>
                <a:cs typeface="Arial"/>
              </a:rPr>
              <a:t>Onyemekwu</a:t>
            </a:r>
            <a:r>
              <a:rPr lang="en-US" sz="1600">
                <a:latin typeface="Arial"/>
                <a:cs typeface="Arial"/>
              </a:rPr>
              <a:t>, C., Kober, H., Weber, J., &amp; Ochsner, K. N. (2013). Cognitive reappraisal of emotion: A meta-analysis of human neuroimaging studies. </a:t>
            </a:r>
            <a:r>
              <a:rPr lang="en-US" sz="1600" i="1">
                <a:latin typeface="Arial"/>
                <a:cs typeface="Arial"/>
              </a:rPr>
              <a:t>Cerebral Cortex</a:t>
            </a:r>
            <a:r>
              <a:rPr lang="en-US" sz="1600">
                <a:latin typeface="Arial"/>
                <a:cs typeface="Arial"/>
              </a:rPr>
              <a:t>, </a:t>
            </a:r>
            <a:r>
              <a:rPr lang="en-US" sz="1600" i="1">
                <a:latin typeface="Arial"/>
                <a:cs typeface="Arial"/>
              </a:rPr>
              <a:t>24</a:t>
            </a:r>
            <a:r>
              <a:rPr lang="en-US" sz="1600">
                <a:latin typeface="Arial"/>
                <a:cs typeface="Arial"/>
              </a:rPr>
              <a:t>(11), 2981–2990. </a:t>
            </a:r>
            <a:r>
              <a:rPr lang="en-US" sz="1600">
                <a:solidFill>
                  <a:srgbClr val="0563C1"/>
                </a:solidFill>
                <a:latin typeface="Arial"/>
                <a:cs typeface="Arial"/>
                <a:hlinkClick r:id="rId4"/>
              </a:rPr>
              <a:t>https://doi.org/10.1093/cercor/bht154</a:t>
            </a:r>
            <a:r>
              <a:rPr lang="en-US" sz="1600">
                <a:latin typeface="Arial"/>
                <a:cs typeface="Arial"/>
              </a:rPr>
              <a:t>  </a:t>
            </a:r>
            <a:endParaRPr lang="en-US" sz="1600">
              <a:cs typeface="Arial"/>
            </a:endParaRPr>
          </a:p>
          <a:p>
            <a:endParaRPr lang="en-US" sz="1600"/>
          </a:p>
          <a:p>
            <a:r>
              <a:rPr lang="en-US" sz="1600">
                <a:latin typeface="Arial"/>
                <a:cs typeface="Arial"/>
              </a:rPr>
              <a:t>Eyal, N. (2023a, June 23). </a:t>
            </a:r>
            <a:r>
              <a:rPr lang="en-US" sz="1600" i="1">
                <a:latin typeface="Arial"/>
                <a:cs typeface="Arial"/>
              </a:rPr>
              <a:t>Here are the 4 simple introspection steps that will boost self awareness</a:t>
            </a:r>
            <a:r>
              <a:rPr lang="en-US" sz="1600">
                <a:latin typeface="Arial"/>
                <a:cs typeface="Arial"/>
              </a:rPr>
              <a:t>. Nir and Far. </a:t>
            </a:r>
            <a:r>
              <a:rPr lang="en-US" sz="1600">
                <a:solidFill>
                  <a:srgbClr val="0563C1"/>
                </a:solidFill>
                <a:latin typeface="Arial"/>
                <a:cs typeface="Arial"/>
                <a:hlinkClick r:id="rId5"/>
              </a:rPr>
              <a:t>https://www.nirandfar.com/introspection/</a:t>
            </a:r>
            <a:r>
              <a:rPr lang="en-US" sz="1600">
                <a:latin typeface="Arial"/>
                <a:cs typeface="Arial"/>
              </a:rPr>
              <a:t>  </a:t>
            </a:r>
            <a:endParaRPr lang="en-US" sz="1600">
              <a:cs typeface="Arial"/>
            </a:endParaRPr>
          </a:p>
          <a:p>
            <a:endParaRPr lang="en-US" sz="1600"/>
          </a:p>
          <a:p>
            <a:r>
              <a:rPr lang="en-US" sz="1600">
                <a:latin typeface="Arial"/>
                <a:cs typeface="Arial"/>
              </a:rPr>
              <a:t>Hixon, J. G., &amp; Swann, W. B. (1993). When does introspection bear fruit? self-reflection, self-insight, and interpersonal choices. </a:t>
            </a:r>
            <a:r>
              <a:rPr lang="en-US" sz="1600" i="1">
                <a:latin typeface="Arial"/>
                <a:cs typeface="Arial"/>
              </a:rPr>
              <a:t>Journal of Personality and Social Psychology</a:t>
            </a:r>
            <a:r>
              <a:rPr lang="en-US" sz="1600">
                <a:latin typeface="Arial"/>
                <a:cs typeface="Arial"/>
              </a:rPr>
              <a:t>, </a:t>
            </a:r>
            <a:r>
              <a:rPr lang="en-US" sz="1600" i="1">
                <a:latin typeface="Arial"/>
                <a:cs typeface="Arial"/>
              </a:rPr>
              <a:t>64</a:t>
            </a:r>
            <a:r>
              <a:rPr lang="en-US" sz="1600">
                <a:latin typeface="Arial"/>
                <a:cs typeface="Arial"/>
              </a:rPr>
              <a:t>(1), 35–43. </a:t>
            </a:r>
            <a:r>
              <a:rPr lang="en-US" sz="1600">
                <a:solidFill>
                  <a:srgbClr val="0563C1"/>
                </a:solidFill>
                <a:latin typeface="Arial"/>
                <a:cs typeface="Arial"/>
                <a:hlinkClick r:id="rId6"/>
              </a:rPr>
              <a:t>https://doi.org/10.1037//0022-3514.64.1.35</a:t>
            </a:r>
            <a:r>
              <a:rPr lang="en-US" sz="1600">
                <a:latin typeface="Arial"/>
                <a:cs typeface="Arial"/>
              </a:rPr>
              <a:t>  </a:t>
            </a:r>
            <a:endParaRPr lang="en-US" sz="1600">
              <a:cs typeface="Arial"/>
            </a:endParaRPr>
          </a:p>
          <a:p>
            <a:pPr>
              <a:lnSpc>
                <a:spcPct val="200000"/>
              </a:lnSpc>
            </a:pPr>
            <a:endParaRPr lang="en-US" sz="1600">
              <a:latin typeface="Arial"/>
            </a:endParaRPr>
          </a:p>
          <a:p>
            <a:pPr>
              <a:lnSpc>
                <a:spcPct val="200000"/>
              </a:lnSpc>
            </a:pPr>
            <a:endParaRPr lang="en-US" sz="1200">
              <a:latin typeface="Times New Roman"/>
            </a:endParaRPr>
          </a:p>
          <a:p>
            <a:pPr indent="-457200">
              <a:lnSpc>
                <a:spcPct val="200000"/>
              </a:lnSpc>
            </a:pPr>
            <a:endParaRPr lang="en-US" sz="1200">
              <a:latin typeface="Times New Roman"/>
            </a:endParaRPr>
          </a:p>
          <a:p>
            <a:pPr indent="-457200">
              <a:lnSpc>
                <a:spcPct val="200000"/>
              </a:lnSpc>
            </a:pPr>
            <a:endParaRPr lang="en-US" sz="1200">
              <a:latin typeface="Times New Roman"/>
            </a:endParaRPr>
          </a:p>
          <a:p>
            <a:endParaRPr lang="en-US" sz="1800"/>
          </a:p>
        </p:txBody>
      </p:sp>
      <p:sp>
        <p:nvSpPr>
          <p:cNvPr id="2" name="Title 1">
            <a:extLst>
              <a:ext uri="{FF2B5EF4-FFF2-40B4-BE49-F238E27FC236}">
                <a16:creationId xmlns:a16="http://schemas.microsoft.com/office/drawing/2014/main" id="{B2972E47-F851-3F41-BD25-976509222AC7}"/>
              </a:ext>
            </a:extLst>
          </p:cNvPr>
          <p:cNvSpPr>
            <a:spLocks noGrp="1"/>
          </p:cNvSpPr>
          <p:nvPr>
            <p:ph type="title"/>
          </p:nvPr>
        </p:nvSpPr>
        <p:spPr>
          <a:xfrm>
            <a:off x="260428" y="116942"/>
            <a:ext cx="10972800" cy="1081882"/>
          </a:xfrm>
        </p:spPr>
        <p:txBody>
          <a:bodyPr/>
          <a:lstStyle/>
          <a:p>
            <a:pPr algn="ctr"/>
            <a:r>
              <a:rPr lang="en-US" sz="1800">
                <a:latin typeface="Arial Black"/>
              </a:rPr>
              <a:t>REFERENCES</a:t>
            </a:r>
            <a:endParaRPr lang="en-US" sz="1800"/>
          </a:p>
        </p:txBody>
      </p:sp>
    </p:spTree>
    <p:extLst>
      <p:ext uri="{BB962C8B-B14F-4D97-AF65-F5344CB8AC3E}">
        <p14:creationId xmlns:p14="http://schemas.microsoft.com/office/powerpoint/2010/main" val="248473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itting on a rock in the water">
            <a:extLst>
              <a:ext uri="{FF2B5EF4-FFF2-40B4-BE49-F238E27FC236}">
                <a16:creationId xmlns:a16="http://schemas.microsoft.com/office/drawing/2014/main" id="{E552D809-C3CB-103E-E01D-E8B387EA122A}"/>
              </a:ext>
            </a:extLst>
          </p:cNvPr>
          <p:cNvPicPr>
            <a:picLocks noGrp="1" noChangeAspect="1"/>
          </p:cNvPicPr>
          <p:nvPr>
            <p:ph sz="quarter" idx="13"/>
          </p:nvPr>
        </p:nvPicPr>
        <p:blipFill>
          <a:blip r:embed="rId3"/>
          <a:stretch>
            <a:fillRect/>
          </a:stretch>
        </p:blipFill>
        <p:spPr>
          <a:xfrm>
            <a:off x="612647" y="2524347"/>
            <a:ext cx="5394960" cy="2953894"/>
          </a:xfrm>
        </p:spPr>
      </p:pic>
      <p:sp>
        <p:nvSpPr>
          <p:cNvPr id="3" name="Text Placeholder 2" descr="Still man sitting on rocks in a body of water in calm thought..">
            <a:extLst>
              <a:ext uri="{FF2B5EF4-FFF2-40B4-BE49-F238E27FC236}">
                <a16:creationId xmlns:a16="http://schemas.microsoft.com/office/drawing/2014/main" id="{6F3DA1F8-3599-E84C-924C-DC6358AB244F}"/>
              </a:ext>
            </a:extLst>
          </p:cNvPr>
          <p:cNvSpPr>
            <a:spLocks noGrp="1"/>
          </p:cNvSpPr>
          <p:nvPr>
            <p:ph sz="quarter" idx="12"/>
          </p:nvPr>
        </p:nvSpPr>
        <p:spPr>
          <a:xfrm>
            <a:off x="6537573" y="2403223"/>
            <a:ext cx="5394960" cy="4351338"/>
          </a:xfrm>
        </p:spPr>
        <p:txBody>
          <a:bodyPr vert="horz" lIns="91440" tIns="45720" rIns="91440" bIns="45720" rtlCol="0" anchor="t">
            <a:normAutofit/>
          </a:bodyPr>
          <a:lstStyle/>
          <a:p>
            <a:pPr marL="457200" indent="-457200">
              <a:buFont typeface="Arial" panose="020B0604020202020204" pitchFamily="34" charset="0"/>
              <a:buChar char="•"/>
            </a:pPr>
            <a:r>
              <a:rPr lang="en-US">
                <a:latin typeface="Arial"/>
                <a:cs typeface="Arial"/>
              </a:rPr>
              <a:t>The process of exploring what is going on in our minds and bodies</a:t>
            </a:r>
            <a:endParaRPr lang="en-US"/>
          </a:p>
          <a:p>
            <a:pPr marL="457200" indent="-457200">
              <a:buFont typeface="Arial" panose="020B0604020202020204" pitchFamily="34" charset="0"/>
              <a:buChar char="•"/>
            </a:pPr>
            <a:r>
              <a:rPr lang="en-US">
                <a:latin typeface="Arial"/>
                <a:cs typeface="Arial"/>
              </a:rPr>
              <a:t>Being in the present, allows us to experience our existence with less judgment and more insight</a:t>
            </a:r>
            <a:endParaRPr lang="en-US"/>
          </a:p>
          <a:p>
            <a:pPr marL="457200" indent="-457200">
              <a:buFont typeface="Arial" panose="020B0604020202020204" pitchFamily="34" charset="0"/>
              <a:buChar char="•"/>
            </a:pPr>
            <a:r>
              <a:rPr lang="en-US">
                <a:latin typeface="Arial"/>
                <a:cs typeface="Arial"/>
              </a:rPr>
              <a:t>(Eyal, 2023)</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sz="3200"/>
          </a:p>
          <a:p>
            <a:pPr marL="1143000" lvl="1" indent="-457200">
              <a:buFont typeface="Courier New" panose="020B0604020202020204" pitchFamily="34" charset="0"/>
              <a:buChar char="o"/>
            </a:pPr>
            <a:endParaRPr lang="en-US" sz="3200"/>
          </a:p>
          <a:p>
            <a:pPr marL="457200" indent="-457200">
              <a:buChar char="•"/>
            </a:pPr>
            <a:endParaRPr lang="en-US" sz="3200"/>
          </a:p>
          <a:p>
            <a:endParaRPr lang="en-US" sz="3200"/>
          </a:p>
          <a:p>
            <a:pPr marL="457200" indent="-457200">
              <a:buChar char="•"/>
            </a:pPr>
            <a:endParaRPr lang="en-US" sz="3200"/>
          </a:p>
          <a:p>
            <a:pPr marL="457200" indent="-457200">
              <a:buChar char="•"/>
            </a:pPr>
            <a:endParaRPr lang="en-US" sz="3200"/>
          </a:p>
          <a:p>
            <a:endParaRPr lang="en-US" sz="3200"/>
          </a:p>
        </p:txBody>
      </p:sp>
      <p:sp>
        <p:nvSpPr>
          <p:cNvPr id="2" name="Title 1">
            <a:extLst>
              <a:ext uri="{FF2B5EF4-FFF2-40B4-BE49-F238E27FC236}">
                <a16:creationId xmlns:a16="http://schemas.microsoft.com/office/drawing/2014/main" id="{B6CEBDF1-DFD5-EF43-BB83-DA7AE13B6814}"/>
              </a:ext>
            </a:extLst>
          </p:cNvPr>
          <p:cNvSpPr>
            <a:spLocks noGrp="1"/>
          </p:cNvSpPr>
          <p:nvPr>
            <p:ph type="title"/>
          </p:nvPr>
        </p:nvSpPr>
        <p:spPr/>
        <p:txBody>
          <a:bodyPr/>
          <a:lstStyle/>
          <a:p>
            <a:r>
              <a:rPr lang="en-US">
                <a:latin typeface="Arial Black"/>
              </a:rPr>
              <a:t>What is Introspection?</a:t>
            </a:r>
          </a:p>
        </p:txBody>
      </p:sp>
    </p:spTree>
    <p:extLst>
      <p:ext uri="{BB962C8B-B14F-4D97-AF65-F5344CB8AC3E}">
        <p14:creationId xmlns:p14="http://schemas.microsoft.com/office/powerpoint/2010/main" val="96984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5857-2AC3-D4E8-0155-C32058E9201A}"/>
              </a:ext>
            </a:extLst>
          </p:cNvPr>
          <p:cNvSpPr>
            <a:spLocks noGrp="1"/>
          </p:cNvSpPr>
          <p:nvPr>
            <p:ph type="title"/>
          </p:nvPr>
        </p:nvSpPr>
        <p:spPr/>
        <p:txBody>
          <a:bodyPr/>
          <a:lstStyle/>
          <a:p>
            <a:r>
              <a:rPr lang="en-US">
                <a:latin typeface="Arial Black"/>
              </a:rPr>
              <a:t>Reflection is a Key Element of Introspection</a:t>
            </a:r>
            <a:endParaRPr lang="en-US"/>
          </a:p>
        </p:txBody>
      </p:sp>
      <p:sp>
        <p:nvSpPr>
          <p:cNvPr id="3" name="Text Placeholder 2">
            <a:extLst>
              <a:ext uri="{FF2B5EF4-FFF2-40B4-BE49-F238E27FC236}">
                <a16:creationId xmlns:a16="http://schemas.microsoft.com/office/drawing/2014/main" id="{5AA2345B-44E2-CFAB-E97B-07556B466299}"/>
              </a:ext>
            </a:extLst>
          </p:cNvPr>
          <p:cNvSpPr>
            <a:spLocks noGrp="1"/>
          </p:cNvSpPr>
          <p:nvPr>
            <p:ph type="body" sz="quarter" idx="10"/>
          </p:nvPr>
        </p:nvSpPr>
        <p:spPr>
          <a:xfrm>
            <a:off x="80513" y="1185154"/>
            <a:ext cx="5826476" cy="4361688"/>
          </a:xfrm>
        </p:spPr>
        <p:txBody>
          <a:bodyPr vert="horz" lIns="91440" tIns="45720" rIns="91440" bIns="45720" rtlCol="0" anchor="t">
            <a:normAutofit/>
          </a:bodyPr>
          <a:lstStyle/>
          <a:p>
            <a:pPr>
              <a:buFont typeface="Arial" panose="020B0604020202020204" pitchFamily="34" charset="0"/>
              <a:buChar char="•"/>
            </a:pPr>
            <a:endParaRPr lang="en-US">
              <a:solidFill>
                <a:srgbClr val="2E2E2E"/>
              </a:solidFill>
              <a:latin typeface="Arial"/>
              <a:cs typeface="Calibri"/>
            </a:endParaRPr>
          </a:p>
          <a:p>
            <a:pPr marL="342900" indent="-342900">
              <a:buFont typeface="Arial" panose="020B0604020202020204" pitchFamily="34" charset="0"/>
              <a:buChar char="•"/>
            </a:pPr>
            <a:r>
              <a:rPr lang="en-US" sz="2000">
                <a:solidFill>
                  <a:srgbClr val="2E2E2E"/>
                </a:solidFill>
                <a:latin typeface="Arial"/>
                <a:cs typeface="Arial"/>
              </a:rPr>
              <a:t>We can only evaluate and reevaluate  our thoughts when we reflect upon  our experiences.</a:t>
            </a:r>
            <a:endParaRPr lang="en-US" sz="2000">
              <a:solidFill>
                <a:srgbClr val="2E2E2E"/>
              </a:solidFill>
            </a:endParaRPr>
          </a:p>
          <a:p>
            <a:pPr marL="342900" indent="-342900">
              <a:buChar char="•"/>
            </a:pPr>
            <a:r>
              <a:rPr lang="en-US" sz="2000">
                <a:solidFill>
                  <a:srgbClr val="2E2E2E"/>
                </a:solidFill>
                <a:latin typeface="Arial"/>
                <a:cs typeface="Arial"/>
              </a:rPr>
              <a:t>  (Hixon &amp; Swann, 1993)</a:t>
            </a:r>
          </a:p>
          <a:p>
            <a:pPr>
              <a:lnSpc>
                <a:spcPct val="100000"/>
              </a:lnSpc>
              <a:spcBef>
                <a:spcPts val="0"/>
              </a:spcBef>
            </a:pPr>
            <a:endParaRPr lang="en-US">
              <a:solidFill>
                <a:srgbClr val="2E2E2E"/>
              </a:solidFill>
              <a:latin typeface="Arial"/>
              <a:cs typeface="Calibri"/>
            </a:endParaRPr>
          </a:p>
        </p:txBody>
      </p:sp>
      <p:pic>
        <p:nvPicPr>
          <p:cNvPr id="4" name="Picture 3" descr="Big Idea Concept, The woman open the door in the maze-shaped brain The woman find and open the door in the maze-shaped brain on the wall, symbolizing big ideas, and introspection (3d render) free images thought stock pictures, royalty-free photos &amp; images">
            <a:extLst>
              <a:ext uri="{FF2B5EF4-FFF2-40B4-BE49-F238E27FC236}">
                <a16:creationId xmlns:a16="http://schemas.microsoft.com/office/drawing/2014/main" id="{7F71F090-3387-B4CE-57B9-726B41580EAD}"/>
              </a:ext>
            </a:extLst>
          </p:cNvPr>
          <p:cNvPicPr>
            <a:picLocks noChangeAspect="1"/>
          </p:cNvPicPr>
          <p:nvPr/>
        </p:nvPicPr>
        <p:blipFill>
          <a:blip r:embed="rId3"/>
          <a:stretch>
            <a:fillRect/>
          </a:stretch>
        </p:blipFill>
        <p:spPr>
          <a:xfrm>
            <a:off x="5751139" y="1491607"/>
            <a:ext cx="5829300" cy="4371975"/>
          </a:xfrm>
          <a:prstGeom prst="rect">
            <a:avLst/>
          </a:prstGeom>
        </p:spPr>
      </p:pic>
    </p:spTree>
    <p:extLst>
      <p:ext uri="{BB962C8B-B14F-4D97-AF65-F5344CB8AC3E}">
        <p14:creationId xmlns:p14="http://schemas.microsoft.com/office/powerpoint/2010/main" val="104487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5857-2AC3-D4E8-0155-C32058E9201A}"/>
              </a:ext>
            </a:extLst>
          </p:cNvPr>
          <p:cNvSpPr>
            <a:spLocks noGrp="1"/>
          </p:cNvSpPr>
          <p:nvPr>
            <p:ph type="title"/>
          </p:nvPr>
        </p:nvSpPr>
        <p:spPr/>
        <p:txBody>
          <a:bodyPr/>
          <a:lstStyle/>
          <a:p>
            <a:r>
              <a:rPr lang="en-US">
                <a:latin typeface="Arial Black"/>
              </a:rPr>
              <a:t>Developing our Reflection Skills</a:t>
            </a:r>
            <a:endParaRPr lang="en-US"/>
          </a:p>
        </p:txBody>
      </p:sp>
      <p:sp>
        <p:nvSpPr>
          <p:cNvPr id="3" name="Text Placeholder 2">
            <a:extLst>
              <a:ext uri="{FF2B5EF4-FFF2-40B4-BE49-F238E27FC236}">
                <a16:creationId xmlns:a16="http://schemas.microsoft.com/office/drawing/2014/main" id="{5AA2345B-44E2-CFAB-E97B-07556B466299}"/>
              </a:ext>
            </a:extLst>
          </p:cNvPr>
          <p:cNvSpPr>
            <a:spLocks noGrp="1"/>
          </p:cNvSpPr>
          <p:nvPr>
            <p:ph type="body" sz="quarter" idx="10"/>
          </p:nvPr>
        </p:nvSpPr>
        <p:spPr>
          <a:xfrm>
            <a:off x="106392" y="1566097"/>
            <a:ext cx="11174083" cy="4361688"/>
          </a:xfrm>
        </p:spPr>
        <p:txBody>
          <a:bodyPr vert="horz" lIns="91440" tIns="45720" rIns="91440" bIns="45720" rtlCol="0" anchor="t">
            <a:normAutofit/>
          </a:bodyPr>
          <a:lstStyle/>
          <a:p>
            <a:pPr marL="800100" lvl="1" indent="0">
              <a:lnSpc>
                <a:spcPct val="100000"/>
              </a:lnSpc>
              <a:spcBef>
                <a:spcPts val="0"/>
              </a:spcBef>
              <a:buNone/>
            </a:pPr>
            <a:r>
              <a:rPr lang="en-US">
                <a:solidFill>
                  <a:srgbClr val="2E2E2E"/>
                </a:solidFill>
                <a:latin typeface="Arial"/>
                <a:cs typeface="Calibri"/>
              </a:rPr>
              <a:t>Developing our reflection skills can be done in multiple ways:</a:t>
            </a:r>
            <a:endParaRPr lang="en-US"/>
          </a:p>
          <a:p>
            <a:pPr marL="1714500" lvl="2" indent="-457200">
              <a:lnSpc>
                <a:spcPct val="100000"/>
              </a:lnSpc>
              <a:spcBef>
                <a:spcPts val="0"/>
              </a:spcBef>
              <a:buAutoNum type="arabicPeriod"/>
            </a:pPr>
            <a:r>
              <a:rPr lang="en-US">
                <a:solidFill>
                  <a:srgbClr val="2E2E2E"/>
                </a:solidFill>
                <a:latin typeface="Arial"/>
                <a:cs typeface="Calibri"/>
              </a:rPr>
              <a:t>Reflect on a stressful situation</a:t>
            </a:r>
          </a:p>
          <a:p>
            <a:pPr marL="1714500" lvl="2" indent="-457200">
              <a:lnSpc>
                <a:spcPct val="100000"/>
              </a:lnSpc>
              <a:spcBef>
                <a:spcPts val="0"/>
              </a:spcBef>
              <a:buAutoNum type="arabicPeriod"/>
            </a:pPr>
            <a:r>
              <a:rPr lang="en-US">
                <a:solidFill>
                  <a:srgbClr val="2E2E2E"/>
                </a:solidFill>
                <a:latin typeface="Arial"/>
                <a:cs typeface="Calibri"/>
              </a:rPr>
              <a:t>Recognize how your body is feeling in response</a:t>
            </a:r>
          </a:p>
          <a:p>
            <a:pPr marL="1714500" lvl="2" indent="-457200">
              <a:lnSpc>
                <a:spcPct val="100000"/>
              </a:lnSpc>
              <a:spcBef>
                <a:spcPts val="0"/>
              </a:spcBef>
              <a:buAutoNum type="arabicPeriod"/>
            </a:pPr>
            <a:r>
              <a:rPr lang="en-US">
                <a:solidFill>
                  <a:srgbClr val="2E2E2E"/>
                </a:solidFill>
                <a:latin typeface="Arial"/>
                <a:cs typeface="Calibri"/>
              </a:rPr>
              <a:t>Recognize your immediate thoughts</a:t>
            </a:r>
          </a:p>
          <a:p>
            <a:pPr marL="1714500" lvl="2" indent="-457200">
              <a:lnSpc>
                <a:spcPct val="100000"/>
              </a:lnSpc>
              <a:spcBef>
                <a:spcPts val="0"/>
              </a:spcBef>
              <a:buAutoNum type="arabicPeriod"/>
            </a:pPr>
            <a:r>
              <a:rPr lang="en-US">
                <a:solidFill>
                  <a:srgbClr val="2E2E2E"/>
                </a:solidFill>
                <a:latin typeface="Arial"/>
                <a:cs typeface="Calibri"/>
              </a:rPr>
              <a:t>What behavior will you engage in to calm yourself?</a:t>
            </a:r>
          </a:p>
          <a:p>
            <a:pPr marL="1714500" lvl="2" indent="-457200">
              <a:lnSpc>
                <a:spcPct val="100000"/>
              </a:lnSpc>
              <a:spcBef>
                <a:spcPts val="0"/>
              </a:spcBef>
              <a:buAutoNum type="arabicPeriod"/>
            </a:pPr>
            <a:endParaRPr lang="en-US">
              <a:solidFill>
                <a:srgbClr val="2E2E2E"/>
              </a:solidFill>
              <a:latin typeface="Arial"/>
              <a:cs typeface="Calibri"/>
            </a:endParaRPr>
          </a:p>
          <a:p>
            <a:pPr marL="1428750" lvl="2" indent="-171450">
              <a:lnSpc>
                <a:spcPct val="100000"/>
              </a:lnSpc>
              <a:spcBef>
                <a:spcPts val="0"/>
              </a:spcBef>
              <a:buAutoNum type="arabicPeriod"/>
            </a:pPr>
            <a:endParaRPr lang="en-US">
              <a:solidFill>
                <a:srgbClr val="2E2E2E"/>
              </a:solidFill>
              <a:latin typeface="Arial"/>
              <a:cs typeface="Calibri"/>
            </a:endParaRPr>
          </a:p>
        </p:txBody>
      </p:sp>
    </p:spTree>
    <p:extLst>
      <p:ext uri="{BB962C8B-B14F-4D97-AF65-F5344CB8AC3E}">
        <p14:creationId xmlns:p14="http://schemas.microsoft.com/office/powerpoint/2010/main" val="288425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181C-CD77-45D8-5F80-539AF02CEA5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E74CBD-29B8-3068-E5F3-BE0A2402D5CF}"/>
              </a:ext>
            </a:extLst>
          </p:cNvPr>
          <p:cNvSpPr>
            <a:spLocks noGrp="1"/>
          </p:cNvSpPr>
          <p:nvPr>
            <p:ph sz="quarter" idx="13"/>
          </p:nvPr>
        </p:nvSpPr>
        <p:spPr/>
        <p:txBody>
          <a:bodyPr vert="horz" lIns="91440" tIns="45720" rIns="91440" bIns="45720" rtlCol="0" anchor="t">
            <a:normAutofit/>
          </a:bodyPr>
          <a:lstStyle/>
          <a:p>
            <a:pPr>
              <a:spcBef>
                <a:spcPts val="0"/>
              </a:spcBef>
              <a:spcAft>
                <a:spcPts val="300"/>
              </a:spcAft>
            </a:pPr>
            <a:endParaRPr lang="en-US">
              <a:latin typeface="Arial"/>
              <a:cs typeface="Arial"/>
            </a:endParaRPr>
          </a:p>
          <a:p>
            <a:pPr marL="342900" indent="-342900">
              <a:spcBef>
                <a:spcPts val="0"/>
              </a:spcBef>
              <a:spcAft>
                <a:spcPts val="300"/>
              </a:spcAft>
              <a:buFont typeface="Arial,Sans-Serif"/>
              <a:buChar char="•"/>
            </a:pPr>
            <a:endParaRPr lang="en-US">
              <a:solidFill>
                <a:srgbClr val="212121"/>
              </a:solidFill>
              <a:latin typeface="Arial"/>
              <a:cs typeface="Arial"/>
            </a:endParaRPr>
          </a:p>
          <a:p>
            <a:pPr marL="1028700" lvl="1" indent="-342900">
              <a:spcBef>
                <a:spcPts val="0"/>
              </a:spcBef>
              <a:spcAft>
                <a:spcPts val="300"/>
              </a:spcAft>
              <a:buFont typeface="Courier New,monospace"/>
              <a:buChar char="o"/>
            </a:pPr>
            <a:r>
              <a:rPr lang="en-US" sz="2000">
                <a:solidFill>
                  <a:srgbClr val="212121"/>
                </a:solidFill>
                <a:latin typeface="Arial"/>
                <a:cs typeface="Arial"/>
              </a:rPr>
              <a:t>Dedicate time for reflecting on gratitude</a:t>
            </a:r>
            <a:endParaRPr lang="en-US" sz="2000">
              <a:latin typeface="Arial"/>
              <a:cs typeface="Arial"/>
            </a:endParaRPr>
          </a:p>
          <a:p>
            <a:pPr marL="1028700" lvl="1" indent="-342900">
              <a:spcBef>
                <a:spcPts val="0"/>
              </a:spcBef>
              <a:spcAft>
                <a:spcPts val="300"/>
              </a:spcAft>
              <a:buFont typeface="Courier New,monospace"/>
              <a:buChar char="o"/>
            </a:pPr>
            <a:r>
              <a:rPr lang="en-US" sz="2000">
                <a:solidFill>
                  <a:srgbClr val="212121"/>
                </a:solidFill>
                <a:latin typeface="Arial"/>
                <a:cs typeface="Arial"/>
              </a:rPr>
              <a:t>Make it social</a:t>
            </a:r>
            <a:endParaRPr lang="en-US" sz="2000">
              <a:latin typeface="Arial"/>
              <a:cs typeface="Arial"/>
            </a:endParaRPr>
          </a:p>
          <a:p>
            <a:pPr marL="1028700" lvl="1" indent="-342900">
              <a:spcBef>
                <a:spcPts val="0"/>
              </a:spcBef>
              <a:spcAft>
                <a:spcPts val="300"/>
              </a:spcAft>
              <a:buFont typeface="Courier New,monospace"/>
              <a:buChar char="o"/>
            </a:pPr>
            <a:r>
              <a:rPr lang="en-US" sz="2000">
                <a:solidFill>
                  <a:srgbClr val="212121"/>
                </a:solidFill>
                <a:latin typeface="Arial"/>
                <a:cs typeface="Arial"/>
              </a:rPr>
              <a:t>(Armenta et al., 2022)</a:t>
            </a:r>
            <a:endParaRPr lang="en-US" sz="2000">
              <a:latin typeface="Arial"/>
              <a:cs typeface="Arial"/>
            </a:endParaRPr>
          </a:p>
          <a:p>
            <a:pPr marL="342900" indent="-342900">
              <a:spcBef>
                <a:spcPts val="0"/>
              </a:spcBef>
              <a:spcAft>
                <a:spcPts val="300"/>
              </a:spcAft>
              <a:buFont typeface="Arial,Sans-Serif"/>
              <a:buChar char="•"/>
            </a:pPr>
            <a:endParaRPr lang="en-US"/>
          </a:p>
          <a:p>
            <a:endParaRPr lang="en-US"/>
          </a:p>
        </p:txBody>
      </p:sp>
      <p:pic>
        <p:nvPicPr>
          <p:cNvPr id="2" name="Picture 1" descr="Image of hands and flowers, created by using multiple exposure effect. Concept implies gratitude for the environment and life overall, etc free images inward stock pictures, royalty-free photos &amp; images">
            <a:extLst>
              <a:ext uri="{FF2B5EF4-FFF2-40B4-BE49-F238E27FC236}">
                <a16:creationId xmlns:a16="http://schemas.microsoft.com/office/drawing/2014/main" id="{7B4BD2F2-1D3F-91EF-315E-FFAD2479971A}"/>
              </a:ext>
            </a:extLst>
          </p:cNvPr>
          <p:cNvPicPr>
            <a:picLocks noChangeAspect="1"/>
          </p:cNvPicPr>
          <p:nvPr/>
        </p:nvPicPr>
        <p:blipFill>
          <a:blip r:embed="rId3"/>
          <a:stretch>
            <a:fillRect/>
          </a:stretch>
        </p:blipFill>
        <p:spPr>
          <a:xfrm>
            <a:off x="6566157" y="2152321"/>
            <a:ext cx="4617028" cy="3058969"/>
          </a:xfrm>
          <a:prstGeom prst="rect">
            <a:avLst/>
          </a:prstGeom>
        </p:spPr>
      </p:pic>
      <p:sp>
        <p:nvSpPr>
          <p:cNvPr id="3" name="Title 2">
            <a:extLst>
              <a:ext uri="{FF2B5EF4-FFF2-40B4-BE49-F238E27FC236}">
                <a16:creationId xmlns:a16="http://schemas.microsoft.com/office/drawing/2014/main" id="{8DEFB028-1992-DEB4-8906-4F8C03E126B1}"/>
              </a:ext>
            </a:extLst>
          </p:cNvPr>
          <p:cNvSpPr>
            <a:spLocks noGrp="1"/>
          </p:cNvSpPr>
          <p:nvPr>
            <p:ph type="title"/>
          </p:nvPr>
        </p:nvSpPr>
        <p:spPr/>
        <p:txBody>
          <a:bodyPr/>
          <a:lstStyle/>
          <a:p>
            <a:r>
              <a:rPr lang="en-US">
                <a:latin typeface="Arial"/>
                <a:cs typeface="Arial"/>
              </a:rPr>
              <a:t>Additional Ideas to Encourage Introspection: Gratitude</a:t>
            </a:r>
            <a:endParaRPr lang="en-US"/>
          </a:p>
        </p:txBody>
      </p:sp>
    </p:spTree>
    <p:extLst>
      <p:ext uri="{BB962C8B-B14F-4D97-AF65-F5344CB8AC3E}">
        <p14:creationId xmlns:p14="http://schemas.microsoft.com/office/powerpoint/2010/main" val="310223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5CDFC6-D353-C46C-C1E3-BBE49E67AA4E}"/>
              </a:ext>
            </a:extLst>
          </p:cNvPr>
          <p:cNvSpPr>
            <a:spLocks noGrp="1"/>
          </p:cNvSpPr>
          <p:nvPr>
            <p:ph sz="quarter" idx="12"/>
          </p:nvPr>
        </p:nvSpPr>
        <p:spPr/>
        <p:txBody>
          <a:bodyPr vert="horz" lIns="91440" tIns="45720" rIns="91440" bIns="45720" rtlCol="0" anchor="t">
            <a:normAutofit/>
          </a:bodyPr>
          <a:lstStyle/>
          <a:p>
            <a:pPr marL="342900" indent="-342900">
              <a:spcBef>
                <a:spcPts val="0"/>
              </a:spcBef>
              <a:spcAft>
                <a:spcPts val="300"/>
              </a:spcAft>
              <a:buChar char="•"/>
            </a:pPr>
            <a:endParaRPr lang="en-US">
              <a:solidFill>
                <a:srgbClr val="202124"/>
              </a:solidFill>
              <a:latin typeface="Arial"/>
              <a:cs typeface="Arial"/>
            </a:endParaRPr>
          </a:p>
          <a:p>
            <a:pPr>
              <a:spcBef>
                <a:spcPts val="0"/>
              </a:spcBef>
              <a:spcAft>
                <a:spcPts val="300"/>
              </a:spcAft>
            </a:pPr>
            <a:endParaRPr lang="en-US">
              <a:solidFill>
                <a:srgbClr val="202124"/>
              </a:solidFill>
              <a:latin typeface="Arial"/>
              <a:cs typeface="Arial"/>
            </a:endParaRPr>
          </a:p>
          <a:p>
            <a:pPr marL="342900" indent="-342900">
              <a:spcBef>
                <a:spcPts val="0"/>
              </a:spcBef>
              <a:spcAft>
                <a:spcPts val="300"/>
              </a:spcAft>
              <a:buChar char="•"/>
            </a:pPr>
            <a:r>
              <a:rPr lang="en-US">
                <a:solidFill>
                  <a:srgbClr val="202124"/>
                </a:solidFill>
                <a:latin typeface="Arial"/>
                <a:cs typeface="Arial"/>
              </a:rPr>
              <a:t>Practice positive self-talk</a:t>
            </a:r>
            <a:endParaRPr lang="en-US"/>
          </a:p>
          <a:p>
            <a:pPr marL="342900" indent="-342900">
              <a:spcBef>
                <a:spcPts val="0"/>
              </a:spcBef>
              <a:spcAft>
                <a:spcPts val="300"/>
              </a:spcAft>
              <a:buChar char="•"/>
            </a:pPr>
            <a:r>
              <a:rPr lang="en-US">
                <a:solidFill>
                  <a:srgbClr val="202124"/>
                </a:solidFill>
                <a:latin typeface="Arial"/>
                <a:cs typeface="Arial"/>
              </a:rPr>
              <a:t>Affirmations</a:t>
            </a:r>
          </a:p>
          <a:p>
            <a:pPr marL="342900" indent="-342900">
              <a:spcBef>
                <a:spcPts val="0"/>
              </a:spcBef>
              <a:spcAft>
                <a:spcPts val="300"/>
              </a:spcAft>
              <a:buChar char="•"/>
            </a:pPr>
            <a:endParaRPr lang="en-US">
              <a:solidFill>
                <a:srgbClr val="000000"/>
              </a:solidFill>
              <a:latin typeface="Arial"/>
              <a:cs typeface="Arial"/>
            </a:endParaRPr>
          </a:p>
          <a:p>
            <a:pPr>
              <a:spcBef>
                <a:spcPts val="0"/>
              </a:spcBef>
              <a:spcAft>
                <a:spcPts val="300"/>
              </a:spcAft>
            </a:pPr>
            <a:endParaRPr lang="en-US">
              <a:latin typeface="Arial"/>
              <a:ea typeface="Calibri"/>
              <a:cs typeface="Arial"/>
            </a:endParaRPr>
          </a:p>
          <a:p>
            <a:pPr marL="342900" indent="-342900">
              <a:spcBef>
                <a:spcPts val="0"/>
              </a:spcBef>
              <a:spcAft>
                <a:spcPts val="300"/>
              </a:spcAft>
              <a:buChar char="•"/>
            </a:pPr>
            <a:r>
              <a:rPr lang="en-US">
                <a:latin typeface="Calibri"/>
                <a:ea typeface="Calibri"/>
                <a:cs typeface="Calibri"/>
              </a:rPr>
              <a:t>     (Buhle et al., 2013)</a:t>
            </a:r>
            <a:endParaRPr lang="en-US"/>
          </a:p>
        </p:txBody>
      </p:sp>
      <p:pic>
        <p:nvPicPr>
          <p:cNvPr id="7" name="Picture 6" descr="Feeling energized Woman feeling full of positive energy. free images positivity stock pictures, royalty-free photos &amp; images">
            <a:extLst>
              <a:ext uri="{FF2B5EF4-FFF2-40B4-BE49-F238E27FC236}">
                <a16:creationId xmlns:a16="http://schemas.microsoft.com/office/drawing/2014/main" id="{FC8FD885-B9B0-3453-6A20-F3CE2E470CA7}"/>
              </a:ext>
            </a:extLst>
          </p:cNvPr>
          <p:cNvPicPr>
            <a:picLocks noChangeAspect="1"/>
          </p:cNvPicPr>
          <p:nvPr/>
        </p:nvPicPr>
        <p:blipFill>
          <a:blip r:embed="rId3"/>
          <a:stretch>
            <a:fillRect/>
          </a:stretch>
        </p:blipFill>
        <p:spPr>
          <a:xfrm>
            <a:off x="604907" y="1829739"/>
            <a:ext cx="5393873" cy="4343399"/>
          </a:xfrm>
          <a:prstGeom prst="rect">
            <a:avLst/>
          </a:prstGeom>
        </p:spPr>
      </p:pic>
      <p:sp>
        <p:nvSpPr>
          <p:cNvPr id="3" name="Title 2">
            <a:extLst>
              <a:ext uri="{FF2B5EF4-FFF2-40B4-BE49-F238E27FC236}">
                <a16:creationId xmlns:a16="http://schemas.microsoft.com/office/drawing/2014/main" id="{A8B20CEC-C479-9FFE-32A7-1C237140C83C}"/>
              </a:ext>
            </a:extLst>
          </p:cNvPr>
          <p:cNvSpPr>
            <a:spLocks noGrp="1"/>
          </p:cNvSpPr>
          <p:nvPr>
            <p:ph type="title"/>
          </p:nvPr>
        </p:nvSpPr>
        <p:spPr/>
        <p:txBody>
          <a:bodyPr/>
          <a:lstStyle/>
          <a:p>
            <a:r>
              <a:rPr lang="en-US">
                <a:solidFill>
                  <a:srgbClr val="000000"/>
                </a:solidFill>
                <a:latin typeface="Arial"/>
                <a:cs typeface="Arial"/>
              </a:rPr>
              <a:t> </a:t>
            </a:r>
            <a:r>
              <a:rPr lang="en-US">
                <a:latin typeface="Arial"/>
                <a:cs typeface="Arial"/>
              </a:rPr>
              <a:t>Ideas to Encourage Introspection: Affirmations</a:t>
            </a:r>
          </a:p>
        </p:txBody>
      </p:sp>
    </p:spTree>
    <p:extLst>
      <p:ext uri="{BB962C8B-B14F-4D97-AF65-F5344CB8AC3E}">
        <p14:creationId xmlns:p14="http://schemas.microsoft.com/office/powerpoint/2010/main" val="107583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181C-CD77-45D8-5F80-539AF02CEA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EFB028-1992-DEB4-8906-4F8C03E126B1}"/>
              </a:ext>
            </a:extLst>
          </p:cNvPr>
          <p:cNvSpPr>
            <a:spLocks noGrp="1"/>
          </p:cNvSpPr>
          <p:nvPr>
            <p:ph type="title"/>
          </p:nvPr>
        </p:nvSpPr>
        <p:spPr>
          <a:xfrm>
            <a:off x="1024218" y="388172"/>
            <a:ext cx="10972800" cy="1325563"/>
          </a:xfrm>
        </p:spPr>
        <p:txBody>
          <a:bodyPr/>
          <a:lstStyle/>
          <a:p>
            <a:r>
              <a:rPr lang="en-US">
                <a:latin typeface="Arial"/>
                <a:cs typeface="Arial"/>
              </a:rPr>
              <a:t>Additional Ideas to Encourage Introspection: Meditation</a:t>
            </a:r>
            <a:endParaRPr lang="en-US"/>
          </a:p>
        </p:txBody>
      </p:sp>
      <p:sp>
        <p:nvSpPr>
          <p:cNvPr id="4" name="Text Placeholder 3">
            <a:extLst>
              <a:ext uri="{FF2B5EF4-FFF2-40B4-BE49-F238E27FC236}">
                <a16:creationId xmlns:a16="http://schemas.microsoft.com/office/drawing/2014/main" id="{844DA0E8-3533-8A13-7C8F-D6F0ACB51845}"/>
              </a:ext>
            </a:extLst>
          </p:cNvPr>
          <p:cNvSpPr>
            <a:spLocks noGrp="1"/>
          </p:cNvSpPr>
          <p:nvPr>
            <p:ph type="body" sz="quarter" idx="10"/>
          </p:nvPr>
        </p:nvSpPr>
        <p:spPr>
          <a:xfrm>
            <a:off x="609600" y="1810512"/>
            <a:ext cx="5614610" cy="4361688"/>
          </a:xfrm>
        </p:spPr>
        <p:txBody>
          <a:bodyPr vert="horz" lIns="91440" tIns="45720" rIns="91440" bIns="45720" rtlCol="0" anchor="t">
            <a:normAutofit/>
          </a:bodyPr>
          <a:lstStyle/>
          <a:p>
            <a:pPr>
              <a:spcBef>
                <a:spcPts val="0"/>
              </a:spcBef>
              <a:spcAft>
                <a:spcPts val="300"/>
              </a:spcAft>
            </a:pPr>
            <a:endParaRPr lang="en-US">
              <a:solidFill>
                <a:srgbClr val="212121"/>
              </a:solidFill>
              <a:latin typeface="Arial"/>
              <a:cs typeface="Arial"/>
            </a:endParaRPr>
          </a:p>
          <a:p>
            <a:pPr marL="342900" indent="-342900">
              <a:spcBef>
                <a:spcPts val="0"/>
              </a:spcBef>
              <a:spcAft>
                <a:spcPts val="300"/>
              </a:spcAft>
              <a:buChar char="•"/>
            </a:pPr>
            <a:r>
              <a:rPr lang="en-US" sz="2000">
                <a:solidFill>
                  <a:srgbClr val="212121"/>
                </a:solidFill>
                <a:latin typeface="Arial"/>
                <a:cs typeface="Arial"/>
              </a:rPr>
              <a:t>Breathing meditations</a:t>
            </a:r>
            <a:endParaRPr lang="en-US" sz="2000"/>
          </a:p>
          <a:p>
            <a:pPr>
              <a:spcBef>
                <a:spcPts val="0"/>
              </a:spcBef>
              <a:spcAft>
                <a:spcPts val="300"/>
              </a:spcAft>
            </a:pPr>
            <a:endParaRPr lang="en-US" sz="2000">
              <a:latin typeface="Arial"/>
              <a:cs typeface="Arial"/>
            </a:endParaRPr>
          </a:p>
          <a:p>
            <a:pPr marL="342900" indent="-342900">
              <a:spcBef>
                <a:spcPts val="0"/>
              </a:spcBef>
              <a:spcAft>
                <a:spcPts val="300"/>
              </a:spcAft>
              <a:buChar char="•"/>
            </a:pPr>
            <a:r>
              <a:rPr lang="en-US" sz="2000">
                <a:latin typeface="Arial"/>
                <a:cs typeface="Arial"/>
              </a:rPr>
              <a:t>Chanting</a:t>
            </a:r>
            <a:endParaRPr lang="en-US" sz="2000"/>
          </a:p>
          <a:p>
            <a:pPr>
              <a:spcBef>
                <a:spcPts val="0"/>
              </a:spcBef>
              <a:spcAft>
                <a:spcPts val="300"/>
              </a:spcAft>
            </a:pPr>
            <a:endParaRPr lang="en-US" sz="2000">
              <a:latin typeface="Arial"/>
              <a:cs typeface="Arial"/>
            </a:endParaRPr>
          </a:p>
          <a:p>
            <a:pPr marL="342900" indent="-342900">
              <a:spcBef>
                <a:spcPts val="0"/>
              </a:spcBef>
              <a:spcAft>
                <a:spcPts val="300"/>
              </a:spcAft>
              <a:buChar char="•"/>
            </a:pPr>
            <a:r>
              <a:rPr lang="en-US" sz="2000">
                <a:latin typeface="Arial"/>
                <a:cs typeface="Arial"/>
              </a:rPr>
              <a:t>Prayers </a:t>
            </a:r>
            <a:endParaRPr lang="en-US" sz="2000"/>
          </a:p>
          <a:p>
            <a:endParaRPr lang="en-US"/>
          </a:p>
        </p:txBody>
      </p:sp>
      <p:pic>
        <p:nvPicPr>
          <p:cNvPr id="2" name="Picture 1" descr="Healthy active lifestyle concept in city park Young asian woman doing meditation in morning or evening at park, healthy woman relaxing and practicing yoga at city park. Mindfulness, destress, Healthy habits and balance concept free images meditation stock pictures, royalty-free photos &amp; images">
            <a:extLst>
              <a:ext uri="{FF2B5EF4-FFF2-40B4-BE49-F238E27FC236}">
                <a16:creationId xmlns:a16="http://schemas.microsoft.com/office/drawing/2014/main" id="{F666DEEF-41BF-31A9-09BE-6AF00CAB8E8D}"/>
              </a:ext>
            </a:extLst>
          </p:cNvPr>
          <p:cNvPicPr>
            <a:picLocks noChangeAspect="1"/>
          </p:cNvPicPr>
          <p:nvPr/>
        </p:nvPicPr>
        <p:blipFill>
          <a:blip r:embed="rId4"/>
          <a:stretch>
            <a:fillRect/>
          </a:stretch>
        </p:blipFill>
        <p:spPr>
          <a:xfrm>
            <a:off x="6219455" y="1706891"/>
            <a:ext cx="5482937" cy="4117975"/>
          </a:xfrm>
          <a:prstGeom prst="rect">
            <a:avLst/>
          </a:prstGeom>
        </p:spPr>
      </p:pic>
    </p:spTree>
    <p:extLst>
      <p:ext uri="{BB962C8B-B14F-4D97-AF65-F5344CB8AC3E}">
        <p14:creationId xmlns:p14="http://schemas.microsoft.com/office/powerpoint/2010/main" val="240051772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notebook on white textile">
            <a:extLst>
              <a:ext uri="{FF2B5EF4-FFF2-40B4-BE49-F238E27FC236}">
                <a16:creationId xmlns:a16="http://schemas.microsoft.com/office/drawing/2014/main" id="{183E816C-9611-EB5F-AFB9-F17BD2221650}"/>
              </a:ext>
            </a:extLst>
          </p:cNvPr>
          <p:cNvPicPr>
            <a:picLocks noChangeAspect="1"/>
          </p:cNvPicPr>
          <p:nvPr/>
        </p:nvPicPr>
        <p:blipFill>
          <a:blip r:embed="rId3"/>
          <a:stretch>
            <a:fillRect/>
          </a:stretch>
        </p:blipFill>
        <p:spPr>
          <a:xfrm>
            <a:off x="6188546" y="1717693"/>
            <a:ext cx="5389963" cy="4459314"/>
          </a:xfrm>
          <a:prstGeom prst="rect">
            <a:avLst/>
          </a:prstGeom>
        </p:spPr>
      </p:pic>
      <p:sp>
        <p:nvSpPr>
          <p:cNvPr id="2" name="Content Placeholder 1">
            <a:extLst>
              <a:ext uri="{FF2B5EF4-FFF2-40B4-BE49-F238E27FC236}">
                <a16:creationId xmlns:a16="http://schemas.microsoft.com/office/drawing/2014/main" id="{6B58550C-6CBC-245A-063D-CED4423AE6A9}"/>
              </a:ext>
            </a:extLst>
          </p:cNvPr>
          <p:cNvSpPr>
            <a:spLocks noGrp="1"/>
          </p:cNvSpPr>
          <p:nvPr>
            <p:ph sz="quarter" idx="13"/>
          </p:nvPr>
        </p:nvSpPr>
        <p:spPr/>
        <p:txBody>
          <a:bodyPr vert="horz" lIns="91440" tIns="45720" rIns="91440" bIns="45720" rtlCol="0" anchor="t">
            <a:normAutofit/>
          </a:bodyPr>
          <a:lstStyle/>
          <a:p>
            <a:pPr marL="342900" indent="-342900">
              <a:spcBef>
                <a:spcPts val="0"/>
              </a:spcBef>
              <a:spcAft>
                <a:spcPts val="300"/>
              </a:spcAft>
              <a:buFont typeface="Arial,Sans-Serif"/>
              <a:buChar char="•"/>
            </a:pPr>
            <a:r>
              <a:rPr lang="en-US">
                <a:solidFill>
                  <a:srgbClr val="202124"/>
                </a:solidFill>
                <a:latin typeface="Arial"/>
                <a:cs typeface="Arial"/>
              </a:rPr>
              <a:t>Journaling:</a:t>
            </a:r>
            <a:endParaRPr lang="en-US">
              <a:latin typeface="Arial"/>
              <a:cs typeface="Arial"/>
            </a:endParaRPr>
          </a:p>
          <a:p>
            <a:pPr marL="1028700" lvl="1" indent="-342900">
              <a:spcBef>
                <a:spcPts val="0"/>
              </a:spcBef>
              <a:spcAft>
                <a:spcPts val="300"/>
              </a:spcAft>
              <a:buFont typeface="Courier New,monospace"/>
              <a:buChar char="o"/>
            </a:pPr>
            <a:r>
              <a:rPr lang="en-US">
                <a:solidFill>
                  <a:srgbClr val="202124"/>
                </a:solidFill>
                <a:latin typeface="Arial"/>
                <a:cs typeface="Arial"/>
              </a:rPr>
              <a:t>On empowering topics</a:t>
            </a:r>
            <a:endParaRPr lang="en-US">
              <a:latin typeface="Arial"/>
              <a:cs typeface="Arial"/>
            </a:endParaRPr>
          </a:p>
          <a:p>
            <a:pPr marL="1028700" lvl="1" indent="-342900">
              <a:spcBef>
                <a:spcPts val="0"/>
              </a:spcBef>
              <a:spcAft>
                <a:spcPts val="300"/>
              </a:spcAft>
              <a:buFont typeface="Courier New,monospace"/>
              <a:buChar char="o"/>
            </a:pPr>
            <a:r>
              <a:rPr lang="en-US">
                <a:solidFill>
                  <a:srgbClr val="202124"/>
                </a:solidFill>
                <a:latin typeface="Arial"/>
                <a:cs typeface="Arial"/>
              </a:rPr>
              <a:t>On stressful topics </a:t>
            </a:r>
            <a:endParaRPr lang="en-US">
              <a:latin typeface="Arial"/>
              <a:cs typeface="Arial"/>
            </a:endParaRPr>
          </a:p>
          <a:p>
            <a:pPr>
              <a:spcBef>
                <a:spcPts val="0"/>
              </a:spcBef>
              <a:spcAft>
                <a:spcPts val="300"/>
              </a:spcAft>
            </a:pPr>
            <a:endParaRPr lang="en-US"/>
          </a:p>
          <a:p>
            <a:pPr>
              <a:spcBef>
                <a:spcPts val="0"/>
              </a:spcBef>
              <a:spcAft>
                <a:spcPts val="300"/>
              </a:spcAft>
            </a:pPr>
            <a:endParaRPr lang="en-US"/>
          </a:p>
          <a:p>
            <a:endParaRPr lang="en-US"/>
          </a:p>
        </p:txBody>
      </p:sp>
      <p:sp>
        <p:nvSpPr>
          <p:cNvPr id="3" name="Title 2">
            <a:extLst>
              <a:ext uri="{FF2B5EF4-FFF2-40B4-BE49-F238E27FC236}">
                <a16:creationId xmlns:a16="http://schemas.microsoft.com/office/drawing/2014/main" id="{A8B20CEC-C479-9FFE-32A7-1C237140C83C}"/>
              </a:ext>
            </a:extLst>
          </p:cNvPr>
          <p:cNvSpPr>
            <a:spLocks noGrp="1"/>
          </p:cNvSpPr>
          <p:nvPr>
            <p:ph type="title"/>
          </p:nvPr>
        </p:nvSpPr>
        <p:spPr/>
        <p:txBody>
          <a:bodyPr/>
          <a:lstStyle/>
          <a:p>
            <a:r>
              <a:rPr lang="en-US">
                <a:solidFill>
                  <a:srgbClr val="000000"/>
                </a:solidFill>
                <a:latin typeface="Arial"/>
                <a:cs typeface="Arial"/>
              </a:rPr>
              <a:t> </a:t>
            </a:r>
            <a:r>
              <a:rPr lang="en-US">
                <a:latin typeface="Arial"/>
                <a:cs typeface="Arial"/>
              </a:rPr>
              <a:t>Ideas to Encourage Introspection: Journaling</a:t>
            </a:r>
            <a:endParaRPr lang="en-US" err="1"/>
          </a:p>
        </p:txBody>
      </p:sp>
    </p:spTree>
    <p:extLst>
      <p:ext uri="{BB962C8B-B14F-4D97-AF65-F5344CB8AC3E}">
        <p14:creationId xmlns:p14="http://schemas.microsoft.com/office/powerpoint/2010/main" val="69396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D9F9-25A7-1FE8-539B-C8F8BDB8373D}"/>
              </a:ext>
            </a:extLst>
          </p:cNvPr>
          <p:cNvSpPr>
            <a:spLocks noGrp="1"/>
          </p:cNvSpPr>
          <p:nvPr>
            <p:ph type="title"/>
          </p:nvPr>
        </p:nvSpPr>
        <p:spPr>
          <a:xfrm>
            <a:off x="238823" y="550258"/>
            <a:ext cx="10972800" cy="1325563"/>
          </a:xfrm>
        </p:spPr>
        <p:txBody>
          <a:bodyPr/>
          <a:lstStyle/>
          <a:p>
            <a:pPr algn="ctr"/>
            <a:r>
              <a:rPr lang="en-US">
                <a:latin typeface="Arial Black"/>
              </a:rPr>
              <a:t>Final Thoughts on Promoting Introspection</a:t>
            </a:r>
            <a:endParaRPr lang="en-US"/>
          </a:p>
        </p:txBody>
      </p:sp>
      <p:sp>
        <p:nvSpPr>
          <p:cNvPr id="3" name="Text Placeholder 2">
            <a:extLst>
              <a:ext uri="{FF2B5EF4-FFF2-40B4-BE49-F238E27FC236}">
                <a16:creationId xmlns:a16="http://schemas.microsoft.com/office/drawing/2014/main" id="{1EF316D9-0309-935A-0DFD-3130C76B7D47}"/>
              </a:ext>
            </a:extLst>
          </p:cNvPr>
          <p:cNvSpPr>
            <a:spLocks noGrp="1"/>
          </p:cNvSpPr>
          <p:nvPr>
            <p:ph type="body" sz="quarter" idx="10"/>
          </p:nvPr>
        </p:nvSpPr>
        <p:spPr>
          <a:xfrm>
            <a:off x="1885802" y="2119430"/>
            <a:ext cx="9477555" cy="2839771"/>
          </a:xfrm>
        </p:spPr>
        <p:txBody>
          <a:bodyPr vert="horz" lIns="91440" tIns="45720" rIns="91440" bIns="45720" rtlCol="0" anchor="t">
            <a:normAutofit/>
          </a:bodyPr>
          <a:lstStyle/>
          <a:p>
            <a:pPr marL="342900" indent="-342900">
              <a:spcBef>
                <a:spcPts val="0"/>
              </a:spcBef>
              <a:spcAft>
                <a:spcPts val="300"/>
              </a:spcAft>
              <a:buFont typeface="Arial"/>
              <a:buChar char="•"/>
            </a:pPr>
            <a:endParaRPr lang="en-US" sz="2000" dirty="0"/>
          </a:p>
          <a:p>
            <a:pPr>
              <a:spcBef>
                <a:spcPts val="0"/>
              </a:spcBef>
              <a:spcAft>
                <a:spcPts val="300"/>
              </a:spcAft>
            </a:pPr>
            <a:endParaRPr lang="en-US" sz="2000"/>
          </a:p>
          <a:p>
            <a:pPr marL="342900" indent="-342900">
              <a:spcBef>
                <a:spcPts val="0"/>
              </a:spcBef>
              <a:spcAft>
                <a:spcPts val="300"/>
              </a:spcAft>
              <a:buFont typeface="Arial"/>
              <a:buChar char="•"/>
            </a:pPr>
            <a:r>
              <a:rPr lang="en-US" sz="2000" dirty="0">
                <a:latin typeface="Arial"/>
                <a:cs typeface="Arial"/>
              </a:rPr>
              <a:t>Accept that change is constant and necessary for growth</a:t>
            </a:r>
          </a:p>
          <a:p>
            <a:pPr marL="342900" indent="-342900">
              <a:spcBef>
                <a:spcPts val="0"/>
              </a:spcBef>
              <a:spcAft>
                <a:spcPts val="300"/>
              </a:spcAft>
              <a:buFont typeface="Arial"/>
              <a:buChar char="•"/>
            </a:pPr>
            <a:endParaRPr lang="en-US" sz="2000">
              <a:latin typeface="Arial"/>
              <a:cs typeface="Arial"/>
            </a:endParaRPr>
          </a:p>
          <a:p>
            <a:pPr marL="342900" indent="-342900">
              <a:spcBef>
                <a:spcPts val="0"/>
              </a:spcBef>
              <a:spcAft>
                <a:spcPts val="300"/>
              </a:spcAft>
              <a:buFont typeface="Arial"/>
              <a:buChar char="•"/>
            </a:pPr>
            <a:r>
              <a:rPr lang="en-US" sz="2000" dirty="0">
                <a:latin typeface="Arial"/>
                <a:cs typeface="Arial"/>
              </a:rPr>
              <a:t>When we accept change, we are able to reflect more effectively</a:t>
            </a:r>
          </a:p>
          <a:p>
            <a:pPr marL="342900" indent="-342900">
              <a:spcBef>
                <a:spcPts val="0"/>
              </a:spcBef>
              <a:spcAft>
                <a:spcPts val="300"/>
              </a:spcAft>
              <a:buFont typeface="Arial"/>
              <a:buChar char="•"/>
            </a:pPr>
            <a:endParaRPr lang="en-US" sz="2000"/>
          </a:p>
          <a:p>
            <a:pPr marL="342900" indent="-342900">
              <a:spcBef>
                <a:spcPts val="0"/>
              </a:spcBef>
              <a:spcAft>
                <a:spcPts val="300"/>
              </a:spcAft>
              <a:buFont typeface="Arial"/>
              <a:buChar char="•"/>
            </a:pPr>
            <a:r>
              <a:rPr lang="en-US" sz="2000" dirty="0">
                <a:latin typeface="Arial"/>
                <a:cs typeface="Arial"/>
              </a:rPr>
              <a:t>When we reflect, we are more likely to understand what is happening inside of us</a:t>
            </a:r>
            <a:endParaRPr lang="en-US" sz="2000" dirty="0"/>
          </a:p>
          <a:p>
            <a:pPr marL="342900" indent="-342900">
              <a:spcBef>
                <a:spcPts val="0"/>
              </a:spcBef>
              <a:spcAft>
                <a:spcPts val="300"/>
              </a:spcAft>
              <a:buFont typeface="Arial"/>
              <a:buChar char="•"/>
            </a:pPr>
            <a:endParaRPr lang="en-US" sz="2000"/>
          </a:p>
          <a:p>
            <a:pPr marL="342900" indent="-342900">
              <a:spcBef>
                <a:spcPts val="0"/>
              </a:spcBef>
              <a:spcAft>
                <a:spcPts val="300"/>
              </a:spcAft>
              <a:buFont typeface="Arial"/>
              <a:buChar char="•"/>
            </a:pPr>
            <a:endParaRPr lang="en-US" sz="2000">
              <a:latin typeface="Arial"/>
              <a:cs typeface="Arial"/>
            </a:endParaRPr>
          </a:p>
          <a:p>
            <a:pPr marL="342900" indent="-342900">
              <a:spcBef>
                <a:spcPts val="0"/>
              </a:spcBef>
              <a:spcAft>
                <a:spcPts val="300"/>
              </a:spcAft>
              <a:buFont typeface="Arial" panose="020B0604020202020204" pitchFamily="34" charset="0"/>
              <a:buChar char="•"/>
            </a:pPr>
            <a:endParaRPr lang="en-US" sz="2000"/>
          </a:p>
          <a:p>
            <a:pPr marL="342900" indent="-342900">
              <a:spcBef>
                <a:spcPts val="0"/>
              </a:spcBef>
              <a:spcAft>
                <a:spcPts val="300"/>
              </a:spcAft>
              <a:buFont typeface="Arial"/>
              <a:buChar char="•"/>
            </a:pPr>
            <a:endParaRPr lang="en-US" sz="2000"/>
          </a:p>
          <a:p>
            <a:pPr marL="342900" indent="-342900">
              <a:spcBef>
                <a:spcPts val="0"/>
              </a:spcBef>
              <a:spcAft>
                <a:spcPts val="300"/>
              </a:spcAft>
              <a:buFont typeface="Arial"/>
              <a:buChar char="•"/>
            </a:pPr>
            <a:endParaRPr lang="en-US" sz="2000"/>
          </a:p>
          <a:p>
            <a:pPr marL="342900" indent="-342900">
              <a:spcBef>
                <a:spcPts val="0"/>
              </a:spcBef>
              <a:spcAft>
                <a:spcPts val="300"/>
              </a:spcAft>
              <a:buFont typeface="Arial" panose="020B0604020202020204" pitchFamily="34" charset="0"/>
              <a:buChar char="•"/>
            </a:pPr>
            <a:endParaRPr lang="en-US" sz="2000"/>
          </a:p>
          <a:p>
            <a:pPr marL="342900" indent="-342900">
              <a:spcBef>
                <a:spcPts val="0"/>
              </a:spcBef>
              <a:spcAft>
                <a:spcPts val="300"/>
              </a:spcAft>
              <a:buFont typeface="Arial"/>
              <a:buChar char="•"/>
            </a:pPr>
            <a:endParaRPr lang="en-US" sz="2000"/>
          </a:p>
          <a:p>
            <a:pPr marL="342900" indent="-342900">
              <a:spcBef>
                <a:spcPts val="0"/>
              </a:spcBef>
              <a:spcAft>
                <a:spcPts val="300"/>
              </a:spcAft>
              <a:buFont typeface="Arial"/>
              <a:buChar char="•"/>
            </a:pPr>
            <a:endParaRPr lang="en-US" sz="2000"/>
          </a:p>
          <a:p>
            <a:endParaRPr lang="en-US" sz="2000"/>
          </a:p>
        </p:txBody>
      </p:sp>
    </p:spTree>
    <p:extLst>
      <p:ext uri="{BB962C8B-B14F-4D97-AF65-F5344CB8AC3E}">
        <p14:creationId xmlns:p14="http://schemas.microsoft.com/office/powerpoint/2010/main" val="3670149877"/>
      </p:ext>
    </p:extLst>
  </p:cSld>
  <p:clrMapOvr>
    <a:masterClrMapping/>
  </p:clrMapOvr>
</p:sld>
</file>

<file path=ppt/theme/theme1.xml><?xml version="1.0" encoding="utf-8"?>
<a:theme xmlns:a="http://schemas.openxmlformats.org/drawingml/2006/main" name="USC Powerpoint Template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1804</Words>
  <Application>Microsoft Macintosh PowerPoint</Application>
  <PresentationFormat>Widescreen</PresentationFormat>
  <Paragraphs>142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Arial,Sans-Serif</vt:lpstr>
      <vt:lpstr>Calibri</vt:lpstr>
      <vt:lpstr>Courier New</vt:lpstr>
      <vt:lpstr>Courier New,monospace</vt:lpstr>
      <vt:lpstr>Times New Roman</vt:lpstr>
      <vt:lpstr>USC Powerpoint Template - White</vt:lpstr>
      <vt:lpstr>INCREASE YOUR SELF-AWARENESS TO MANAGE STRESS AND GROW YOUR INTROSPECTION </vt:lpstr>
      <vt:lpstr>What is Introspection?</vt:lpstr>
      <vt:lpstr>Reflection is a Key Element of Introspection</vt:lpstr>
      <vt:lpstr>Developing our Reflection Skills</vt:lpstr>
      <vt:lpstr>Additional Ideas to Encourage Introspection: Gratitude</vt:lpstr>
      <vt:lpstr> Ideas to Encourage Introspection: Affirmations</vt:lpstr>
      <vt:lpstr>Additional Ideas to Encourage Introspection: Meditation</vt:lpstr>
      <vt:lpstr> Ideas to Encourage Introspection: Journaling</vt:lpstr>
      <vt:lpstr>Final Thoughts on Promoting Introspection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Strategies</dc:title>
  <dc:creator>Zitlahlyc Heredia</dc:creator>
  <cp:lastModifiedBy>Juliana Calhoun</cp:lastModifiedBy>
  <cp:revision>29</cp:revision>
  <dcterms:created xsi:type="dcterms:W3CDTF">2020-03-02T23:35:26Z</dcterms:created>
  <dcterms:modified xsi:type="dcterms:W3CDTF">2024-04-16T19:25:38Z</dcterms:modified>
</cp:coreProperties>
</file>