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12"/>
  </p:notesMasterIdLst>
  <p:sldIdLst>
    <p:sldId id="285" r:id="rId2"/>
    <p:sldId id="314" r:id="rId3"/>
    <p:sldId id="313" r:id="rId4"/>
    <p:sldId id="305" r:id="rId5"/>
    <p:sldId id="287" r:id="rId6"/>
    <p:sldId id="295" r:id="rId7"/>
    <p:sldId id="308" r:id="rId8"/>
    <p:sldId id="301" r:id="rId9"/>
    <p:sldId id="303" r:id="rId10"/>
    <p:sldId id="31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4DE24C-B09C-A839-6EB1-C9E94B57E639}" name="Julie Loppacher" initials="JL" userId="S::loppache@usc.edu::68c60b2d-0af6-4149-9a6c-5438c1f1ed23" providerId="AD"/>
  <p188:author id="{43EC505C-1A4E-8E95-982D-5AA7BAADAFA6}" name="Johannah Walton" initials="JW" userId="S::waltonjo@usc.edu::3f25b7b3-66d2-4295-aa55-a9c151d26429" providerId="AD"/>
  <p188:author id="{649D8D63-806E-18E2-6EEC-ADEFB6E86345}" name="Caraline Rossini" initials="CR" userId="S::crossini@usc.edu::8ce07cb4-fabc-401d-81b3-930b48d67bbf" providerId="AD"/>
  <p188:author id="{46EC206C-6317-2F75-7DE9-E037965DEDB6}" name="Juliana Calhoun" initials="JC" userId="S::jrcalhou@usc.edu::b6e00576-73dc-43e2-aee8-e023a7b09478" providerId="AD"/>
  <p188:author id="{4A0BECAF-AC5F-DAF1-6E8C-8F8B31E3DAB7}" name="Nicolette Smith" initials="NS" userId="S::nsmith74@usc.edu::ba707988-a5c0-453b-8b33-d23b6afb1a1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08E06-145B-7C26-8369-6E6895888B1C}" v="5" dt="2024-03-19T02:26:15.757"/>
    <p1510:client id="{31AACB07-A440-CC2D-8097-270466BD3435}" v="1" dt="2024-03-18T21:56:09.170"/>
    <p1510:client id="{905F9C45-A18B-96AD-C4B6-99F1313C3CB7}" v="449" dt="2024-03-18T21:09:26.662"/>
    <p1510:client id="{C51A27C1-EAF3-1853-E216-FE629E8A8798}" v="14" dt="2024-03-18T21:57:42.010"/>
    <p1510:client id="{E2C734AA-01E2-513C-425E-EE1CA8704C61}" v="2" dt="2024-03-20T17:12:06.5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0895"/>
    <p:restoredTop sz="69688"/>
  </p:normalViewPr>
  <p:slideViewPr>
    <p:cSldViewPr snapToGrid="0">
      <p:cViewPr varScale="1">
        <p:scale>
          <a:sx n="76" d="100"/>
          <a:sy n="76" d="100"/>
        </p:scale>
        <p:origin x="200"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FE32B-9CA2-2F4B-9804-71437D3DF4F6}" type="datetimeFigureOut">
              <a:rPr lang="en-US" smtClean="0"/>
              <a:t>3/22/24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19D91-D33E-2047-964C-331174639827}" type="slidenum">
              <a:rPr lang="en-US" smtClean="0"/>
              <a:t>‹#›</a:t>
            </a:fld>
            <a:endParaRPr lang="en-US"/>
          </a:p>
        </p:txBody>
      </p:sp>
    </p:spTree>
    <p:extLst>
      <p:ext uri="{BB962C8B-B14F-4D97-AF65-F5344CB8AC3E}">
        <p14:creationId xmlns:p14="http://schemas.microsoft.com/office/powerpoint/2010/main" val="317265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Caraline Rossini and I am an academic coach at the </a:t>
            </a:r>
            <a:r>
              <a:rPr lang="en-US" dirty="0" err="1"/>
              <a:t>Kortschak</a:t>
            </a:r>
            <a:r>
              <a:rPr lang="en-US" dirty="0"/>
              <a:t> Center for Learning and Creativity. Today, our topic is about the stressful transition from high school to college.  Having been in your shoes, my goal with this workshop is to support incoming college freshman as they begin their college journey. </a:t>
            </a:r>
          </a:p>
          <a:p>
            <a:pPr>
              <a:lnSpc>
                <a:spcPct val="150000"/>
              </a:lnSpc>
            </a:pPr>
            <a:endParaRPr lang="en-US" sz="10000">
              <a:ea typeface="Calibri" panose="020F0502020204030204"/>
              <a:cs typeface="Calibri"/>
            </a:endParaRPr>
          </a:p>
        </p:txBody>
      </p:sp>
      <p:sp>
        <p:nvSpPr>
          <p:cNvPr id="4" name="Slide Number Placeholder 3"/>
          <p:cNvSpPr>
            <a:spLocks noGrp="1"/>
          </p:cNvSpPr>
          <p:nvPr>
            <p:ph type="sldNum" sz="quarter" idx="5"/>
          </p:nvPr>
        </p:nvSpPr>
        <p:spPr/>
        <p:txBody>
          <a:bodyPr/>
          <a:lstStyle/>
          <a:p>
            <a:fld id="{30019D91-D33E-2047-964C-331174639827}" type="slidenum">
              <a:rPr lang="en-US" smtClean="0"/>
              <a:t>1</a:t>
            </a:fld>
            <a:endParaRPr lang="en-US"/>
          </a:p>
        </p:txBody>
      </p:sp>
    </p:spTree>
    <p:extLst>
      <p:ext uri="{BB962C8B-B14F-4D97-AF65-F5344CB8AC3E}">
        <p14:creationId xmlns:p14="http://schemas.microsoft.com/office/powerpoint/2010/main" val="69776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my references. Thank you for listening, please visit the </a:t>
            </a:r>
            <a:r>
              <a:rPr lang="en-US" dirty="0" err="1"/>
              <a:t>Kortschak</a:t>
            </a:r>
            <a:r>
              <a:rPr lang="en-US" dirty="0"/>
              <a:t> Center in person, or check out our website (</a:t>
            </a:r>
            <a:r>
              <a:rPr lang="en-US" u="sng" dirty="0"/>
              <a:t>kortschakcenter.usc.edu</a:t>
            </a:r>
            <a:r>
              <a:rPr lang="en-US" dirty="0"/>
              <a:t>) for more tips on time management, organization and/or study skills.</a:t>
            </a:r>
          </a:p>
          <a:p>
            <a:endParaRPr lang="en-US" dirty="0"/>
          </a:p>
          <a:p>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0019D91-D33E-2047-964C-331174639827}" type="slidenum">
              <a:rPr lang="en-US" smtClean="0"/>
              <a:t>10</a:t>
            </a:fld>
            <a:endParaRPr lang="en-US"/>
          </a:p>
        </p:txBody>
      </p:sp>
    </p:spTree>
    <p:extLst>
      <p:ext uri="{BB962C8B-B14F-4D97-AF65-F5344CB8AC3E}">
        <p14:creationId xmlns:p14="http://schemas.microsoft.com/office/powerpoint/2010/main" val="2819532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2DF10-FDE7-5C5E-EFE9-372A3CF7F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999D8-0245-12A9-0A75-13FA20230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1FF59-E3DE-44B2-EC56-44A2C4CBB330}"/>
              </a:ext>
            </a:extLst>
          </p:cNvPr>
          <p:cNvSpPr>
            <a:spLocks noGrp="1"/>
          </p:cNvSpPr>
          <p:nvPr>
            <p:ph type="body" idx="1"/>
          </p:nvPr>
        </p:nvSpPr>
        <p:spPr/>
        <p:txBody>
          <a:bodyPr/>
          <a:lstStyle/>
          <a:p>
            <a:r>
              <a:rPr lang="en-US" dirty="0"/>
              <a:t>One challenge students face starting college is that their schedule is quite different compared to when they were in high school. Most high school students have a strict schedule, requiring them to be on campus from early morning until late afternoon. In contrast, college schedules are often less structured. While initially, this seems to be a good thing, it can lead students to believe they have more unstructured time than they actually do (Gibney et al., 2010). This can be an issue because students may not realize that they must set aside time to complete their assignments and study. As a result, many students end up overscheduling themselves with nonacademic activities, and ultimately fail to set aside time for their academics. </a:t>
            </a:r>
            <a:endParaRPr lang="en-US" dirty="0">
              <a:ea typeface="Calibri" panose="020F0502020204030204"/>
              <a:cs typeface="Calibri"/>
            </a:endParaRPr>
          </a:p>
          <a:p>
            <a:r>
              <a:rPr lang="en-US" dirty="0"/>
              <a:t> </a:t>
            </a:r>
            <a:endParaRPr lang="en-US" dirty="0">
              <a:cs typeface="Calibri"/>
            </a:endParaRPr>
          </a:p>
          <a:p>
            <a:endParaRPr lang="en-US">
              <a:cs typeface="Calibri"/>
            </a:endParaRPr>
          </a:p>
        </p:txBody>
      </p:sp>
      <p:sp>
        <p:nvSpPr>
          <p:cNvPr id="4" name="Slide Number Placeholder 3">
            <a:extLst>
              <a:ext uri="{FF2B5EF4-FFF2-40B4-BE49-F238E27FC236}">
                <a16:creationId xmlns:a16="http://schemas.microsoft.com/office/drawing/2014/main" id="{F1C6C8E4-1E02-B875-6F25-8D300ABD2FCC}"/>
              </a:ext>
            </a:extLst>
          </p:cNvPr>
          <p:cNvSpPr>
            <a:spLocks noGrp="1"/>
          </p:cNvSpPr>
          <p:nvPr>
            <p:ph type="sldNum" sz="quarter" idx="5"/>
          </p:nvPr>
        </p:nvSpPr>
        <p:spPr/>
        <p:txBody>
          <a:bodyPr/>
          <a:lstStyle/>
          <a:p>
            <a:fld id="{30019D91-D33E-2047-964C-331174639827}" type="slidenum">
              <a:rPr lang="en-US" smtClean="0"/>
              <a:t>2</a:t>
            </a:fld>
            <a:endParaRPr lang="en-US"/>
          </a:p>
        </p:txBody>
      </p:sp>
    </p:spTree>
    <p:extLst>
      <p:ext uri="{BB962C8B-B14F-4D97-AF65-F5344CB8AC3E}">
        <p14:creationId xmlns:p14="http://schemas.microsoft.com/office/powerpoint/2010/main" val="660148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D5676-8E41-4227-B772-80E0DF9F2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A7BE8-FA1B-E4A5-082B-50C2D2AEC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4F2B04-A9AC-E9A9-0D16-3CB0F341607F}"/>
              </a:ext>
            </a:extLst>
          </p:cNvPr>
          <p:cNvSpPr>
            <a:spLocks noGrp="1"/>
          </p:cNvSpPr>
          <p:nvPr>
            <p:ph type="body" idx="1"/>
          </p:nvPr>
        </p:nvSpPr>
        <p:spPr/>
        <p:txBody>
          <a:bodyPr/>
          <a:lstStyle/>
          <a:p>
            <a:r>
              <a:rPr lang="en-US" dirty="0"/>
              <a:t>Unlike high school, college put a big emphasis on independent learning (Gibney et al., 2010). According to Meyer et al., (2008), independent learning is the process where </a:t>
            </a:r>
            <a:r>
              <a:rPr lang="en-US" b="1" dirty="0"/>
              <a:t>external factors </a:t>
            </a:r>
            <a:r>
              <a:rPr lang="en-US" dirty="0"/>
              <a:t>like instructors creating an environment for students to utilize information and communication technology, and i</a:t>
            </a:r>
            <a:r>
              <a:rPr lang="en-US" b="1" dirty="0"/>
              <a:t>nternal factors</a:t>
            </a:r>
            <a:r>
              <a:rPr lang="en-US" dirty="0"/>
              <a:t> like emphasizing student development of skills like problem-solving, attention, memory, identifying feelings, and understanding the learning process. </a:t>
            </a:r>
          </a:p>
          <a:p>
            <a:r>
              <a:rPr lang="en-US" dirty="0"/>
              <a:t> </a:t>
            </a:r>
            <a:endParaRPr lang="en-US" dirty="0">
              <a:ea typeface="Calibri"/>
              <a:cs typeface="Calibri"/>
            </a:endParaRPr>
          </a:p>
          <a:p>
            <a:r>
              <a:rPr lang="en-US" dirty="0"/>
              <a:t>A big part of the adjustment from high school to college will be understanding your schedule and planning accordingly. Let's look at this more closely.  As we discussed, the appearance of unstructured time can cause procrastination issues. Instead, this ”unstructured time” should be used to study, complete assignments, prepare for upcoming lectures, preparing for exams, and completing other tasks. When reflecting on the unstructured time in your schedule, ask yourself "What do I need to complete today? What do I need to complete tomorrow? What is due in the next week?"</a:t>
            </a:r>
            <a:endParaRPr lang="en-US" dirty="0">
              <a:ea typeface="Calibri"/>
              <a:cs typeface="Calibri"/>
            </a:endParaRPr>
          </a:p>
          <a:p>
            <a:endParaRPr lang="en-US">
              <a:cs typeface="Calibri"/>
            </a:endParaRPr>
          </a:p>
        </p:txBody>
      </p:sp>
      <p:sp>
        <p:nvSpPr>
          <p:cNvPr id="4" name="Slide Number Placeholder 3">
            <a:extLst>
              <a:ext uri="{FF2B5EF4-FFF2-40B4-BE49-F238E27FC236}">
                <a16:creationId xmlns:a16="http://schemas.microsoft.com/office/drawing/2014/main" id="{714105C2-9E78-2BA0-B75C-727EB54BDD35}"/>
              </a:ext>
            </a:extLst>
          </p:cNvPr>
          <p:cNvSpPr>
            <a:spLocks noGrp="1"/>
          </p:cNvSpPr>
          <p:nvPr>
            <p:ph type="sldNum" sz="quarter" idx="5"/>
          </p:nvPr>
        </p:nvSpPr>
        <p:spPr/>
        <p:txBody>
          <a:bodyPr/>
          <a:lstStyle/>
          <a:p>
            <a:fld id="{30019D91-D33E-2047-964C-331174639827}" type="slidenum">
              <a:rPr lang="en-US" smtClean="0"/>
              <a:t>3</a:t>
            </a:fld>
            <a:endParaRPr lang="en-US"/>
          </a:p>
        </p:txBody>
      </p:sp>
    </p:spTree>
    <p:extLst>
      <p:ext uri="{BB962C8B-B14F-4D97-AF65-F5344CB8AC3E}">
        <p14:creationId xmlns:p14="http://schemas.microsoft.com/office/powerpoint/2010/main" val="338101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create an organized schedule that allows you to complete assignments and engage in self-care activities, think about doing the following. Try using an electronic planner to keep track of upcoming assignments, exams, and other tasks. You can also use the calendar on your phone to schedule time to study, attend classes, and other academic-related tasks that need to be completed (set event alerts as reminders). Plan ahead for the tomorrow’s schedule so you know what to expect. To build a personalized schedule that will help you succeed, take into account when you are most productive. Let's say I am a morning person. Based on that information, I would schedule my homework and study time in the morning because I focus best at that time.  </a:t>
            </a:r>
            <a:endParaRPr lang="en-US" dirty="0">
              <a:ea typeface="Calibri" panose="020F0502020204030204"/>
              <a:cs typeface="Calibri"/>
            </a:endParaRPr>
          </a:p>
          <a:p>
            <a:r>
              <a:rPr lang="en-US" dirty="0"/>
              <a:t> </a:t>
            </a:r>
            <a:endParaRPr lang="en-US" dirty="0">
              <a:ea typeface="Calibri"/>
              <a:cs typeface="Calibri"/>
            </a:endParaRPr>
          </a:p>
          <a:p>
            <a:r>
              <a:rPr lang="en-US" dirty="0"/>
              <a:t>Build your schedule around other appointments/tasks you have that day. Let's say that I work on campus in the afternoons but I live about an hour away. To get there on time, I could drive to campus early, and spend the time before my shift completing assignments in the library. An example of an organized schedule can be seen in our weekly schedule handout which is available on the KCLC website. If you are interested in learning more about scheduling strategies, be sure to check out our 'Time Management' workshop located on our website </a:t>
            </a:r>
            <a:r>
              <a:rPr lang="en-US" u="sng" dirty="0"/>
              <a:t>kortschakcenter.usc.edu</a:t>
            </a:r>
            <a:r>
              <a:rPr lang="en-US" dirty="0"/>
              <a:t> under the 'Tools and Resources' tab and select "Time Management". </a:t>
            </a:r>
            <a:endParaRPr lang="en-US" dirty="0">
              <a:cs typeface="Calibri"/>
            </a:endParaRPr>
          </a:p>
        </p:txBody>
      </p:sp>
      <p:sp>
        <p:nvSpPr>
          <p:cNvPr id="4" name="Slide Number Placeholder 3"/>
          <p:cNvSpPr>
            <a:spLocks noGrp="1"/>
          </p:cNvSpPr>
          <p:nvPr>
            <p:ph type="sldNum" sz="quarter" idx="5"/>
          </p:nvPr>
        </p:nvSpPr>
        <p:spPr/>
        <p:txBody>
          <a:bodyPr/>
          <a:lstStyle/>
          <a:p>
            <a:fld id="{30019D91-D33E-2047-964C-331174639827}" type="slidenum">
              <a:rPr lang="en-US" smtClean="0"/>
              <a:t>4</a:t>
            </a:fld>
            <a:endParaRPr lang="en-US"/>
          </a:p>
        </p:txBody>
      </p:sp>
    </p:spTree>
    <p:extLst>
      <p:ext uri="{BB962C8B-B14F-4D97-AF65-F5344CB8AC3E}">
        <p14:creationId xmlns:p14="http://schemas.microsoft.com/office/powerpoint/2010/main" val="204624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studying, there are several differences between what this process looks like in high school vs. college. In high school, students usually receive a study guide and information from their instructor as to what they will be tested on. Teachers provide guidance and hands-on support to students to prepare them for taking exams in college. </a:t>
            </a:r>
          </a:p>
          <a:p>
            <a:endParaRPr lang="en-US" dirty="0"/>
          </a:p>
          <a:p>
            <a:r>
              <a:rPr lang="en-US" dirty="0"/>
              <a:t>In college, students will need to do the bulk of their studying independently. For example, students usually do not receive a study guide, and must do their own research to determine what they will be tested on. Professors expect their students to actively participate in their learning and to advocate for themselves if they need help. </a:t>
            </a:r>
            <a:endParaRPr lang="en-US" dirty="0">
              <a:ea typeface="Calibri" panose="020F0502020204030204"/>
              <a:cs typeface="Calibri"/>
            </a:endParaRPr>
          </a:p>
          <a:p>
            <a:endParaRPr lang="en-US" dirty="0"/>
          </a:p>
          <a:p>
            <a:r>
              <a:rPr lang="en-US" dirty="0"/>
              <a:t>Begin preparing for the exam 1-2 weeks in advance, so you have time to study and complete current coursework. Attend your professor/TA's office hours and ask questions about confusing concepts and inquire about the content that the exam will cover. You can also create your own study guide and have all the information you'll be tested on in one place. Plan ahead when you will be studying for the exam during the week. Doing this allows you to have protected time in your schedule to focus on preparing for your upcoming exam. </a:t>
            </a:r>
          </a:p>
          <a:p>
            <a:endParaRPr lang="en-US" dirty="0"/>
          </a:p>
          <a:p>
            <a:r>
              <a:rPr lang="en-US" dirty="0"/>
              <a:t>Additionally, the Kortschak Center also offers workshops on time management, stress management, test taking strategies, and how to flourish through finals. You may want to reflect and ask yourself: what environment do I study best in?  Not sure? Try studying in different locations like the library, coffee shops, or outside. </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0019D91-D33E-2047-964C-331174639827}" type="slidenum">
              <a:rPr lang="en-US" smtClean="0"/>
              <a:t>5</a:t>
            </a:fld>
            <a:endParaRPr lang="en-US"/>
          </a:p>
        </p:txBody>
      </p:sp>
    </p:spTree>
    <p:extLst>
      <p:ext uri="{BB962C8B-B14F-4D97-AF65-F5344CB8AC3E}">
        <p14:creationId xmlns:p14="http://schemas.microsoft.com/office/powerpoint/2010/main" val="317873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Be intentional with your social life on campus. Explore the clubs and other social gatherings your college/university offers. This helps you find people with similar interests outside your major and gen ed classes. Don’t over commit yourself. Make sure you're thinking realistically about how many clubs you can commit to on top of your academic and self-care commitments. In fact, maybe start by committing to one or two clubs and reevaluate your experience at the end of the semester. </a:t>
            </a:r>
            <a:endParaRPr lang="en-US" dirty="0">
              <a:ea typeface="Calibri" panose="020F0502020204030204"/>
              <a:cs typeface="Calibri"/>
            </a:endParaRPr>
          </a:p>
          <a:p>
            <a:pPr>
              <a:defRPr/>
            </a:pPr>
            <a:r>
              <a:rPr lang="en-US" dirty="0"/>
              <a:t> </a:t>
            </a:r>
            <a:endParaRPr lang="en-US" dirty="0">
              <a:cs typeface="Calibri"/>
            </a:endParaRPr>
          </a:p>
          <a:p>
            <a:pPr>
              <a:defRPr/>
            </a:pPr>
            <a:r>
              <a:rPr lang="en-US" dirty="0"/>
              <a:t>Take advantage of your time in college, it goes by fast and it’s important that you make the most of your experience. </a:t>
            </a:r>
            <a:endParaRPr lang="en-US" dirty="0">
              <a:cs typeface="Calibri"/>
            </a:endParaRPr>
          </a:p>
          <a:p>
            <a:pPr>
              <a:defRPr/>
            </a:pPr>
            <a:r>
              <a:rPr lang="en-US" dirty="0"/>
              <a:t>Explore your interests and connect with professors. Get to know your professors and share with them who you are. You never know, your professor could help you get into graduate school. Mine sure did! Conduct informational interviews with professionals in careers that interest you. </a:t>
            </a:r>
            <a:endParaRPr lang="en-US" dirty="0">
              <a:ea typeface="Calibri"/>
              <a:cs typeface="Calibri"/>
            </a:endParaRPr>
          </a:p>
          <a:p>
            <a:pPr>
              <a:defRPr/>
            </a:pP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30019D91-D33E-2047-964C-331174639827}" type="slidenum">
              <a:rPr lang="en-US" smtClean="0"/>
              <a:t>6</a:t>
            </a:fld>
            <a:endParaRPr lang="en-US"/>
          </a:p>
        </p:txBody>
      </p:sp>
    </p:spTree>
    <p:extLst>
      <p:ext uri="{BB962C8B-B14F-4D97-AF65-F5344CB8AC3E}">
        <p14:creationId xmlns:p14="http://schemas.microsoft.com/office/powerpoint/2010/main" val="192859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Due to there being so many social events on campus, students can experience FOMO, or the fear of missing out. This has been found to negatively impact college students, specifically freshman, to lose sleep “Participants reported both in person and virtual pressures to stay awake and engage with peers…some participants did not want to go to sleep and miss social interactions” (Adams et al., 2016, p. 345).  To solve this, students must not focus on other’s opinions of how they spend their time and instead utilize time management skills (Adams et al., 2016, p. 345).  </a:t>
            </a:r>
          </a:p>
          <a:p>
            <a:pPr>
              <a:defRPr/>
            </a:pPr>
            <a:endParaRPr lang="en-US" dirty="0"/>
          </a:p>
          <a:p>
            <a:pPr>
              <a:defRPr/>
            </a:pPr>
            <a:r>
              <a:rPr lang="en-US" dirty="0"/>
              <a:t>The last thing you want is to accrue sleep debt, which is defined as, “The cumulative hours of sleep that one is not getting” (Pratt, 2022, p. 2).  Positive self-talk is also important when it comes to FOMO. We need to remind ourselves that while there are many opportunities on campus, you can't do everything. It's important to remind yourself and say aloud, "I'm doing as much as I can handle, and that's enough".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0019D91-D33E-2047-964C-331174639827}" type="slidenum">
              <a:rPr lang="en-US" smtClean="0"/>
              <a:t>7</a:t>
            </a:fld>
            <a:endParaRPr lang="en-US"/>
          </a:p>
        </p:txBody>
      </p:sp>
    </p:spTree>
    <p:extLst>
      <p:ext uri="{BB962C8B-B14F-4D97-AF65-F5344CB8AC3E}">
        <p14:creationId xmlns:p14="http://schemas.microsoft.com/office/powerpoint/2010/main" val="232901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During seasons of change, it's normal to experience stress, anxiety, and homesickness. I know that I did when I transitioned from high school to college.  To combat homesickness, we need to normalize the discussion of being homesick around others. Other tactics we can use to get through homesickness can be to schedule a regular time to call your family and think about the positive aspects of being away from home (Thumber &amp; Walton, 2012).  As you go through this transition, it's important that you engage in self-care activities. Make sure you are taking care of yourself, get enough sleep, and eat healthy (Thumber &amp; Walton, 2012).  </a:t>
            </a:r>
            <a:endParaRPr lang="en-US" dirty="0">
              <a:ea typeface="Calibri" panose="020F0502020204030204"/>
              <a:cs typeface="Calibri"/>
            </a:endParaRPr>
          </a:p>
          <a:p>
            <a:pPr>
              <a:defRPr/>
            </a:pPr>
            <a:r>
              <a:rPr lang="en-US" dirty="0"/>
              <a:t> </a:t>
            </a:r>
            <a:endParaRPr lang="en-US" dirty="0">
              <a:cs typeface="Calibri"/>
            </a:endParaRPr>
          </a:p>
          <a:p>
            <a:pPr>
              <a:defRPr/>
            </a:pPr>
            <a:r>
              <a:rPr lang="en-US" dirty="0"/>
              <a:t>Give yourself GRACE and SPACE during seasons of change. Grace meaning not holding yourself to extremely high expectations when adjusting to a new phase of life. Space meaning allowing yourself to fully embrace the change you're encountering and taking the time you need to get adjusted.  Reflection question: How can I best support/care for myself during seasons of change (ex: get good sleep, reward myself with a candy bar at the end of the week)? </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30019D91-D33E-2047-964C-331174639827}" type="slidenum">
              <a:rPr lang="en-US" smtClean="0"/>
              <a:t>8</a:t>
            </a:fld>
            <a:endParaRPr lang="en-US"/>
          </a:p>
        </p:txBody>
      </p:sp>
    </p:spTree>
    <p:extLst>
      <p:ext uri="{BB962C8B-B14F-4D97-AF65-F5344CB8AC3E}">
        <p14:creationId xmlns:p14="http://schemas.microsoft.com/office/powerpoint/2010/main" val="422945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kern="100" dirty="0"/>
              <a:t>Finally, there are several things to keep in mind about this transition. First, it's normal to feel overwhelmed. The process of high school is drastically different from the college process. You don’t need to have everything figured out. Allow yourself to settle into college and explore different subjects. You don’t need to know what you want to do with your life upon starting college. </a:t>
            </a:r>
          </a:p>
          <a:p>
            <a:pPr lvl="1"/>
            <a:endParaRPr lang="en-US" dirty="0">
              <a:ea typeface="Calibri" panose="020F0502020204030204"/>
              <a:cs typeface="Calibri" panose="020F0502020204030204"/>
            </a:endParaRPr>
          </a:p>
          <a:p>
            <a:pPr lvl="1"/>
            <a:r>
              <a:rPr lang="en-US" kern="100" dirty="0"/>
              <a:t>There's no 'perfect way' to do college. College is an individual experience where you are on your own journey. This may be difficult to understand at first since it's contrary to high school where there is a lot of comparison between you and your peers. Instead of comparing how someone else studies, find ways that work best for you. It's important that you figure out the techniques and study skills that best support your learning style. </a:t>
            </a:r>
          </a:p>
          <a:p>
            <a:pPr lvl="1"/>
            <a:endParaRPr lang="en-US" kern="100" dirty="0"/>
          </a:p>
          <a:p>
            <a:pPr lvl="1"/>
            <a:r>
              <a:rPr lang="en-US" kern="100" dirty="0"/>
              <a:t>Know that you are not alone in this transition. I encourage you to talk about your experience with your friends and know that you have support resources available to you. If you live in on-campus housing, reach out to your RA and discuss the challenges you may be facing. Access campus counseling services for additional support in your transition. We at KCLC are also always here to help you in achieve academic success. </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0019D91-D33E-2047-964C-331174639827}" type="slidenum">
              <a:rPr lang="en-US" smtClean="0"/>
              <a:t>9</a:t>
            </a:fld>
            <a:endParaRPr lang="en-US"/>
          </a:p>
        </p:txBody>
      </p:sp>
    </p:spTree>
    <p:extLst>
      <p:ext uri="{BB962C8B-B14F-4D97-AF65-F5344CB8AC3E}">
        <p14:creationId xmlns:p14="http://schemas.microsoft.com/office/powerpoint/2010/main" val="675917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B79972-DC55-3348-BB6D-F33DD5089332}"/>
              </a:ext>
            </a:extLst>
          </p:cNvPr>
          <p:cNvSpPr>
            <a:spLocks noGrp="1"/>
          </p:cNvSpPr>
          <p:nvPr>
            <p:ph type="ctrTitle" hasCustomPrompt="1"/>
          </p:nvPr>
        </p:nvSpPr>
        <p:spPr>
          <a:xfrm>
            <a:off x="612648" y="3293316"/>
            <a:ext cx="5509071" cy="1508125"/>
          </a:xfrm>
        </p:spPr>
        <p:txBody>
          <a:bodyPr anchor="b">
            <a:normAutofit/>
          </a:bodyPr>
          <a:lstStyle>
            <a:lvl1pPr algn="l">
              <a:defRPr sz="3600">
                <a:solidFill>
                  <a:srgbClr val="990000"/>
                </a:solidFill>
              </a:defRPr>
            </a:lvl1pPr>
          </a:lstStyle>
          <a:p>
            <a:r>
              <a:rPr lang="en-US"/>
              <a:t>Title of presentation goes here</a:t>
            </a:r>
          </a:p>
        </p:txBody>
      </p:sp>
      <p:sp>
        <p:nvSpPr>
          <p:cNvPr id="4" name="Subtitle 2">
            <a:extLst>
              <a:ext uri="{FF2B5EF4-FFF2-40B4-BE49-F238E27FC236}">
                <a16:creationId xmlns:a16="http://schemas.microsoft.com/office/drawing/2014/main" id="{C27E14F3-A1C4-3843-8326-D47F9839EE35}"/>
              </a:ext>
            </a:extLst>
          </p:cNvPr>
          <p:cNvSpPr>
            <a:spLocks noGrp="1"/>
          </p:cNvSpPr>
          <p:nvPr>
            <p:ph type="subTitle" idx="1" hasCustomPrompt="1"/>
          </p:nvPr>
        </p:nvSpPr>
        <p:spPr>
          <a:xfrm>
            <a:off x="612648" y="4864061"/>
            <a:ext cx="5509071" cy="1000190"/>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6" name="Picture 5">
            <a:extLst>
              <a:ext uri="{FF2B5EF4-FFF2-40B4-BE49-F238E27FC236}">
                <a16:creationId xmlns:a16="http://schemas.microsoft.com/office/drawing/2014/main" id="{87397E11-562F-994C-9B11-0A2EFC4DEA54}"/>
              </a:ext>
            </a:extLst>
          </p:cNvPr>
          <p:cNvPicPr>
            <a:picLocks noChangeAspect="1"/>
          </p:cNvPicPr>
          <p:nvPr userDrawn="1"/>
        </p:nvPicPr>
        <p:blipFill>
          <a:blip r:embed="rId2">
            <a:alphaModFix/>
          </a:blip>
          <a:stretch>
            <a:fillRect/>
          </a:stretch>
        </p:blipFill>
        <p:spPr>
          <a:xfrm>
            <a:off x="94042" y="129828"/>
            <a:ext cx="3756819" cy="1174006"/>
          </a:xfrm>
          <a:prstGeom prst="rect">
            <a:avLst/>
          </a:prstGeom>
        </p:spPr>
      </p:pic>
      <p:pic>
        <p:nvPicPr>
          <p:cNvPr id="5" name="Picture 4" descr="A close up of a logo&#10;&#10;Description automatically generated">
            <a:extLst>
              <a:ext uri="{FF2B5EF4-FFF2-40B4-BE49-F238E27FC236}">
                <a16:creationId xmlns:a16="http://schemas.microsoft.com/office/drawing/2014/main" id="{8A8FAE4B-CAD2-DA42-954A-C5D97F131E00}"/>
              </a:ext>
            </a:extLst>
          </p:cNvPr>
          <p:cNvPicPr>
            <a:picLocks noChangeAspect="1"/>
          </p:cNvPicPr>
          <p:nvPr userDrawn="1"/>
        </p:nvPicPr>
        <p:blipFill>
          <a:blip r:embed="rId3"/>
          <a:stretch>
            <a:fillRect/>
          </a:stretch>
        </p:blipFill>
        <p:spPr>
          <a:xfrm>
            <a:off x="9816534" y="6271616"/>
            <a:ext cx="2162106" cy="433626"/>
          </a:xfrm>
          <a:prstGeom prst="rect">
            <a:avLst/>
          </a:prstGeom>
        </p:spPr>
      </p:pic>
      <p:pic>
        <p:nvPicPr>
          <p:cNvPr id="8" name="Picture 7">
            <a:extLst>
              <a:ext uri="{FF2B5EF4-FFF2-40B4-BE49-F238E27FC236}">
                <a16:creationId xmlns:a16="http://schemas.microsoft.com/office/drawing/2014/main" id="{C5035573-4F43-B04D-8AB0-0D7EDE04676D}"/>
              </a:ext>
            </a:extLst>
          </p:cNvPr>
          <p:cNvPicPr>
            <a:picLocks noChangeAspect="1"/>
          </p:cNvPicPr>
          <p:nvPr userDrawn="1"/>
        </p:nvPicPr>
        <p:blipFill>
          <a:blip r:embed="rId4">
            <a:alphaModFix amt="5000"/>
          </a:blip>
          <a:stretch>
            <a:fillRect/>
          </a:stretch>
        </p:blipFill>
        <p:spPr>
          <a:xfrm>
            <a:off x="4862146" y="-623226"/>
            <a:ext cx="8104451" cy="8104451"/>
          </a:xfrm>
          <a:prstGeom prst="rect">
            <a:avLst/>
          </a:prstGeom>
        </p:spPr>
      </p:pic>
    </p:spTree>
    <p:extLst>
      <p:ext uri="{BB962C8B-B14F-4D97-AF65-F5344CB8AC3E}">
        <p14:creationId xmlns:p14="http://schemas.microsoft.com/office/powerpoint/2010/main" val="1265022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09600" y="365760"/>
            <a:ext cx="109728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990000"/>
              </a:buClr>
              <a:buSzPts val="2800"/>
              <a:buFont typeface="Arial Black"/>
              <a:buNone/>
              <a:defRPr sz="2800">
                <a:solidFill>
                  <a:srgbClr val="99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 name="Google Shape;21;p3"/>
          <p:cNvPicPr preferRelativeResize="0"/>
          <p:nvPr/>
        </p:nvPicPr>
        <p:blipFill rotWithShape="1">
          <a:blip r:embed="rId2">
            <a:alphaModFix/>
          </a:blip>
          <a:srcRect/>
          <a:stretch/>
        </p:blipFill>
        <p:spPr>
          <a:xfrm>
            <a:off x="125923" y="6176963"/>
            <a:ext cx="983152" cy="615453"/>
          </a:xfrm>
          <a:prstGeom prst="rect">
            <a:avLst/>
          </a:prstGeom>
          <a:noFill/>
          <a:ln>
            <a:noFill/>
          </a:ln>
        </p:spPr>
      </p:pic>
      <p:sp>
        <p:nvSpPr>
          <p:cNvPr id="22" name="Google Shape;22;p3"/>
          <p:cNvSpPr txBox="1">
            <a:spLocks noGrp="1"/>
          </p:cNvSpPr>
          <p:nvPr>
            <p:ph type="body" idx="1"/>
          </p:nvPr>
        </p:nvSpPr>
        <p:spPr>
          <a:xfrm>
            <a:off x="609600" y="1810512"/>
            <a:ext cx="10972800" cy="43616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3" descr="A close up of a logo&#10;&#10;Description automatically generated"/>
          <p:cNvPicPr preferRelativeResize="0"/>
          <p:nvPr/>
        </p:nvPicPr>
        <p:blipFill rotWithShape="1">
          <a:blip r:embed="rId3">
            <a:alphaModFix/>
          </a:blip>
          <a:srcRect/>
          <a:stretch/>
        </p:blipFill>
        <p:spPr>
          <a:xfrm>
            <a:off x="9816534" y="6271616"/>
            <a:ext cx="2162106" cy="433626"/>
          </a:xfrm>
          <a:prstGeom prst="rect">
            <a:avLst/>
          </a:prstGeom>
          <a:noFill/>
          <a:ln>
            <a:noFill/>
          </a:ln>
        </p:spPr>
      </p:pic>
    </p:spTree>
    <p:extLst>
      <p:ext uri="{BB962C8B-B14F-4D97-AF65-F5344CB8AC3E}">
        <p14:creationId xmlns:p14="http://schemas.microsoft.com/office/powerpoint/2010/main" val="1508517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5311BA-70AE-8B47-9F63-C85A9247CCB9}"/>
              </a:ext>
            </a:extLst>
          </p:cNvPr>
          <p:cNvPicPr>
            <a:picLocks noChangeAspect="1"/>
          </p:cNvPicPr>
          <p:nvPr userDrawn="1"/>
        </p:nvPicPr>
        <p:blipFill>
          <a:blip r:embed="rId2">
            <a:alphaModFix amt="5000"/>
          </a:blip>
          <a:stretch>
            <a:fillRect/>
          </a:stretch>
        </p:blipFill>
        <p:spPr>
          <a:xfrm>
            <a:off x="4862146" y="-900318"/>
            <a:ext cx="8104451" cy="8104451"/>
          </a:xfrm>
          <a:prstGeom prst="rect">
            <a:avLst/>
          </a:prstGeom>
        </p:spPr>
      </p:pic>
      <p:sp>
        <p:nvSpPr>
          <p:cNvPr id="13" name="Title 1">
            <a:extLst>
              <a:ext uri="{FF2B5EF4-FFF2-40B4-BE49-F238E27FC236}">
                <a16:creationId xmlns:a16="http://schemas.microsoft.com/office/drawing/2014/main" id="{E819E9A0-32E2-B942-B8EC-60F8561F65A5}"/>
              </a:ext>
            </a:extLst>
          </p:cNvPr>
          <p:cNvSpPr>
            <a:spLocks noGrp="1"/>
          </p:cNvSpPr>
          <p:nvPr>
            <p:ph type="title" hasCustomPrompt="1"/>
          </p:nvPr>
        </p:nvSpPr>
        <p:spPr>
          <a:xfrm>
            <a:off x="609600" y="365760"/>
            <a:ext cx="10972800" cy="1325563"/>
          </a:xfrm>
        </p:spPr>
        <p:txBody>
          <a:bodyPr>
            <a:normAutofit/>
          </a:bodyPr>
          <a:lstStyle>
            <a:lvl1pPr>
              <a:defRPr sz="2800">
                <a:solidFill>
                  <a:srgbClr val="990000"/>
                </a:solidFill>
              </a:defRPr>
            </a:lvl1pPr>
          </a:lstStyle>
          <a:p>
            <a:r>
              <a:rPr lang="en-US"/>
              <a:t>Click to add text</a:t>
            </a:r>
          </a:p>
        </p:txBody>
      </p:sp>
      <p:pic>
        <p:nvPicPr>
          <p:cNvPr id="10" name="Picture 9">
            <a:extLst>
              <a:ext uri="{FF2B5EF4-FFF2-40B4-BE49-F238E27FC236}">
                <a16:creationId xmlns:a16="http://schemas.microsoft.com/office/drawing/2014/main" id="{D7590B15-73C3-C445-BDE4-623F7B74F5FA}"/>
              </a:ext>
            </a:extLst>
          </p:cNvPr>
          <p:cNvPicPr>
            <a:picLocks noChangeAspect="1"/>
          </p:cNvPicPr>
          <p:nvPr userDrawn="1"/>
        </p:nvPicPr>
        <p:blipFill>
          <a:blip r:embed="rId3"/>
          <a:stretch>
            <a:fillRect/>
          </a:stretch>
        </p:blipFill>
        <p:spPr>
          <a:xfrm>
            <a:off x="125923" y="6176963"/>
            <a:ext cx="983152" cy="615453"/>
          </a:xfrm>
          <a:prstGeom prst="rect">
            <a:avLst/>
          </a:prstGeom>
        </p:spPr>
      </p:pic>
      <p:sp>
        <p:nvSpPr>
          <p:cNvPr id="4" name="Text Placeholder 3">
            <a:extLst>
              <a:ext uri="{FF2B5EF4-FFF2-40B4-BE49-F238E27FC236}">
                <a16:creationId xmlns:a16="http://schemas.microsoft.com/office/drawing/2014/main" id="{D864C0F4-B4E4-5F4F-8F3B-E0E0A9FB9052}"/>
              </a:ext>
            </a:extLst>
          </p:cNvPr>
          <p:cNvSpPr>
            <a:spLocks noGrp="1"/>
          </p:cNvSpPr>
          <p:nvPr>
            <p:ph type="body" sz="quarter" idx="10" hasCustomPrompt="1"/>
          </p:nvPr>
        </p:nvSpPr>
        <p:spPr>
          <a:xfrm>
            <a:off x="609600" y="1810512"/>
            <a:ext cx="10972800" cy="4361688"/>
          </a:xfrm>
        </p:spPr>
        <p:txBody>
          <a:bodyPr>
            <a:normAutofit/>
          </a:bodyPr>
          <a:lstStyle>
            <a:lvl1pPr marL="0" indent="0">
              <a:buNone/>
              <a:defRPr sz="2400"/>
            </a:lvl1pPr>
          </a:lstStyle>
          <a:p>
            <a:pPr lvl="0"/>
            <a:r>
              <a:rPr lang="en-US"/>
              <a:t>Click to add text</a:t>
            </a:r>
          </a:p>
        </p:txBody>
      </p:sp>
      <p:pic>
        <p:nvPicPr>
          <p:cNvPr id="5" name="Picture 4" descr="A close up of a logo&#10;&#10;Description automatically generated">
            <a:extLst>
              <a:ext uri="{FF2B5EF4-FFF2-40B4-BE49-F238E27FC236}">
                <a16:creationId xmlns:a16="http://schemas.microsoft.com/office/drawing/2014/main" id="{048CB820-55DB-FF4F-B489-C7EDFF0E6FF2}"/>
              </a:ext>
            </a:extLst>
          </p:cNvPr>
          <p:cNvPicPr>
            <a:picLocks noChangeAspect="1"/>
          </p:cNvPicPr>
          <p:nvPr userDrawn="1"/>
        </p:nvPicPr>
        <p:blipFill>
          <a:blip r:embed="rId4"/>
          <a:stretch>
            <a:fillRect/>
          </a:stretch>
        </p:blipFill>
        <p:spPr>
          <a:xfrm>
            <a:off x="9816534" y="6271616"/>
            <a:ext cx="2162106" cy="433626"/>
          </a:xfrm>
          <a:prstGeom prst="rect">
            <a:avLst/>
          </a:prstGeom>
        </p:spPr>
      </p:pic>
    </p:spTree>
    <p:extLst>
      <p:ext uri="{BB962C8B-B14F-4D97-AF65-F5344CB8AC3E}">
        <p14:creationId xmlns:p14="http://schemas.microsoft.com/office/powerpoint/2010/main" val="2658337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19E9A0-32E2-B942-B8EC-60F8561F65A5}"/>
              </a:ext>
            </a:extLst>
          </p:cNvPr>
          <p:cNvSpPr>
            <a:spLocks noGrp="1"/>
          </p:cNvSpPr>
          <p:nvPr>
            <p:ph type="title" hasCustomPrompt="1"/>
          </p:nvPr>
        </p:nvSpPr>
        <p:spPr>
          <a:xfrm>
            <a:off x="609600" y="365760"/>
            <a:ext cx="10972800" cy="1325563"/>
          </a:xfrm>
        </p:spPr>
        <p:txBody>
          <a:bodyPr>
            <a:normAutofit/>
          </a:bodyPr>
          <a:lstStyle>
            <a:lvl1pPr>
              <a:defRPr sz="2800">
                <a:solidFill>
                  <a:srgbClr val="990000"/>
                </a:solidFill>
              </a:defRPr>
            </a:lvl1pPr>
          </a:lstStyle>
          <a:p>
            <a:r>
              <a:rPr lang="en-US"/>
              <a:t>Click to add text</a:t>
            </a:r>
          </a:p>
        </p:txBody>
      </p:sp>
      <p:pic>
        <p:nvPicPr>
          <p:cNvPr id="10" name="Picture 9">
            <a:extLst>
              <a:ext uri="{FF2B5EF4-FFF2-40B4-BE49-F238E27FC236}">
                <a16:creationId xmlns:a16="http://schemas.microsoft.com/office/drawing/2014/main" id="{D7590B15-73C3-C445-BDE4-623F7B74F5FA}"/>
              </a:ext>
            </a:extLst>
          </p:cNvPr>
          <p:cNvPicPr>
            <a:picLocks noChangeAspect="1"/>
          </p:cNvPicPr>
          <p:nvPr userDrawn="1"/>
        </p:nvPicPr>
        <p:blipFill>
          <a:blip r:embed="rId2"/>
          <a:stretch>
            <a:fillRect/>
          </a:stretch>
        </p:blipFill>
        <p:spPr>
          <a:xfrm>
            <a:off x="125923" y="6176963"/>
            <a:ext cx="983152" cy="615453"/>
          </a:xfrm>
          <a:prstGeom prst="rect">
            <a:avLst/>
          </a:prstGeom>
        </p:spPr>
      </p:pic>
      <p:sp>
        <p:nvSpPr>
          <p:cNvPr id="4" name="Text Placeholder 3">
            <a:extLst>
              <a:ext uri="{FF2B5EF4-FFF2-40B4-BE49-F238E27FC236}">
                <a16:creationId xmlns:a16="http://schemas.microsoft.com/office/drawing/2014/main" id="{D864C0F4-B4E4-5F4F-8F3B-E0E0A9FB9052}"/>
              </a:ext>
            </a:extLst>
          </p:cNvPr>
          <p:cNvSpPr>
            <a:spLocks noGrp="1"/>
          </p:cNvSpPr>
          <p:nvPr>
            <p:ph type="body" sz="quarter" idx="10" hasCustomPrompt="1"/>
          </p:nvPr>
        </p:nvSpPr>
        <p:spPr>
          <a:xfrm>
            <a:off x="609600" y="1810512"/>
            <a:ext cx="10972800" cy="4361688"/>
          </a:xfrm>
        </p:spPr>
        <p:txBody>
          <a:bodyPr>
            <a:normAutofit/>
          </a:bodyPr>
          <a:lstStyle>
            <a:lvl1pPr marL="0" indent="0">
              <a:buNone/>
              <a:defRPr sz="2400"/>
            </a:lvl1pPr>
          </a:lstStyle>
          <a:p>
            <a:pPr lvl="0"/>
            <a:r>
              <a:rPr lang="en-US"/>
              <a:t>Click to add text</a:t>
            </a:r>
          </a:p>
        </p:txBody>
      </p:sp>
      <p:pic>
        <p:nvPicPr>
          <p:cNvPr id="5" name="Picture 4" descr="A close up of a logo&#10;&#10;Description automatically generated">
            <a:extLst>
              <a:ext uri="{FF2B5EF4-FFF2-40B4-BE49-F238E27FC236}">
                <a16:creationId xmlns:a16="http://schemas.microsoft.com/office/drawing/2014/main" id="{048CB820-55DB-FF4F-B489-C7EDFF0E6FF2}"/>
              </a:ext>
            </a:extLst>
          </p:cNvPr>
          <p:cNvPicPr>
            <a:picLocks noChangeAspect="1"/>
          </p:cNvPicPr>
          <p:nvPr userDrawn="1"/>
        </p:nvPicPr>
        <p:blipFill>
          <a:blip r:embed="rId3"/>
          <a:stretch>
            <a:fillRect/>
          </a:stretch>
        </p:blipFill>
        <p:spPr>
          <a:xfrm>
            <a:off x="9816534" y="6271616"/>
            <a:ext cx="2162106" cy="433626"/>
          </a:xfrm>
          <a:prstGeom prst="rect">
            <a:avLst/>
          </a:prstGeom>
        </p:spPr>
      </p:pic>
    </p:spTree>
    <p:extLst>
      <p:ext uri="{BB962C8B-B14F-4D97-AF65-F5344CB8AC3E}">
        <p14:creationId xmlns:p14="http://schemas.microsoft.com/office/powerpoint/2010/main" val="3684659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B2937A-1C64-A44F-B270-DA7D748BC256}"/>
              </a:ext>
            </a:extLst>
          </p:cNvPr>
          <p:cNvPicPr>
            <a:picLocks noChangeAspect="1"/>
          </p:cNvPicPr>
          <p:nvPr userDrawn="1"/>
        </p:nvPicPr>
        <p:blipFill>
          <a:blip r:embed="rId2"/>
          <a:stretch>
            <a:fillRect/>
          </a:stretch>
        </p:blipFill>
        <p:spPr>
          <a:xfrm>
            <a:off x="125923" y="6176963"/>
            <a:ext cx="983152" cy="615453"/>
          </a:xfrm>
          <a:prstGeom prst="rect">
            <a:avLst/>
          </a:prstGeom>
        </p:spPr>
      </p:pic>
      <p:cxnSp>
        <p:nvCxnSpPr>
          <p:cNvPr id="6" name="Straight Connector 5">
            <a:extLst>
              <a:ext uri="{FF2B5EF4-FFF2-40B4-BE49-F238E27FC236}">
                <a16:creationId xmlns:a16="http://schemas.microsoft.com/office/drawing/2014/main" id="{3D2974C6-99FC-4E49-94CB-7A94EAD10F54}"/>
              </a:ext>
            </a:extLst>
          </p:cNvPr>
          <p:cNvCxnSpPr/>
          <p:nvPr userDrawn="1"/>
        </p:nvCxnSpPr>
        <p:spPr>
          <a:xfrm>
            <a:off x="640080" y="4833257"/>
            <a:ext cx="3773731"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68C69FF2-4DB6-7840-98A1-F0596631A82A}"/>
              </a:ext>
            </a:extLst>
          </p:cNvPr>
          <p:cNvSpPr>
            <a:spLocks noGrp="1"/>
          </p:cNvSpPr>
          <p:nvPr>
            <p:ph type="body" sz="quarter" idx="10" hasCustomPrompt="1"/>
          </p:nvPr>
        </p:nvSpPr>
        <p:spPr>
          <a:xfrm>
            <a:off x="612648" y="4041648"/>
            <a:ext cx="6194425" cy="699731"/>
          </a:xfrm>
        </p:spPr>
        <p:txBody>
          <a:bodyPr/>
          <a:lstStyle>
            <a:lvl1pPr marL="0" indent="0">
              <a:buNone/>
              <a:defRPr b="1" i="0">
                <a:solidFill>
                  <a:schemeClr val="tx1"/>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pic>
        <p:nvPicPr>
          <p:cNvPr id="5" name="Picture 4" descr="A close up of a logo&#10;&#10;Description automatically generated">
            <a:extLst>
              <a:ext uri="{FF2B5EF4-FFF2-40B4-BE49-F238E27FC236}">
                <a16:creationId xmlns:a16="http://schemas.microsoft.com/office/drawing/2014/main" id="{6C6209D8-D80F-D14D-A8D0-D742C35A49DD}"/>
              </a:ext>
            </a:extLst>
          </p:cNvPr>
          <p:cNvPicPr>
            <a:picLocks noChangeAspect="1"/>
          </p:cNvPicPr>
          <p:nvPr userDrawn="1"/>
        </p:nvPicPr>
        <p:blipFill>
          <a:blip r:embed="rId3"/>
          <a:stretch>
            <a:fillRect/>
          </a:stretch>
        </p:blipFill>
        <p:spPr>
          <a:xfrm>
            <a:off x="9816534" y="6271616"/>
            <a:ext cx="2162106" cy="433626"/>
          </a:xfrm>
          <a:prstGeom prst="rect">
            <a:avLst/>
          </a:prstGeom>
        </p:spPr>
      </p:pic>
      <p:pic>
        <p:nvPicPr>
          <p:cNvPr id="9" name="Picture 8">
            <a:extLst>
              <a:ext uri="{FF2B5EF4-FFF2-40B4-BE49-F238E27FC236}">
                <a16:creationId xmlns:a16="http://schemas.microsoft.com/office/drawing/2014/main" id="{99327236-C8E4-F648-ACEF-B9DA8FD75726}"/>
              </a:ext>
            </a:extLst>
          </p:cNvPr>
          <p:cNvPicPr>
            <a:picLocks noChangeAspect="1"/>
          </p:cNvPicPr>
          <p:nvPr userDrawn="1"/>
        </p:nvPicPr>
        <p:blipFill>
          <a:blip r:embed="rId4">
            <a:alphaModFix amt="5000"/>
          </a:blip>
          <a:stretch>
            <a:fillRect/>
          </a:stretch>
        </p:blipFill>
        <p:spPr>
          <a:xfrm>
            <a:off x="4862146" y="-623226"/>
            <a:ext cx="8104451" cy="8104451"/>
          </a:xfrm>
          <a:prstGeom prst="rect">
            <a:avLst/>
          </a:prstGeom>
        </p:spPr>
      </p:pic>
    </p:spTree>
    <p:extLst>
      <p:ext uri="{BB962C8B-B14F-4D97-AF65-F5344CB8AC3E}">
        <p14:creationId xmlns:p14="http://schemas.microsoft.com/office/powerpoint/2010/main" val="183082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B2937A-1C64-A44F-B270-DA7D748BC256}"/>
              </a:ext>
            </a:extLst>
          </p:cNvPr>
          <p:cNvPicPr>
            <a:picLocks noChangeAspect="1"/>
          </p:cNvPicPr>
          <p:nvPr userDrawn="1"/>
        </p:nvPicPr>
        <p:blipFill>
          <a:blip r:embed="rId2"/>
          <a:stretch>
            <a:fillRect/>
          </a:stretch>
        </p:blipFill>
        <p:spPr>
          <a:xfrm>
            <a:off x="125923" y="6176963"/>
            <a:ext cx="983152" cy="615453"/>
          </a:xfrm>
          <a:prstGeom prst="rect">
            <a:avLst/>
          </a:prstGeom>
        </p:spPr>
      </p:pic>
      <p:cxnSp>
        <p:nvCxnSpPr>
          <p:cNvPr id="6" name="Straight Connector 5">
            <a:extLst>
              <a:ext uri="{FF2B5EF4-FFF2-40B4-BE49-F238E27FC236}">
                <a16:creationId xmlns:a16="http://schemas.microsoft.com/office/drawing/2014/main" id="{3D2974C6-99FC-4E49-94CB-7A94EAD10F54}"/>
              </a:ext>
            </a:extLst>
          </p:cNvPr>
          <p:cNvCxnSpPr/>
          <p:nvPr userDrawn="1"/>
        </p:nvCxnSpPr>
        <p:spPr>
          <a:xfrm>
            <a:off x="640080" y="4833257"/>
            <a:ext cx="3773731"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68C69FF2-4DB6-7840-98A1-F0596631A82A}"/>
              </a:ext>
            </a:extLst>
          </p:cNvPr>
          <p:cNvSpPr>
            <a:spLocks noGrp="1"/>
          </p:cNvSpPr>
          <p:nvPr>
            <p:ph type="body" sz="quarter" idx="10" hasCustomPrompt="1"/>
          </p:nvPr>
        </p:nvSpPr>
        <p:spPr>
          <a:xfrm>
            <a:off x="612648" y="4041648"/>
            <a:ext cx="6194425" cy="699731"/>
          </a:xfrm>
        </p:spPr>
        <p:txBody>
          <a:bodyPr/>
          <a:lstStyle>
            <a:lvl1pPr marL="0" indent="0">
              <a:buNone/>
              <a:defRPr b="1" i="0">
                <a:solidFill>
                  <a:schemeClr val="tx1"/>
                </a:solidFill>
                <a:latin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pic>
        <p:nvPicPr>
          <p:cNvPr id="5" name="Picture 4" descr="A close up of a logo&#10;&#10;Description automatically generated">
            <a:extLst>
              <a:ext uri="{FF2B5EF4-FFF2-40B4-BE49-F238E27FC236}">
                <a16:creationId xmlns:a16="http://schemas.microsoft.com/office/drawing/2014/main" id="{6C6209D8-D80F-D14D-A8D0-D742C35A49DD}"/>
              </a:ext>
            </a:extLst>
          </p:cNvPr>
          <p:cNvPicPr>
            <a:picLocks noChangeAspect="1"/>
          </p:cNvPicPr>
          <p:nvPr userDrawn="1"/>
        </p:nvPicPr>
        <p:blipFill>
          <a:blip r:embed="rId3"/>
          <a:stretch>
            <a:fillRect/>
          </a:stretch>
        </p:blipFill>
        <p:spPr>
          <a:xfrm>
            <a:off x="9816534" y="6271616"/>
            <a:ext cx="2162106" cy="433626"/>
          </a:xfrm>
          <a:prstGeom prst="rect">
            <a:avLst/>
          </a:prstGeom>
        </p:spPr>
      </p:pic>
    </p:spTree>
    <p:extLst>
      <p:ext uri="{BB962C8B-B14F-4D97-AF65-F5344CB8AC3E}">
        <p14:creationId xmlns:p14="http://schemas.microsoft.com/office/powerpoint/2010/main" val="2061702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 Text and Objec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AA42BE-C852-1C46-B4B7-0E5CBE49B6D0}"/>
              </a:ext>
            </a:extLst>
          </p:cNvPr>
          <p:cNvPicPr>
            <a:picLocks noChangeAspect="1"/>
          </p:cNvPicPr>
          <p:nvPr userDrawn="1"/>
        </p:nvPicPr>
        <p:blipFill>
          <a:blip r:embed="rId2"/>
          <a:stretch>
            <a:fillRect/>
          </a:stretch>
        </p:blipFill>
        <p:spPr>
          <a:xfrm>
            <a:off x="125923" y="6176963"/>
            <a:ext cx="983152" cy="615453"/>
          </a:xfrm>
          <a:prstGeom prst="rect">
            <a:avLst/>
          </a:prstGeom>
        </p:spPr>
      </p:pic>
      <p:sp>
        <p:nvSpPr>
          <p:cNvPr id="7" name="Title 1">
            <a:extLst>
              <a:ext uri="{FF2B5EF4-FFF2-40B4-BE49-F238E27FC236}">
                <a16:creationId xmlns:a16="http://schemas.microsoft.com/office/drawing/2014/main" id="{9887F090-21A7-904B-994C-E20C73C1A275}"/>
              </a:ext>
            </a:extLst>
          </p:cNvPr>
          <p:cNvSpPr>
            <a:spLocks noGrp="1"/>
          </p:cNvSpPr>
          <p:nvPr>
            <p:ph type="title" hasCustomPrompt="1"/>
          </p:nvPr>
        </p:nvSpPr>
        <p:spPr>
          <a:xfrm>
            <a:off x="612648" y="365760"/>
            <a:ext cx="10972800" cy="1325563"/>
          </a:xfrm>
        </p:spPr>
        <p:txBody>
          <a:bodyPr>
            <a:normAutofit/>
          </a:bodyPr>
          <a:lstStyle>
            <a:lvl1pPr>
              <a:defRPr sz="2800">
                <a:solidFill>
                  <a:srgbClr val="990000"/>
                </a:solidFill>
              </a:defRPr>
            </a:lvl1pPr>
          </a:lstStyle>
          <a:p>
            <a:r>
              <a:rPr lang="en-US"/>
              <a:t>Click to add text</a:t>
            </a:r>
          </a:p>
        </p:txBody>
      </p:sp>
      <p:sp>
        <p:nvSpPr>
          <p:cNvPr id="6" name="Content Placeholder 5">
            <a:extLst>
              <a:ext uri="{FF2B5EF4-FFF2-40B4-BE49-F238E27FC236}">
                <a16:creationId xmlns:a16="http://schemas.microsoft.com/office/drawing/2014/main" id="{B099383B-A959-E849-B242-5710E0A6F03D}"/>
              </a:ext>
            </a:extLst>
          </p:cNvPr>
          <p:cNvSpPr>
            <a:spLocks noGrp="1"/>
          </p:cNvSpPr>
          <p:nvPr>
            <p:ph sz="quarter" idx="12" hasCustomPrompt="1"/>
          </p:nvPr>
        </p:nvSpPr>
        <p:spPr>
          <a:xfrm>
            <a:off x="6184394" y="1825625"/>
            <a:ext cx="5394960" cy="4351338"/>
          </a:xfrm>
        </p:spPr>
        <p:txBody>
          <a:bodyPr>
            <a:normAutofit/>
          </a:bodyPr>
          <a:lstStyle>
            <a:lvl1pPr marL="0" indent="0">
              <a:buNone/>
              <a:defRPr sz="2000"/>
            </a:lvl1pPr>
          </a:lstStyle>
          <a:p>
            <a:pPr lvl="0"/>
            <a:r>
              <a:rPr lang="en-US"/>
              <a:t>Click to add text</a:t>
            </a:r>
          </a:p>
        </p:txBody>
      </p:sp>
      <p:sp>
        <p:nvSpPr>
          <p:cNvPr id="8" name="Content Placeholder 5">
            <a:extLst>
              <a:ext uri="{FF2B5EF4-FFF2-40B4-BE49-F238E27FC236}">
                <a16:creationId xmlns:a16="http://schemas.microsoft.com/office/drawing/2014/main" id="{3CFBAEC6-E45F-B44D-9224-1926A85B2DA7}"/>
              </a:ext>
            </a:extLst>
          </p:cNvPr>
          <p:cNvSpPr>
            <a:spLocks noGrp="1"/>
          </p:cNvSpPr>
          <p:nvPr>
            <p:ph sz="quarter" idx="13" hasCustomPrompt="1"/>
          </p:nvPr>
        </p:nvSpPr>
        <p:spPr>
          <a:xfrm>
            <a:off x="612647" y="1825625"/>
            <a:ext cx="5394960" cy="4351338"/>
          </a:xfrm>
        </p:spPr>
        <p:txBody>
          <a:bodyPr>
            <a:normAutofit/>
          </a:bodyPr>
          <a:lstStyle>
            <a:lvl1pPr marL="0" indent="0">
              <a:buNone/>
              <a:defRPr sz="2000"/>
            </a:lvl1pPr>
          </a:lstStyle>
          <a:p>
            <a:pPr lvl="0"/>
            <a:r>
              <a:rPr lang="en-US"/>
              <a:t>Click to add text</a:t>
            </a:r>
          </a:p>
        </p:txBody>
      </p:sp>
      <p:pic>
        <p:nvPicPr>
          <p:cNvPr id="10" name="Picture 9" descr="A close up of a logo&#10;&#10;Description automatically generated">
            <a:extLst>
              <a:ext uri="{FF2B5EF4-FFF2-40B4-BE49-F238E27FC236}">
                <a16:creationId xmlns:a16="http://schemas.microsoft.com/office/drawing/2014/main" id="{56E685B0-279A-E34F-ABCE-25FE4EF846F4}"/>
              </a:ext>
            </a:extLst>
          </p:cNvPr>
          <p:cNvPicPr>
            <a:picLocks noChangeAspect="1"/>
          </p:cNvPicPr>
          <p:nvPr userDrawn="1"/>
        </p:nvPicPr>
        <p:blipFill>
          <a:blip r:embed="rId3"/>
          <a:stretch>
            <a:fillRect/>
          </a:stretch>
        </p:blipFill>
        <p:spPr>
          <a:xfrm>
            <a:off x="9816534" y="6271616"/>
            <a:ext cx="2162106" cy="433626"/>
          </a:xfrm>
          <a:prstGeom prst="rect">
            <a:avLst/>
          </a:prstGeom>
        </p:spPr>
      </p:pic>
      <p:pic>
        <p:nvPicPr>
          <p:cNvPr id="11" name="Picture 10">
            <a:extLst>
              <a:ext uri="{FF2B5EF4-FFF2-40B4-BE49-F238E27FC236}">
                <a16:creationId xmlns:a16="http://schemas.microsoft.com/office/drawing/2014/main" id="{DABD7D76-76CF-7E46-B772-B868542B647E}"/>
              </a:ext>
            </a:extLst>
          </p:cNvPr>
          <p:cNvPicPr>
            <a:picLocks noChangeAspect="1"/>
          </p:cNvPicPr>
          <p:nvPr userDrawn="1"/>
        </p:nvPicPr>
        <p:blipFill>
          <a:blip r:embed="rId4">
            <a:alphaModFix amt="5000"/>
          </a:blip>
          <a:stretch>
            <a:fillRect/>
          </a:stretch>
        </p:blipFill>
        <p:spPr>
          <a:xfrm>
            <a:off x="4862146" y="-623226"/>
            <a:ext cx="8104451" cy="8104451"/>
          </a:xfrm>
          <a:prstGeom prst="rect">
            <a:avLst/>
          </a:prstGeom>
        </p:spPr>
      </p:pic>
    </p:spTree>
    <p:extLst>
      <p:ext uri="{BB962C8B-B14F-4D97-AF65-F5344CB8AC3E}">
        <p14:creationId xmlns:p14="http://schemas.microsoft.com/office/powerpoint/2010/main" val="363903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umn - Text and Objec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AA42BE-C852-1C46-B4B7-0E5CBE49B6D0}"/>
              </a:ext>
            </a:extLst>
          </p:cNvPr>
          <p:cNvPicPr>
            <a:picLocks noChangeAspect="1"/>
          </p:cNvPicPr>
          <p:nvPr userDrawn="1"/>
        </p:nvPicPr>
        <p:blipFill>
          <a:blip r:embed="rId2"/>
          <a:stretch>
            <a:fillRect/>
          </a:stretch>
        </p:blipFill>
        <p:spPr>
          <a:xfrm>
            <a:off x="125923" y="6176963"/>
            <a:ext cx="983152" cy="615453"/>
          </a:xfrm>
          <a:prstGeom prst="rect">
            <a:avLst/>
          </a:prstGeom>
        </p:spPr>
      </p:pic>
      <p:sp>
        <p:nvSpPr>
          <p:cNvPr id="7" name="Title 1">
            <a:extLst>
              <a:ext uri="{FF2B5EF4-FFF2-40B4-BE49-F238E27FC236}">
                <a16:creationId xmlns:a16="http://schemas.microsoft.com/office/drawing/2014/main" id="{9887F090-21A7-904B-994C-E20C73C1A275}"/>
              </a:ext>
            </a:extLst>
          </p:cNvPr>
          <p:cNvSpPr>
            <a:spLocks noGrp="1"/>
          </p:cNvSpPr>
          <p:nvPr>
            <p:ph type="title" hasCustomPrompt="1"/>
          </p:nvPr>
        </p:nvSpPr>
        <p:spPr>
          <a:xfrm>
            <a:off x="612648" y="365760"/>
            <a:ext cx="10972800" cy="1325563"/>
          </a:xfrm>
        </p:spPr>
        <p:txBody>
          <a:bodyPr>
            <a:normAutofit/>
          </a:bodyPr>
          <a:lstStyle>
            <a:lvl1pPr>
              <a:defRPr sz="2800">
                <a:solidFill>
                  <a:srgbClr val="990000"/>
                </a:solidFill>
              </a:defRPr>
            </a:lvl1pPr>
          </a:lstStyle>
          <a:p>
            <a:r>
              <a:rPr lang="en-US"/>
              <a:t>Click to add text</a:t>
            </a:r>
          </a:p>
        </p:txBody>
      </p:sp>
      <p:sp>
        <p:nvSpPr>
          <p:cNvPr id="6" name="Content Placeholder 5">
            <a:extLst>
              <a:ext uri="{FF2B5EF4-FFF2-40B4-BE49-F238E27FC236}">
                <a16:creationId xmlns:a16="http://schemas.microsoft.com/office/drawing/2014/main" id="{B099383B-A959-E849-B242-5710E0A6F03D}"/>
              </a:ext>
            </a:extLst>
          </p:cNvPr>
          <p:cNvSpPr>
            <a:spLocks noGrp="1"/>
          </p:cNvSpPr>
          <p:nvPr>
            <p:ph sz="quarter" idx="12" hasCustomPrompt="1"/>
          </p:nvPr>
        </p:nvSpPr>
        <p:spPr>
          <a:xfrm>
            <a:off x="6184394" y="1825625"/>
            <a:ext cx="5394960" cy="4351338"/>
          </a:xfrm>
        </p:spPr>
        <p:txBody>
          <a:bodyPr>
            <a:normAutofit/>
          </a:bodyPr>
          <a:lstStyle>
            <a:lvl1pPr marL="0" indent="0">
              <a:buNone/>
              <a:defRPr sz="2000"/>
            </a:lvl1pPr>
          </a:lstStyle>
          <a:p>
            <a:pPr lvl="0"/>
            <a:r>
              <a:rPr lang="en-US"/>
              <a:t>Click to add text</a:t>
            </a:r>
          </a:p>
        </p:txBody>
      </p:sp>
      <p:sp>
        <p:nvSpPr>
          <p:cNvPr id="8" name="Content Placeholder 5">
            <a:extLst>
              <a:ext uri="{FF2B5EF4-FFF2-40B4-BE49-F238E27FC236}">
                <a16:creationId xmlns:a16="http://schemas.microsoft.com/office/drawing/2014/main" id="{3CFBAEC6-E45F-B44D-9224-1926A85B2DA7}"/>
              </a:ext>
            </a:extLst>
          </p:cNvPr>
          <p:cNvSpPr>
            <a:spLocks noGrp="1"/>
          </p:cNvSpPr>
          <p:nvPr>
            <p:ph sz="quarter" idx="13" hasCustomPrompt="1"/>
          </p:nvPr>
        </p:nvSpPr>
        <p:spPr>
          <a:xfrm>
            <a:off x="612647" y="1825625"/>
            <a:ext cx="5394960" cy="4351338"/>
          </a:xfrm>
        </p:spPr>
        <p:txBody>
          <a:bodyPr>
            <a:normAutofit/>
          </a:bodyPr>
          <a:lstStyle>
            <a:lvl1pPr marL="0" indent="0">
              <a:buNone/>
              <a:defRPr sz="2000"/>
            </a:lvl1pPr>
          </a:lstStyle>
          <a:p>
            <a:pPr lvl="0"/>
            <a:r>
              <a:rPr lang="en-US"/>
              <a:t>Click to add text</a:t>
            </a:r>
          </a:p>
        </p:txBody>
      </p:sp>
      <p:pic>
        <p:nvPicPr>
          <p:cNvPr id="10" name="Picture 9" descr="A close up of a logo&#10;&#10;Description automatically generated">
            <a:extLst>
              <a:ext uri="{FF2B5EF4-FFF2-40B4-BE49-F238E27FC236}">
                <a16:creationId xmlns:a16="http://schemas.microsoft.com/office/drawing/2014/main" id="{56E685B0-279A-E34F-ABCE-25FE4EF846F4}"/>
              </a:ext>
            </a:extLst>
          </p:cNvPr>
          <p:cNvPicPr>
            <a:picLocks noChangeAspect="1"/>
          </p:cNvPicPr>
          <p:nvPr userDrawn="1"/>
        </p:nvPicPr>
        <p:blipFill>
          <a:blip r:embed="rId3"/>
          <a:stretch>
            <a:fillRect/>
          </a:stretch>
        </p:blipFill>
        <p:spPr>
          <a:xfrm>
            <a:off x="9816534" y="6271616"/>
            <a:ext cx="2162106" cy="433626"/>
          </a:xfrm>
          <a:prstGeom prst="rect">
            <a:avLst/>
          </a:prstGeom>
        </p:spPr>
      </p:pic>
    </p:spTree>
    <p:extLst>
      <p:ext uri="{BB962C8B-B14F-4D97-AF65-F5344CB8AC3E}">
        <p14:creationId xmlns:p14="http://schemas.microsoft.com/office/powerpoint/2010/main" val="223359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 Photo w/ 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422F3-E0C5-734F-B462-D47F1B39ECC6}"/>
              </a:ext>
            </a:extLst>
          </p:cNvPr>
          <p:cNvPicPr>
            <a:picLocks noChangeAspect="1"/>
          </p:cNvPicPr>
          <p:nvPr userDrawn="1"/>
        </p:nvPicPr>
        <p:blipFill>
          <a:blip r:embed="rId2"/>
          <a:stretch>
            <a:fillRect/>
          </a:stretch>
        </p:blipFill>
        <p:spPr>
          <a:xfrm>
            <a:off x="125923" y="6176963"/>
            <a:ext cx="983152" cy="615453"/>
          </a:xfrm>
          <a:prstGeom prst="rect">
            <a:avLst/>
          </a:prstGeom>
        </p:spPr>
      </p:pic>
      <p:sp>
        <p:nvSpPr>
          <p:cNvPr id="9" name="Picture Placeholder 8">
            <a:extLst>
              <a:ext uri="{FF2B5EF4-FFF2-40B4-BE49-F238E27FC236}">
                <a16:creationId xmlns:a16="http://schemas.microsoft.com/office/drawing/2014/main" id="{EBF3072D-6912-3845-9D6D-7DFCA4C6F60A}"/>
              </a:ext>
            </a:extLst>
          </p:cNvPr>
          <p:cNvSpPr>
            <a:spLocks noGrp="1"/>
          </p:cNvSpPr>
          <p:nvPr>
            <p:ph type="pic" sz="quarter" idx="10"/>
          </p:nvPr>
        </p:nvSpPr>
        <p:spPr>
          <a:xfrm>
            <a:off x="612648" y="365760"/>
            <a:ext cx="5760720" cy="5678424"/>
          </a:xfrm>
        </p:spPr>
        <p:txBody>
          <a:bodyPr/>
          <a:lstStyle>
            <a:lvl1pPr marL="0" indent="0">
              <a:buNone/>
              <a:defRPr/>
            </a:lvl1pPr>
          </a:lstStyle>
          <a:p>
            <a:r>
              <a:rPr lang="en-US"/>
              <a:t>Click icon to add picture</a:t>
            </a:r>
          </a:p>
        </p:txBody>
      </p:sp>
      <p:sp>
        <p:nvSpPr>
          <p:cNvPr id="3" name="Text Placeholder 2">
            <a:extLst>
              <a:ext uri="{FF2B5EF4-FFF2-40B4-BE49-F238E27FC236}">
                <a16:creationId xmlns:a16="http://schemas.microsoft.com/office/drawing/2014/main" id="{5B3BAB9D-9E9A-B444-AC9C-DEF4AB1B517C}"/>
              </a:ext>
            </a:extLst>
          </p:cNvPr>
          <p:cNvSpPr>
            <a:spLocks noGrp="1"/>
          </p:cNvSpPr>
          <p:nvPr>
            <p:ph type="body" sz="quarter" idx="12" hasCustomPrompt="1"/>
          </p:nvPr>
        </p:nvSpPr>
        <p:spPr>
          <a:xfrm>
            <a:off x="6559296" y="365760"/>
            <a:ext cx="5020056" cy="758952"/>
          </a:xfrm>
        </p:spPr>
        <p:txBody>
          <a:bodyPr>
            <a:normAutofit/>
          </a:bodyPr>
          <a:lstStyle>
            <a:lvl1pPr marL="0" indent="0">
              <a:buNone/>
              <a:defRPr sz="2000" b="1" i="0">
                <a:solidFill>
                  <a:srgbClr val="990000"/>
                </a:solidFill>
                <a:latin typeface="Arial Black" panose="020B0604020202020204" pitchFamily="34" charset="0"/>
                <a:cs typeface="Arial Black" panose="020B0604020202020204" pitchFamily="34" charset="0"/>
              </a:defRPr>
            </a:lvl1pPr>
          </a:lstStyle>
          <a:p>
            <a:pPr lvl="0"/>
            <a:r>
              <a:rPr lang="en-US"/>
              <a:t>Click to add text</a:t>
            </a:r>
          </a:p>
        </p:txBody>
      </p:sp>
      <p:sp>
        <p:nvSpPr>
          <p:cNvPr id="6" name="Text Placeholder 5">
            <a:extLst>
              <a:ext uri="{FF2B5EF4-FFF2-40B4-BE49-F238E27FC236}">
                <a16:creationId xmlns:a16="http://schemas.microsoft.com/office/drawing/2014/main" id="{C4CB0365-803C-8D44-A695-4BC2B5098A04}"/>
              </a:ext>
            </a:extLst>
          </p:cNvPr>
          <p:cNvSpPr>
            <a:spLocks noGrp="1"/>
          </p:cNvSpPr>
          <p:nvPr>
            <p:ph type="body" sz="quarter" idx="13" hasCustomPrompt="1"/>
          </p:nvPr>
        </p:nvSpPr>
        <p:spPr>
          <a:xfrm>
            <a:off x="6559296" y="1300797"/>
            <a:ext cx="5020056" cy="4743387"/>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pic>
        <p:nvPicPr>
          <p:cNvPr id="7" name="Picture 6" descr="A close up of a logo&#10;&#10;Description automatically generated">
            <a:extLst>
              <a:ext uri="{FF2B5EF4-FFF2-40B4-BE49-F238E27FC236}">
                <a16:creationId xmlns:a16="http://schemas.microsoft.com/office/drawing/2014/main" id="{984803B3-A1B4-4D48-A3AC-311D5D7C3EFD}"/>
              </a:ext>
            </a:extLst>
          </p:cNvPr>
          <p:cNvPicPr>
            <a:picLocks noChangeAspect="1"/>
          </p:cNvPicPr>
          <p:nvPr userDrawn="1"/>
        </p:nvPicPr>
        <p:blipFill>
          <a:blip r:embed="rId3"/>
          <a:stretch>
            <a:fillRect/>
          </a:stretch>
        </p:blipFill>
        <p:spPr>
          <a:xfrm>
            <a:off x="9816534" y="6271616"/>
            <a:ext cx="2162106" cy="433626"/>
          </a:xfrm>
          <a:prstGeom prst="rect">
            <a:avLst/>
          </a:prstGeom>
        </p:spPr>
      </p:pic>
      <p:pic>
        <p:nvPicPr>
          <p:cNvPr id="8" name="Picture 7">
            <a:extLst>
              <a:ext uri="{FF2B5EF4-FFF2-40B4-BE49-F238E27FC236}">
                <a16:creationId xmlns:a16="http://schemas.microsoft.com/office/drawing/2014/main" id="{64FFCB47-B58A-0D4F-8EDB-33C06A21842F}"/>
              </a:ext>
            </a:extLst>
          </p:cNvPr>
          <p:cNvPicPr>
            <a:picLocks noChangeAspect="1"/>
          </p:cNvPicPr>
          <p:nvPr userDrawn="1"/>
        </p:nvPicPr>
        <p:blipFill>
          <a:blip r:embed="rId4">
            <a:alphaModFix amt="5000"/>
          </a:blip>
          <a:stretch>
            <a:fillRect/>
          </a:stretch>
        </p:blipFill>
        <p:spPr>
          <a:xfrm>
            <a:off x="4862146" y="-623226"/>
            <a:ext cx="8104451" cy="8104451"/>
          </a:xfrm>
          <a:prstGeom prst="rect">
            <a:avLst/>
          </a:prstGeom>
        </p:spPr>
      </p:pic>
    </p:spTree>
    <p:extLst>
      <p:ext uri="{BB962C8B-B14F-4D97-AF65-F5344CB8AC3E}">
        <p14:creationId xmlns:p14="http://schemas.microsoft.com/office/powerpoint/2010/main" val="45208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Column - Photo w/ Title and Content">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422F3-E0C5-734F-B462-D47F1B39ECC6}"/>
              </a:ext>
            </a:extLst>
          </p:cNvPr>
          <p:cNvPicPr>
            <a:picLocks noChangeAspect="1"/>
          </p:cNvPicPr>
          <p:nvPr userDrawn="1"/>
        </p:nvPicPr>
        <p:blipFill>
          <a:blip r:embed="rId2"/>
          <a:stretch>
            <a:fillRect/>
          </a:stretch>
        </p:blipFill>
        <p:spPr>
          <a:xfrm>
            <a:off x="125923" y="6176963"/>
            <a:ext cx="983152" cy="615453"/>
          </a:xfrm>
          <a:prstGeom prst="rect">
            <a:avLst/>
          </a:prstGeom>
        </p:spPr>
      </p:pic>
      <p:sp>
        <p:nvSpPr>
          <p:cNvPr id="9" name="Picture Placeholder 8">
            <a:extLst>
              <a:ext uri="{FF2B5EF4-FFF2-40B4-BE49-F238E27FC236}">
                <a16:creationId xmlns:a16="http://schemas.microsoft.com/office/drawing/2014/main" id="{EBF3072D-6912-3845-9D6D-7DFCA4C6F60A}"/>
              </a:ext>
            </a:extLst>
          </p:cNvPr>
          <p:cNvSpPr>
            <a:spLocks noGrp="1"/>
          </p:cNvSpPr>
          <p:nvPr>
            <p:ph type="pic" sz="quarter" idx="10"/>
          </p:nvPr>
        </p:nvSpPr>
        <p:spPr>
          <a:xfrm>
            <a:off x="612648" y="365760"/>
            <a:ext cx="5760720" cy="5678424"/>
          </a:xfrm>
        </p:spPr>
        <p:txBody>
          <a:bodyPr/>
          <a:lstStyle>
            <a:lvl1pPr marL="0" indent="0">
              <a:buNone/>
              <a:defRPr/>
            </a:lvl1pPr>
          </a:lstStyle>
          <a:p>
            <a:r>
              <a:rPr lang="en-US"/>
              <a:t>Click icon to add picture</a:t>
            </a:r>
          </a:p>
        </p:txBody>
      </p:sp>
      <p:sp>
        <p:nvSpPr>
          <p:cNvPr id="3" name="Text Placeholder 2">
            <a:extLst>
              <a:ext uri="{FF2B5EF4-FFF2-40B4-BE49-F238E27FC236}">
                <a16:creationId xmlns:a16="http://schemas.microsoft.com/office/drawing/2014/main" id="{5B3BAB9D-9E9A-B444-AC9C-DEF4AB1B517C}"/>
              </a:ext>
            </a:extLst>
          </p:cNvPr>
          <p:cNvSpPr>
            <a:spLocks noGrp="1"/>
          </p:cNvSpPr>
          <p:nvPr>
            <p:ph type="body" sz="quarter" idx="12" hasCustomPrompt="1"/>
          </p:nvPr>
        </p:nvSpPr>
        <p:spPr>
          <a:xfrm>
            <a:off x="6559296" y="365760"/>
            <a:ext cx="5020056" cy="758952"/>
          </a:xfrm>
        </p:spPr>
        <p:txBody>
          <a:bodyPr>
            <a:normAutofit/>
          </a:bodyPr>
          <a:lstStyle>
            <a:lvl1pPr marL="0" indent="0">
              <a:buNone/>
              <a:defRPr sz="2000" b="1" i="0">
                <a:solidFill>
                  <a:srgbClr val="990000"/>
                </a:solidFill>
                <a:latin typeface="Arial Black" panose="020B0604020202020204" pitchFamily="34" charset="0"/>
                <a:cs typeface="Arial Black" panose="020B0604020202020204" pitchFamily="34" charset="0"/>
              </a:defRPr>
            </a:lvl1pPr>
          </a:lstStyle>
          <a:p>
            <a:pPr lvl="0"/>
            <a:r>
              <a:rPr lang="en-US"/>
              <a:t>Click to add text</a:t>
            </a:r>
          </a:p>
        </p:txBody>
      </p:sp>
      <p:sp>
        <p:nvSpPr>
          <p:cNvPr id="6" name="Text Placeholder 5">
            <a:extLst>
              <a:ext uri="{FF2B5EF4-FFF2-40B4-BE49-F238E27FC236}">
                <a16:creationId xmlns:a16="http://schemas.microsoft.com/office/drawing/2014/main" id="{C4CB0365-803C-8D44-A695-4BC2B5098A04}"/>
              </a:ext>
            </a:extLst>
          </p:cNvPr>
          <p:cNvSpPr>
            <a:spLocks noGrp="1"/>
          </p:cNvSpPr>
          <p:nvPr>
            <p:ph type="body" sz="quarter" idx="13" hasCustomPrompt="1"/>
          </p:nvPr>
        </p:nvSpPr>
        <p:spPr>
          <a:xfrm>
            <a:off x="6559296" y="1300797"/>
            <a:ext cx="5020056" cy="4743387"/>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pic>
        <p:nvPicPr>
          <p:cNvPr id="7" name="Picture 6" descr="A close up of a logo&#10;&#10;Description automatically generated">
            <a:extLst>
              <a:ext uri="{FF2B5EF4-FFF2-40B4-BE49-F238E27FC236}">
                <a16:creationId xmlns:a16="http://schemas.microsoft.com/office/drawing/2014/main" id="{984803B3-A1B4-4D48-A3AC-311D5D7C3EFD}"/>
              </a:ext>
            </a:extLst>
          </p:cNvPr>
          <p:cNvPicPr>
            <a:picLocks noChangeAspect="1"/>
          </p:cNvPicPr>
          <p:nvPr userDrawn="1"/>
        </p:nvPicPr>
        <p:blipFill>
          <a:blip r:embed="rId3"/>
          <a:stretch>
            <a:fillRect/>
          </a:stretch>
        </p:blipFill>
        <p:spPr>
          <a:xfrm>
            <a:off x="9816534" y="6271616"/>
            <a:ext cx="2162106" cy="433626"/>
          </a:xfrm>
          <a:prstGeom prst="rect">
            <a:avLst/>
          </a:prstGeom>
        </p:spPr>
      </p:pic>
    </p:spTree>
    <p:extLst>
      <p:ext uri="{BB962C8B-B14F-4D97-AF65-F5344CB8AC3E}">
        <p14:creationId xmlns:p14="http://schemas.microsoft.com/office/powerpoint/2010/main" val="43796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17BE0-A94D-8D4A-BA23-890731E64F66}"/>
              </a:ext>
            </a:extLst>
          </p:cNvPr>
          <p:cNvSpPr>
            <a:spLocks noGrp="1"/>
          </p:cNvSpPr>
          <p:nvPr>
            <p:ph type="title"/>
          </p:nvPr>
        </p:nvSpPr>
        <p:spPr>
          <a:xfrm>
            <a:off x="612648"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1FCEC3-35DE-DE47-95D0-C996045C4000}"/>
              </a:ext>
            </a:extLst>
          </p:cNvPr>
          <p:cNvSpPr>
            <a:spLocks noGrp="1"/>
          </p:cNvSpPr>
          <p:nvPr>
            <p:ph type="body" idx="1"/>
          </p:nvPr>
        </p:nvSpPr>
        <p:spPr>
          <a:xfrm>
            <a:off x="612648"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18DEB32-467F-B942-85FA-86AB2A7DC753}"/>
              </a:ext>
            </a:extLst>
          </p:cNvPr>
          <p:cNvPicPr>
            <a:picLocks noChangeAspect="1"/>
          </p:cNvPicPr>
          <p:nvPr userDrawn="1"/>
        </p:nvPicPr>
        <p:blipFill>
          <a:blip r:embed="rId12"/>
          <a:stretch>
            <a:fillRect/>
          </a:stretch>
        </p:blipFill>
        <p:spPr>
          <a:xfrm>
            <a:off x="125923" y="6176963"/>
            <a:ext cx="983152" cy="615453"/>
          </a:xfrm>
          <a:prstGeom prst="rect">
            <a:avLst/>
          </a:prstGeom>
        </p:spPr>
      </p:pic>
    </p:spTree>
    <p:extLst>
      <p:ext uri="{BB962C8B-B14F-4D97-AF65-F5344CB8AC3E}">
        <p14:creationId xmlns:p14="http://schemas.microsoft.com/office/powerpoint/2010/main" val="33785087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58" r:id="rId3"/>
    <p:sldLayoutId id="2147483661" r:id="rId4"/>
    <p:sldLayoutId id="2147483672" r:id="rId5"/>
    <p:sldLayoutId id="2147483660" r:id="rId6"/>
    <p:sldLayoutId id="2147483671" r:id="rId7"/>
    <p:sldLayoutId id="2147483663" r:id="rId8"/>
    <p:sldLayoutId id="2147483673" r:id="rId9"/>
    <p:sldLayoutId id="2147483674" r:id="rId10"/>
  </p:sldLayoutIdLst>
  <p:txStyles>
    <p:titleStyle>
      <a:lvl1pPr algn="l" defTabSz="914400" rtl="0" eaLnBrk="1" latinLnBrk="0" hangingPunct="1">
        <a:lnSpc>
          <a:spcPct val="90000"/>
        </a:lnSpc>
        <a:spcBef>
          <a:spcPct val="0"/>
        </a:spcBef>
        <a:buNone/>
        <a:defRPr sz="2800" b="1" i="0" kern="1200">
          <a:solidFill>
            <a:srgbClr val="990000"/>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080/07448481.2012.673520" TargetMode="External"/><Relationship Id="rId3" Type="http://schemas.openxmlformats.org/officeDocument/2006/relationships/hyperlink" Target="https://doi.org/10.1080/02673843.2016.1181557" TargetMode="External"/><Relationship Id="rId7" Type="http://schemas.openxmlformats.org/officeDocument/2006/relationships/hyperlink" Target="https://sctritons.capousd.org/documents/SCHS-Bell-Schedule-Calendar-Fall-22-23-Updated-11-28-2022.pdf"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https://red.library.usd.edu/honors-thesis/245/" TargetMode="External"/><Relationship Id="rId5" Type="http://schemas.openxmlformats.org/officeDocument/2006/relationships/hyperlink" Target="https://doi.org/10.1016/j.sleh.2014.12.010" TargetMode="External"/><Relationship Id="rId4" Type="http://schemas.openxmlformats.org/officeDocument/2006/relationships/hyperlink" Target="https://doi.org/10.1007/s10734-010-9392-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0ADA-28DF-7847-8E7B-530AD897E054}"/>
              </a:ext>
            </a:extLst>
          </p:cNvPr>
          <p:cNvSpPr>
            <a:spLocks noGrp="1"/>
          </p:cNvSpPr>
          <p:nvPr>
            <p:ph type="ctrTitle"/>
          </p:nvPr>
        </p:nvSpPr>
        <p:spPr/>
        <p:txBody>
          <a:bodyPr>
            <a:normAutofit fontScale="90000"/>
          </a:bodyPr>
          <a:lstStyle/>
          <a:p>
            <a:r>
              <a:rPr lang="en-US"/>
              <a:t>Transitioning from High School to College Academics</a:t>
            </a:r>
          </a:p>
        </p:txBody>
      </p:sp>
      <p:sp>
        <p:nvSpPr>
          <p:cNvPr id="3" name="Subtitle 2">
            <a:extLst>
              <a:ext uri="{FF2B5EF4-FFF2-40B4-BE49-F238E27FC236}">
                <a16:creationId xmlns:a16="http://schemas.microsoft.com/office/drawing/2014/main" id="{9D69F810-18B8-AE4B-9022-5856DAF217DA}"/>
              </a:ext>
            </a:extLst>
          </p:cNvPr>
          <p:cNvSpPr>
            <a:spLocks noGrp="1"/>
          </p:cNvSpPr>
          <p:nvPr>
            <p:ph type="subTitle" idx="1"/>
          </p:nvPr>
        </p:nvSpPr>
        <p:spPr>
          <a:xfrm>
            <a:off x="612648" y="4864061"/>
            <a:ext cx="5497698" cy="613504"/>
          </a:xfrm>
        </p:spPr>
        <p:txBody>
          <a:bodyPr>
            <a:normAutofit lnSpcReduction="10000"/>
          </a:bodyPr>
          <a:lstStyle/>
          <a:p>
            <a:r>
              <a:rPr lang="en-US"/>
              <a:t>Navigating the beginning of your college journey</a:t>
            </a:r>
          </a:p>
        </p:txBody>
      </p:sp>
      <p:sp>
        <p:nvSpPr>
          <p:cNvPr id="4" name="TextBox 3">
            <a:extLst>
              <a:ext uri="{FF2B5EF4-FFF2-40B4-BE49-F238E27FC236}">
                <a16:creationId xmlns:a16="http://schemas.microsoft.com/office/drawing/2014/main" id="{955CC411-D80D-E47C-3E10-98836F564045}"/>
              </a:ext>
            </a:extLst>
          </p:cNvPr>
          <p:cNvSpPr txBox="1"/>
          <p:nvPr/>
        </p:nvSpPr>
        <p:spPr>
          <a:xfrm>
            <a:off x="614149" y="5663821"/>
            <a:ext cx="52771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Arial"/>
                <a:cs typeface="Calibri"/>
              </a:rPr>
              <a:t>By Caraline Rossini</a:t>
            </a:r>
            <a:endParaRPr lang="en-US" i="1">
              <a:latin typeface="Arial"/>
            </a:endParaRPr>
          </a:p>
        </p:txBody>
      </p:sp>
    </p:spTree>
    <p:extLst>
      <p:ext uri="{BB962C8B-B14F-4D97-AF65-F5344CB8AC3E}">
        <p14:creationId xmlns:p14="http://schemas.microsoft.com/office/powerpoint/2010/main" val="354498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4F3555-AEC8-94D9-9077-2147B8E1E31D}"/>
              </a:ext>
            </a:extLst>
          </p:cNvPr>
          <p:cNvSpPr>
            <a:spLocks noGrp="1"/>
          </p:cNvSpPr>
          <p:nvPr>
            <p:ph type="body" idx="1"/>
          </p:nvPr>
        </p:nvSpPr>
        <p:spPr>
          <a:xfrm>
            <a:off x="610041" y="1300415"/>
            <a:ext cx="10972800" cy="5190314"/>
          </a:xfrm>
        </p:spPr>
        <p:txBody>
          <a:bodyPr/>
          <a:lstStyle/>
          <a:p>
            <a:pPr>
              <a:lnSpc>
                <a:spcPct val="100000"/>
              </a:lnSpc>
            </a:pPr>
            <a:r>
              <a:rPr lang="en-US" sz="1600" dirty="0">
                <a:effectLst/>
                <a:latin typeface="Arial"/>
                <a:ea typeface="Times New Roman" panose="02020603050405020304" pitchFamily="18" charset="0"/>
                <a:cs typeface="Arial"/>
              </a:rPr>
              <a:t>Adams, S. K., Williford, D. N., Vaccaro, A., Kisler, T. S., Francis, A., &amp; Newman, B. M. (2016). The young and the restless: Socializing trumps sleep, fear of missing out, and technological distractions in first-year college students. </a:t>
            </a:r>
            <a:r>
              <a:rPr lang="en-US" sz="1600" i="1" dirty="0">
                <a:effectLst/>
                <a:latin typeface="Arial"/>
                <a:ea typeface="Times New Roman" panose="02020603050405020304" pitchFamily="18" charset="0"/>
                <a:cs typeface="Arial"/>
              </a:rPr>
              <a:t>International Journal of Adolescence and Youth</a:t>
            </a:r>
            <a:r>
              <a:rPr lang="en-US" sz="1600" dirty="0">
                <a:effectLst/>
                <a:latin typeface="Arial"/>
                <a:ea typeface="Times New Roman" panose="02020603050405020304" pitchFamily="18" charset="0"/>
                <a:cs typeface="Arial"/>
              </a:rPr>
              <a:t>, </a:t>
            </a:r>
            <a:r>
              <a:rPr lang="en-US" sz="1600" i="1" dirty="0">
                <a:effectLst/>
                <a:latin typeface="Arial"/>
                <a:ea typeface="Times New Roman" panose="02020603050405020304" pitchFamily="18" charset="0"/>
                <a:cs typeface="Arial"/>
              </a:rPr>
              <a:t>22</a:t>
            </a:r>
            <a:r>
              <a:rPr lang="en-US" sz="1600" dirty="0">
                <a:effectLst/>
                <a:latin typeface="Arial"/>
                <a:ea typeface="Times New Roman" panose="02020603050405020304" pitchFamily="18" charset="0"/>
                <a:cs typeface="Arial"/>
              </a:rPr>
              <a:t>(3), 337–348. </a:t>
            </a:r>
            <a:r>
              <a:rPr lang="en-US" sz="1600" u="sng" dirty="0">
                <a:effectLst/>
                <a:latin typeface="Arial"/>
                <a:ea typeface="Times New Roman" panose="02020603050405020304" pitchFamily="18" charset="0"/>
                <a:cs typeface="Arial"/>
                <a:hlinkClick r:id="rId3">
                  <a:extLst>
                    <a:ext uri="{A12FA001-AC4F-418D-AE19-62706E023703}">
                      <ahyp:hlinkClr xmlns:ahyp="http://schemas.microsoft.com/office/drawing/2018/hyperlinkcolor" val="tx"/>
                    </a:ext>
                  </a:extLst>
                </a:hlinkClick>
              </a:rPr>
              <a:t>https://doi.org/10.1080/02673843.2016.1181557</a:t>
            </a:r>
            <a:r>
              <a:rPr lang="en-US" sz="1600" dirty="0">
                <a:latin typeface="Arial"/>
                <a:ea typeface="Times New Roman" panose="02020603050405020304" pitchFamily="18" charset="0"/>
                <a:cs typeface="Arial"/>
              </a:rPr>
              <a:t> </a:t>
            </a:r>
            <a:endParaRPr lang="en-US" sz="1600" dirty="0">
              <a:effectLst/>
              <a:ea typeface="Times New Roman" panose="02020603050405020304" pitchFamily="18" charset="0"/>
            </a:endParaRPr>
          </a:p>
          <a:p>
            <a:pPr>
              <a:lnSpc>
                <a:spcPct val="100000"/>
              </a:lnSpc>
            </a:pPr>
            <a:r>
              <a:rPr lang="en-US" sz="1600" dirty="0">
                <a:effectLst/>
                <a:latin typeface="Arial"/>
                <a:ea typeface="Times New Roman" panose="02020603050405020304" pitchFamily="18" charset="0"/>
                <a:cs typeface="Arial"/>
              </a:rPr>
              <a:t>Gibney, A., Moore, N., Murphy, F., &amp; O’Sullivan, S. (2010). The first semester of university life; ‘will I be able to manage it at all?’ </a:t>
            </a:r>
            <a:r>
              <a:rPr lang="en-US" sz="1600" i="1" dirty="0">
                <a:effectLst/>
                <a:latin typeface="Arial"/>
                <a:ea typeface="Times New Roman" panose="02020603050405020304" pitchFamily="18" charset="0"/>
                <a:cs typeface="Arial"/>
              </a:rPr>
              <a:t>Higher Education</a:t>
            </a:r>
            <a:r>
              <a:rPr lang="en-US" sz="1600" dirty="0">
                <a:effectLst/>
                <a:latin typeface="Arial"/>
                <a:ea typeface="Times New Roman" panose="02020603050405020304" pitchFamily="18" charset="0"/>
                <a:cs typeface="Arial"/>
              </a:rPr>
              <a:t>, </a:t>
            </a:r>
            <a:r>
              <a:rPr lang="en-US" sz="1600" i="1" dirty="0">
                <a:effectLst/>
                <a:latin typeface="Arial"/>
                <a:ea typeface="Times New Roman" panose="02020603050405020304" pitchFamily="18" charset="0"/>
                <a:cs typeface="Arial"/>
              </a:rPr>
              <a:t>62</a:t>
            </a:r>
            <a:r>
              <a:rPr lang="en-US" sz="1600" dirty="0">
                <a:effectLst/>
                <a:latin typeface="Arial"/>
                <a:ea typeface="Times New Roman" panose="02020603050405020304" pitchFamily="18" charset="0"/>
                <a:cs typeface="Arial"/>
              </a:rPr>
              <a:t>(3), 351–366. </a:t>
            </a:r>
            <a:r>
              <a:rPr lang="en-US" sz="1600" u="sng" dirty="0">
                <a:effectLst/>
                <a:latin typeface="Arial"/>
                <a:ea typeface="Times New Roman" panose="02020603050405020304" pitchFamily="18" charset="0"/>
                <a:cs typeface="Arial"/>
                <a:hlinkClick r:id="rId4">
                  <a:extLst>
                    <a:ext uri="{A12FA001-AC4F-418D-AE19-62706E023703}">
                      <ahyp:hlinkClr xmlns:ahyp="http://schemas.microsoft.com/office/drawing/2018/hyperlinkcolor" val="tx"/>
                    </a:ext>
                  </a:extLst>
                </a:hlinkClick>
              </a:rPr>
              <a:t>https://doi.org/10.1007/s10734-010-9392-9</a:t>
            </a:r>
            <a:r>
              <a:rPr lang="en-US" sz="1600" dirty="0">
                <a:latin typeface="Arial"/>
                <a:ea typeface="Times New Roman" panose="02020603050405020304" pitchFamily="18" charset="0"/>
                <a:cs typeface="Arial"/>
              </a:rPr>
              <a:t> </a:t>
            </a:r>
            <a:endParaRPr lang="en-US" sz="1600" dirty="0">
              <a:effectLst/>
              <a:ea typeface="Times New Roman" panose="02020603050405020304" pitchFamily="18" charset="0"/>
            </a:endParaRPr>
          </a:p>
          <a:p>
            <a:pPr>
              <a:lnSpc>
                <a:spcPct val="100000"/>
              </a:lnSpc>
            </a:pPr>
            <a:r>
              <a:rPr lang="en-US" sz="1600" dirty="0" err="1">
                <a:effectLst/>
                <a:latin typeface="Arial"/>
                <a:ea typeface="Times New Roman" panose="02020603050405020304" pitchFamily="18" charset="0"/>
                <a:cs typeface="Arial"/>
              </a:rPr>
              <a:t>Hirshkowitz</a:t>
            </a:r>
            <a:r>
              <a:rPr lang="en-US" sz="1600" dirty="0">
                <a:effectLst/>
                <a:latin typeface="Arial"/>
                <a:ea typeface="Times New Roman" panose="02020603050405020304" pitchFamily="18" charset="0"/>
                <a:cs typeface="Arial"/>
              </a:rPr>
              <a:t>, M., Whiton, K., Albert, S. M., Alessi, C. A., Bruni, O., </a:t>
            </a:r>
            <a:r>
              <a:rPr lang="en-US" sz="1600" dirty="0">
                <a:latin typeface="Arial"/>
                <a:ea typeface="Times New Roman" panose="02020603050405020304" pitchFamily="18" charset="0"/>
                <a:cs typeface="Arial"/>
              </a:rPr>
              <a:t>Don Carlos</a:t>
            </a:r>
            <a:r>
              <a:rPr lang="en-US" sz="1600" dirty="0">
                <a:effectLst/>
                <a:latin typeface="Arial"/>
                <a:ea typeface="Times New Roman" panose="02020603050405020304" pitchFamily="18" charset="0"/>
                <a:cs typeface="Arial"/>
              </a:rPr>
              <a:t>, L. L., Hazen, N., Herman, J. H., Katz, E. S., </a:t>
            </a:r>
            <a:r>
              <a:rPr lang="en-US" sz="1600" dirty="0" err="1">
                <a:effectLst/>
                <a:latin typeface="Arial"/>
                <a:ea typeface="Times New Roman" panose="02020603050405020304" pitchFamily="18" charset="0"/>
                <a:cs typeface="Arial"/>
              </a:rPr>
              <a:t>Gozal</a:t>
            </a:r>
            <a:r>
              <a:rPr lang="en-US" sz="1600" dirty="0">
                <a:effectLst/>
                <a:latin typeface="Arial"/>
                <a:ea typeface="Times New Roman" panose="02020603050405020304" pitchFamily="18" charset="0"/>
                <a:cs typeface="Arial"/>
              </a:rPr>
              <a:t>, D., Neubauer, D. N., O’Donnell, A. E., Ohayon, M. M., Peever, J. H., Rawding, R., Sachdeva, R., Setters, B., Vitiello, M. V., Ware, J. C., &amp; Hillard, P. J. A. (2015). National Sleep Foundation’s sleep time duration recommendations: methodology and results summary. </a:t>
            </a:r>
            <a:r>
              <a:rPr lang="en-US" sz="1600" i="1" dirty="0">
                <a:effectLst/>
                <a:latin typeface="Arial"/>
                <a:ea typeface="Times New Roman" panose="02020603050405020304" pitchFamily="18" charset="0"/>
                <a:cs typeface="Arial"/>
              </a:rPr>
              <a:t>Sleep Health</a:t>
            </a:r>
            <a:r>
              <a:rPr lang="en-US" sz="1600" dirty="0">
                <a:effectLst/>
                <a:latin typeface="Arial"/>
                <a:ea typeface="Times New Roman" panose="02020603050405020304" pitchFamily="18" charset="0"/>
                <a:cs typeface="Arial"/>
              </a:rPr>
              <a:t>, </a:t>
            </a:r>
            <a:r>
              <a:rPr lang="en-US" sz="1600" i="1" dirty="0">
                <a:effectLst/>
                <a:latin typeface="Arial"/>
                <a:ea typeface="Times New Roman" panose="02020603050405020304" pitchFamily="18" charset="0"/>
                <a:cs typeface="Arial"/>
              </a:rPr>
              <a:t>1</a:t>
            </a:r>
            <a:r>
              <a:rPr lang="en-US" sz="1600" dirty="0">
                <a:effectLst/>
                <a:latin typeface="Arial"/>
                <a:ea typeface="Times New Roman" panose="02020603050405020304" pitchFamily="18" charset="0"/>
                <a:cs typeface="Arial"/>
              </a:rPr>
              <a:t>(1), 40–43. </a:t>
            </a:r>
            <a:r>
              <a:rPr lang="en-US" sz="1600" u="sng" dirty="0">
                <a:effectLst/>
                <a:latin typeface="Arial"/>
                <a:ea typeface="Times New Roman" panose="02020603050405020304" pitchFamily="18" charset="0"/>
                <a:cs typeface="Arial"/>
                <a:hlinkClick r:id="rId5">
                  <a:extLst>
                    <a:ext uri="{A12FA001-AC4F-418D-AE19-62706E023703}">
                      <ahyp:hlinkClr xmlns:ahyp="http://schemas.microsoft.com/office/drawing/2018/hyperlinkcolor" val="tx"/>
                    </a:ext>
                  </a:extLst>
                </a:hlinkClick>
              </a:rPr>
              <a:t>https://doi.org/10.1016/j.sleh.2014.12.010</a:t>
            </a:r>
            <a:r>
              <a:rPr lang="en-US" sz="1600" dirty="0">
                <a:latin typeface="Arial"/>
                <a:ea typeface="Times New Roman" panose="02020603050405020304" pitchFamily="18" charset="0"/>
                <a:cs typeface="Arial"/>
              </a:rPr>
              <a:t> </a:t>
            </a:r>
            <a:endParaRPr lang="en-US" sz="1600" dirty="0">
              <a:effectLst/>
              <a:ea typeface="Times New Roman" panose="02020603050405020304" pitchFamily="18" charset="0"/>
            </a:endParaRPr>
          </a:p>
          <a:p>
            <a:pPr>
              <a:lnSpc>
                <a:spcPct val="100000"/>
              </a:lnSpc>
            </a:pPr>
            <a:r>
              <a:rPr lang="en-US" sz="1600" dirty="0">
                <a:effectLst/>
                <a:latin typeface="Arial"/>
                <a:ea typeface="Times New Roman" panose="02020603050405020304" pitchFamily="18" charset="0"/>
                <a:cs typeface="Arial"/>
              </a:rPr>
              <a:t>Pratt, R. J. (2022). </a:t>
            </a:r>
            <a:r>
              <a:rPr lang="en-US" sz="1600" i="1" dirty="0">
                <a:effectLst/>
                <a:latin typeface="Arial"/>
                <a:ea typeface="Times New Roman" panose="02020603050405020304" pitchFamily="18" charset="0"/>
                <a:cs typeface="Arial"/>
              </a:rPr>
              <a:t>The Impact of Sleep on Athletic Performance: A Review of the Literature</a:t>
            </a:r>
            <a:r>
              <a:rPr lang="en-US" sz="1600" dirty="0">
                <a:effectLst/>
                <a:latin typeface="Arial"/>
                <a:ea typeface="Times New Roman" panose="02020603050405020304" pitchFamily="18" charset="0"/>
                <a:cs typeface="Arial"/>
              </a:rPr>
              <a:t> [Honors Thesis]. University of South </a:t>
            </a:r>
            <a:r>
              <a:rPr lang="en-US" sz="1400" dirty="0">
                <a:effectLst/>
                <a:latin typeface="Arial"/>
                <a:ea typeface="Times New Roman" panose="02020603050405020304" pitchFamily="18" charset="0"/>
                <a:cs typeface="Arial"/>
              </a:rPr>
              <a:t>Dakota</a:t>
            </a:r>
            <a:r>
              <a:rPr lang="en-US" sz="1600" dirty="0">
                <a:effectLst/>
                <a:latin typeface="Arial"/>
                <a:ea typeface="Times New Roman" panose="02020603050405020304" pitchFamily="18" charset="0"/>
                <a:cs typeface="Arial"/>
              </a:rPr>
              <a:t>. </a:t>
            </a:r>
            <a:r>
              <a:rPr lang="en-US" sz="1600" u="sng" dirty="0">
                <a:effectLst/>
                <a:latin typeface="Arial"/>
                <a:ea typeface="Times New Roman" panose="02020603050405020304" pitchFamily="18" charset="0"/>
                <a:cs typeface="Arial"/>
                <a:hlinkClick r:id="rId6">
                  <a:extLst>
                    <a:ext uri="{A12FA001-AC4F-418D-AE19-62706E023703}">
                      <ahyp:hlinkClr xmlns:ahyp="http://schemas.microsoft.com/office/drawing/2018/hyperlinkcolor" val="tx"/>
                    </a:ext>
                  </a:extLst>
                </a:hlinkClick>
              </a:rPr>
              <a:t>https://red.library.usd.edu/honors-thesis/245/</a:t>
            </a:r>
            <a:r>
              <a:rPr lang="en-US" sz="1600" dirty="0">
                <a:latin typeface="Arial"/>
                <a:ea typeface="Times New Roman" panose="02020603050405020304" pitchFamily="18" charset="0"/>
                <a:cs typeface="Arial"/>
              </a:rPr>
              <a:t> </a:t>
            </a:r>
          </a:p>
          <a:p>
            <a:r>
              <a:rPr lang="en-US" sz="1600" dirty="0">
                <a:latin typeface="Arial"/>
                <a:cs typeface="Arial"/>
              </a:rPr>
              <a:t>San Clemente High School Bell Calendar. (2022, November 28). San Clemente High School. Retrieved February 7, 2024, from </a:t>
            </a:r>
            <a:r>
              <a:rPr lang="en-US" sz="1600" dirty="0">
                <a:latin typeface="Arial"/>
                <a:cs typeface="Arial"/>
                <a:hlinkClick r:id="rId7">
                  <a:extLst>
                    <a:ext uri="{A12FA001-AC4F-418D-AE19-62706E023703}">
                      <ahyp:hlinkClr xmlns:ahyp="http://schemas.microsoft.com/office/drawing/2018/hyperlinkcolor" val="tx"/>
                    </a:ext>
                  </a:extLst>
                </a:hlinkClick>
              </a:rPr>
              <a:t>https://sctritons.capousd.org/documents/SCHS-Bell-Schedule-Calendar-Fall-22-23-Updated-11-28-2022.pdf</a:t>
            </a:r>
            <a:endParaRPr lang="en-US" sz="1600" dirty="0">
              <a:latin typeface="Arial"/>
              <a:cs typeface="Arial"/>
            </a:endParaRPr>
          </a:p>
          <a:p>
            <a:r>
              <a:rPr lang="en-US" sz="1600" dirty="0">
                <a:latin typeface="Arial"/>
                <a:cs typeface="Arial"/>
              </a:rPr>
              <a:t>Seli, H. (2023). Motivation and Learning Strategies for College Success (7th ed.). Taylor &amp; Francis.</a:t>
            </a:r>
          </a:p>
          <a:p>
            <a:pPr>
              <a:lnSpc>
                <a:spcPct val="100000"/>
              </a:lnSpc>
            </a:pPr>
            <a:r>
              <a:rPr lang="en-US" sz="1600" dirty="0">
                <a:effectLst/>
                <a:latin typeface="Arial"/>
                <a:ea typeface="Times New Roman" panose="02020603050405020304" pitchFamily="18" charset="0"/>
                <a:cs typeface="Arial"/>
              </a:rPr>
              <a:t>Thurber, C. A., &amp; Walton, E. A. (2012). Homesickness and adjustment in university students. </a:t>
            </a:r>
            <a:r>
              <a:rPr lang="en-US" sz="1600" i="1" dirty="0">
                <a:effectLst/>
                <a:latin typeface="Arial"/>
                <a:ea typeface="Times New Roman" panose="02020603050405020304" pitchFamily="18" charset="0"/>
                <a:cs typeface="Arial"/>
              </a:rPr>
              <a:t>Journal of American College Health</a:t>
            </a:r>
            <a:r>
              <a:rPr lang="en-US" sz="1600" dirty="0">
                <a:effectLst/>
                <a:latin typeface="Arial"/>
                <a:ea typeface="Times New Roman" panose="02020603050405020304" pitchFamily="18" charset="0"/>
                <a:cs typeface="Arial"/>
              </a:rPr>
              <a:t>, </a:t>
            </a:r>
            <a:r>
              <a:rPr lang="en-US" sz="1600" i="1" dirty="0">
                <a:effectLst/>
                <a:latin typeface="Arial"/>
                <a:ea typeface="Times New Roman" panose="02020603050405020304" pitchFamily="18" charset="0"/>
                <a:cs typeface="Arial"/>
              </a:rPr>
              <a:t>60</a:t>
            </a:r>
            <a:r>
              <a:rPr lang="en-US" sz="1600" dirty="0">
                <a:effectLst/>
                <a:latin typeface="Arial"/>
                <a:ea typeface="Times New Roman" panose="02020603050405020304" pitchFamily="18" charset="0"/>
                <a:cs typeface="Arial"/>
              </a:rPr>
              <a:t>(5), 415–419. </a:t>
            </a:r>
            <a:r>
              <a:rPr lang="en-US" sz="1600" u="sng" dirty="0">
                <a:effectLst/>
                <a:latin typeface="Arial"/>
                <a:ea typeface="Times New Roman" panose="02020603050405020304" pitchFamily="18" charset="0"/>
                <a:cs typeface="Arial"/>
                <a:hlinkClick r:id="rId8">
                  <a:extLst>
                    <a:ext uri="{A12FA001-AC4F-418D-AE19-62706E023703}">
                      <ahyp:hlinkClr xmlns:ahyp="http://schemas.microsoft.com/office/drawing/2018/hyperlinkcolor" val="tx"/>
                    </a:ext>
                  </a:extLst>
                </a:hlinkClick>
              </a:rPr>
              <a:t>https://doi.org/10.1080/07448481.2012.673520</a:t>
            </a:r>
            <a:r>
              <a:rPr lang="en-US" sz="1600" dirty="0">
                <a:latin typeface="Arial"/>
                <a:ea typeface="Times New Roman" panose="02020603050405020304" pitchFamily="18" charset="0"/>
                <a:cs typeface="Arial"/>
              </a:rPr>
              <a:t> </a:t>
            </a:r>
            <a:endParaRPr lang="en-US" sz="1600" dirty="0">
              <a:effectLst/>
              <a:ea typeface="Times New Roman" panose="02020603050405020304" pitchFamily="18" charset="0"/>
            </a:endParaRPr>
          </a:p>
          <a:p>
            <a:endParaRPr lang="en-US"/>
          </a:p>
        </p:txBody>
      </p:sp>
      <p:sp>
        <p:nvSpPr>
          <p:cNvPr id="2" name="Title 1">
            <a:extLst>
              <a:ext uri="{FF2B5EF4-FFF2-40B4-BE49-F238E27FC236}">
                <a16:creationId xmlns:a16="http://schemas.microsoft.com/office/drawing/2014/main" id="{41462563-D864-2CB7-281A-C96303F07440}"/>
              </a:ext>
            </a:extLst>
          </p:cNvPr>
          <p:cNvSpPr>
            <a:spLocks noGrp="1"/>
          </p:cNvSpPr>
          <p:nvPr>
            <p:ph type="title"/>
          </p:nvPr>
        </p:nvSpPr>
        <p:spPr/>
        <p:txBody>
          <a:bodyPr/>
          <a:lstStyle/>
          <a:p>
            <a:pPr algn="ctr"/>
            <a:r>
              <a:rPr lang="en-US"/>
              <a:t>References</a:t>
            </a:r>
          </a:p>
        </p:txBody>
      </p:sp>
    </p:spTree>
    <p:extLst>
      <p:ext uri="{BB962C8B-B14F-4D97-AF65-F5344CB8AC3E}">
        <p14:creationId xmlns:p14="http://schemas.microsoft.com/office/powerpoint/2010/main" val="315962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32F7C-F4C9-1227-00E9-CF48C5583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13D15-AD3E-D453-2ED5-3258BCE061A5}"/>
              </a:ext>
            </a:extLst>
          </p:cNvPr>
          <p:cNvSpPr>
            <a:spLocks noGrp="1"/>
          </p:cNvSpPr>
          <p:nvPr>
            <p:ph type="title"/>
          </p:nvPr>
        </p:nvSpPr>
        <p:spPr/>
        <p:txBody>
          <a:bodyPr/>
          <a:lstStyle/>
          <a:p>
            <a:r>
              <a:rPr lang="en-US" dirty="0">
                <a:latin typeface="Arial Black"/>
              </a:rPr>
              <a:t>Different Schedule- K-12 vs Higher Education</a:t>
            </a:r>
            <a:endParaRPr lang="en-US" b="0" dirty="0">
              <a:latin typeface="Arial Black"/>
            </a:endParaRPr>
          </a:p>
        </p:txBody>
      </p:sp>
      <p:pic>
        <p:nvPicPr>
          <p:cNvPr id="6" name="Picture 5" descr="common high school schedule&#10;PERIOD 0 7:17-8:20&#10;Break 8:20-8:30&#10;PERIOD 1 8:30-9:25&#10;Break 9:25-9:34&#10;PERIOD 2 9:34-10:29&#10;Break 10:29-10:43&#10;PERIOD 3 10:43-11:38&#10;Break 11:38-11:47&#10;PERIOD 4 11:47-12:42&#10;Lunch 12:42-1:21&#10;PERIOD 5 1:21-2:16&#10;Break 2:16-2:25&#10;PERIOD 6 2:25-3:20">
            <a:extLst>
              <a:ext uri="{FF2B5EF4-FFF2-40B4-BE49-F238E27FC236}">
                <a16:creationId xmlns:a16="http://schemas.microsoft.com/office/drawing/2014/main" id="{738982F7-FB71-84C4-08CF-4A714AFBF7BB}"/>
              </a:ext>
            </a:extLst>
          </p:cNvPr>
          <p:cNvPicPr>
            <a:picLocks noChangeAspect="1"/>
          </p:cNvPicPr>
          <p:nvPr/>
        </p:nvPicPr>
        <p:blipFill rotWithShape="1">
          <a:blip r:embed="rId3"/>
          <a:srcRect l="1065" t="1893" r="1997" b="2491"/>
          <a:stretch/>
        </p:blipFill>
        <p:spPr>
          <a:xfrm>
            <a:off x="829535" y="2215743"/>
            <a:ext cx="4469600" cy="3298818"/>
          </a:xfrm>
          <a:prstGeom prst="rect">
            <a:avLst/>
          </a:prstGeom>
        </p:spPr>
      </p:pic>
      <p:sp>
        <p:nvSpPr>
          <p:cNvPr id="7" name="TextBox 6">
            <a:extLst>
              <a:ext uri="{FF2B5EF4-FFF2-40B4-BE49-F238E27FC236}">
                <a16:creationId xmlns:a16="http://schemas.microsoft.com/office/drawing/2014/main" id="{6090DA05-9B15-0E44-9245-4B29254E1652}"/>
              </a:ext>
            </a:extLst>
          </p:cNvPr>
          <p:cNvSpPr txBox="1"/>
          <p:nvPr/>
        </p:nvSpPr>
        <p:spPr>
          <a:xfrm>
            <a:off x="1280416" y="5691449"/>
            <a:ext cx="283465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ea typeface="+mn-lt"/>
                <a:cs typeface="+mn-lt"/>
              </a:rPr>
              <a:t>(</a:t>
            </a:r>
            <a:r>
              <a:rPr lang="en-US" sz="1050" i="1">
                <a:ea typeface="+mn-lt"/>
                <a:cs typeface="+mn-lt"/>
              </a:rPr>
              <a:t>San Clemente High School Bell Calendar</a:t>
            </a:r>
            <a:r>
              <a:rPr lang="en-US" sz="1050">
                <a:ea typeface="+mn-lt"/>
                <a:cs typeface="+mn-lt"/>
              </a:rPr>
              <a:t>, 2022)</a:t>
            </a:r>
            <a:endParaRPr lang="en-US"/>
          </a:p>
        </p:txBody>
      </p:sp>
      <p:pic>
        <p:nvPicPr>
          <p:cNvPr id="8" name="Picture 7" descr="Monday&#10;Class A 9am-12pm&#10;Class B 2pm-5pm&#10;1st Gen Club 7pm-8pm&#10;Tuesday&#10;Work 8am-1pm&#10;Class C 1pm-5pm&#10;Class D 6pm-10pm&#10;Wednesday&#10;Class A 9am-12pm&#10;Class B 2pm-5pm&#10;Intramurals 6pm-9pm&#10;Thursday&#10;Work 8am-1pm&#10;Class C 1pm-5pm&#10;Class D 6pm-10pm&#10;Friday&#10;Class A 9am-11am&#10;Class B 2pm-5pm&#10;">
            <a:extLst>
              <a:ext uri="{FF2B5EF4-FFF2-40B4-BE49-F238E27FC236}">
                <a16:creationId xmlns:a16="http://schemas.microsoft.com/office/drawing/2014/main" id="{604B1BCF-B2B2-E80B-014F-7C797855418C}"/>
              </a:ext>
            </a:extLst>
          </p:cNvPr>
          <p:cNvPicPr>
            <a:picLocks noChangeAspect="1"/>
          </p:cNvPicPr>
          <p:nvPr/>
        </p:nvPicPr>
        <p:blipFill rotWithShape="1">
          <a:blip r:embed="rId4"/>
          <a:srcRect l="1225" t="2287" r="1471" b="3241"/>
          <a:stretch/>
        </p:blipFill>
        <p:spPr>
          <a:xfrm>
            <a:off x="6724936" y="2215360"/>
            <a:ext cx="4554489" cy="3304379"/>
          </a:xfrm>
          <a:prstGeom prst="rect">
            <a:avLst/>
          </a:prstGeom>
        </p:spPr>
      </p:pic>
    </p:spTree>
    <p:extLst>
      <p:ext uri="{BB962C8B-B14F-4D97-AF65-F5344CB8AC3E}">
        <p14:creationId xmlns:p14="http://schemas.microsoft.com/office/powerpoint/2010/main" val="7522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D5C3C-31CF-07D7-AA04-0BDB274687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40DC5-5D49-1E9F-CEE1-6B352C5B739D}"/>
              </a:ext>
            </a:extLst>
          </p:cNvPr>
          <p:cNvSpPr>
            <a:spLocks noGrp="1"/>
          </p:cNvSpPr>
          <p:nvPr>
            <p:ph type="title"/>
          </p:nvPr>
        </p:nvSpPr>
        <p:spPr/>
        <p:txBody>
          <a:bodyPr/>
          <a:lstStyle/>
          <a:p>
            <a:r>
              <a:rPr lang="en-US"/>
              <a:t>Figuring out your schedule</a:t>
            </a:r>
          </a:p>
        </p:txBody>
      </p:sp>
      <p:sp>
        <p:nvSpPr>
          <p:cNvPr id="3" name="Text Placeholder 2">
            <a:extLst>
              <a:ext uri="{FF2B5EF4-FFF2-40B4-BE49-F238E27FC236}">
                <a16:creationId xmlns:a16="http://schemas.microsoft.com/office/drawing/2014/main" id="{FA8C98B2-49F4-8629-4E82-27525963A297}"/>
              </a:ext>
            </a:extLst>
          </p:cNvPr>
          <p:cNvSpPr>
            <a:spLocks noGrp="1"/>
          </p:cNvSpPr>
          <p:nvPr>
            <p:ph type="body" sz="quarter" idx="10"/>
          </p:nvPr>
        </p:nvSpPr>
        <p:spPr>
          <a:xfrm>
            <a:off x="609600" y="1810512"/>
            <a:ext cx="5959356" cy="4361688"/>
          </a:xfrm>
        </p:spPr>
        <p:txBody>
          <a:bodyPr vert="horz" lIns="91440" tIns="45720" rIns="91440" bIns="45720" rtlCol="0" anchor="t">
            <a:normAutofit/>
          </a:bodyPr>
          <a:lstStyle/>
          <a:p>
            <a:pPr marL="342900" indent="-342900">
              <a:lnSpc>
                <a:spcPct val="150000"/>
              </a:lnSpc>
              <a:buChar char="•"/>
            </a:pPr>
            <a:r>
              <a:rPr lang="en-US" sz="2000" dirty="0">
                <a:latin typeface="Arial"/>
                <a:cs typeface="Arial"/>
              </a:rPr>
              <a:t>Independent learning in college (Gibney et al., 2010).</a:t>
            </a:r>
            <a:endParaRPr lang="en-US" sz="2000"/>
          </a:p>
          <a:p>
            <a:pPr marL="342900" indent="-342900">
              <a:lnSpc>
                <a:spcPct val="150000"/>
              </a:lnSpc>
              <a:buChar char="•"/>
            </a:pPr>
            <a:r>
              <a:rPr lang="en-US" sz="2000" dirty="0">
                <a:latin typeface="Arial"/>
                <a:cs typeface="Arial"/>
              </a:rPr>
              <a:t>Use Unstructured time to:</a:t>
            </a:r>
            <a:endParaRPr lang="en-US" sz="2000" dirty="0"/>
          </a:p>
          <a:p>
            <a:pPr marL="1028700" lvl="1">
              <a:lnSpc>
                <a:spcPct val="150000"/>
              </a:lnSpc>
            </a:pPr>
            <a:r>
              <a:rPr lang="en-US" sz="2000" dirty="0">
                <a:latin typeface="Arial"/>
                <a:cs typeface="Arial"/>
              </a:rPr>
              <a:t>Study</a:t>
            </a:r>
            <a:endParaRPr lang="en-US" sz="2000"/>
          </a:p>
          <a:p>
            <a:pPr marL="1028700" lvl="1">
              <a:lnSpc>
                <a:spcPct val="150000"/>
              </a:lnSpc>
            </a:pPr>
            <a:r>
              <a:rPr lang="en-US" sz="2000" dirty="0">
                <a:latin typeface="Arial"/>
                <a:cs typeface="Arial"/>
              </a:rPr>
              <a:t>Complete assignments</a:t>
            </a:r>
          </a:p>
          <a:p>
            <a:pPr marL="1028700" lvl="1">
              <a:lnSpc>
                <a:spcPct val="150000"/>
              </a:lnSpc>
            </a:pPr>
            <a:r>
              <a:rPr lang="en-US" sz="2000" dirty="0">
                <a:latin typeface="Arial"/>
                <a:cs typeface="Arial"/>
              </a:rPr>
              <a:t>Prepare for upcoming lectures</a:t>
            </a:r>
            <a:endParaRPr lang="en-US"/>
          </a:p>
          <a:p>
            <a:pPr marL="1028700" lvl="1">
              <a:lnSpc>
                <a:spcPct val="150000"/>
              </a:lnSpc>
              <a:buChar char="•"/>
            </a:pPr>
            <a:r>
              <a:rPr lang="en-US" sz="2000" dirty="0">
                <a:latin typeface="Arial"/>
                <a:cs typeface="Arial"/>
              </a:rPr>
              <a:t>Prepare for exams</a:t>
            </a:r>
            <a:endParaRPr lang="en-US"/>
          </a:p>
          <a:p>
            <a:pPr marL="342900" indent="-342900">
              <a:lnSpc>
                <a:spcPct val="150000"/>
              </a:lnSpc>
              <a:buFont typeface="Arial" panose="020B0604020202020204" pitchFamily="34" charset="0"/>
              <a:buChar char="•"/>
            </a:pPr>
            <a:endParaRPr lang="en-US"/>
          </a:p>
          <a:p>
            <a:pPr marL="1028700" lvl="1" indent="-342900"/>
            <a:endParaRPr lang="en-US"/>
          </a:p>
          <a:p>
            <a:pPr marL="342900" indent="-342900"/>
            <a:endParaRPr lang="en-US"/>
          </a:p>
          <a:p>
            <a:pPr marL="342900" indent="-342900"/>
            <a:endParaRPr lang="en-US"/>
          </a:p>
        </p:txBody>
      </p:sp>
      <p:pic>
        <p:nvPicPr>
          <p:cNvPr id="7" name="Picture 6">
            <a:extLst>
              <a:ext uri="{FF2B5EF4-FFF2-40B4-BE49-F238E27FC236}">
                <a16:creationId xmlns:a16="http://schemas.microsoft.com/office/drawing/2014/main" id="{D63F191A-AAF6-4832-9692-C1E9EA944334}"/>
              </a:ext>
              <a:ext uri="{C183D7F6-B498-43B3-948B-1728B52AA6E4}">
                <adec:decorative xmlns:adec="http://schemas.microsoft.com/office/drawing/2017/decorative" val="1"/>
              </a:ext>
            </a:extLst>
          </p:cNvPr>
          <p:cNvPicPr>
            <a:picLocks noChangeAspect="1"/>
          </p:cNvPicPr>
          <p:nvPr/>
        </p:nvPicPr>
        <p:blipFill rotWithShape="1">
          <a:blip r:embed="rId3"/>
          <a:srcRect r="26980"/>
          <a:stretch/>
        </p:blipFill>
        <p:spPr>
          <a:xfrm>
            <a:off x="6841671" y="1611501"/>
            <a:ext cx="5061099" cy="4560699"/>
          </a:xfrm>
          <a:prstGeom prst="rect">
            <a:avLst/>
          </a:prstGeom>
        </p:spPr>
      </p:pic>
    </p:spTree>
    <p:extLst>
      <p:ext uri="{BB962C8B-B14F-4D97-AF65-F5344CB8AC3E}">
        <p14:creationId xmlns:p14="http://schemas.microsoft.com/office/powerpoint/2010/main" val="605530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62EC-36E3-CC19-C8F5-21E88C29AEC7}"/>
              </a:ext>
            </a:extLst>
          </p:cNvPr>
          <p:cNvSpPr>
            <a:spLocks noGrp="1"/>
          </p:cNvSpPr>
          <p:nvPr>
            <p:ph type="title"/>
          </p:nvPr>
        </p:nvSpPr>
        <p:spPr/>
        <p:txBody>
          <a:bodyPr/>
          <a:lstStyle/>
          <a:p>
            <a:r>
              <a:rPr lang="en-US">
                <a:latin typeface="Arial Black"/>
              </a:rPr>
              <a:t>Tips for creating an organized schedule</a:t>
            </a:r>
          </a:p>
        </p:txBody>
      </p:sp>
      <p:sp>
        <p:nvSpPr>
          <p:cNvPr id="3" name="Text Placeholder 2">
            <a:extLst>
              <a:ext uri="{FF2B5EF4-FFF2-40B4-BE49-F238E27FC236}">
                <a16:creationId xmlns:a16="http://schemas.microsoft.com/office/drawing/2014/main" id="{B5642C34-55C9-51BF-61F2-4FC840726968}"/>
              </a:ext>
            </a:extLst>
          </p:cNvPr>
          <p:cNvSpPr>
            <a:spLocks noGrp="1"/>
          </p:cNvSpPr>
          <p:nvPr>
            <p:ph type="body" sz="quarter" idx="10"/>
          </p:nvPr>
        </p:nvSpPr>
        <p:spPr>
          <a:xfrm>
            <a:off x="427070" y="1711222"/>
            <a:ext cx="6235083" cy="4361688"/>
          </a:xfrm>
        </p:spPr>
        <p:txBody>
          <a:bodyPr vert="horz" lIns="91440" tIns="45720" rIns="91440" bIns="45720" rtlCol="0" anchor="t">
            <a:normAutofit/>
          </a:bodyPr>
          <a:lstStyle/>
          <a:p>
            <a:endParaRPr lang="en-US" sz="2000"/>
          </a:p>
          <a:p>
            <a:pPr marL="457200" indent="-457200">
              <a:lnSpc>
                <a:spcPct val="150000"/>
              </a:lnSpc>
              <a:buAutoNum type="arabicPeriod"/>
            </a:pPr>
            <a:r>
              <a:rPr lang="en-US" sz="2000" dirty="0">
                <a:latin typeface="Arial"/>
                <a:cs typeface="Arial"/>
              </a:rPr>
              <a:t>Use a planner </a:t>
            </a:r>
            <a:endParaRPr lang="en-US" sz="2000" dirty="0"/>
          </a:p>
          <a:p>
            <a:pPr marL="457200" indent="-457200">
              <a:lnSpc>
                <a:spcPct val="150000"/>
              </a:lnSpc>
              <a:buAutoNum type="arabicPeriod"/>
            </a:pPr>
            <a:r>
              <a:rPr lang="en-US" sz="2000" dirty="0">
                <a:latin typeface="Arial"/>
                <a:cs typeface="Arial"/>
              </a:rPr>
              <a:t>Plan for tomorrow</a:t>
            </a:r>
          </a:p>
          <a:p>
            <a:pPr marL="457200" indent="-457200">
              <a:lnSpc>
                <a:spcPct val="150000"/>
              </a:lnSpc>
              <a:buAutoNum type="arabicPeriod"/>
            </a:pPr>
            <a:r>
              <a:rPr lang="en-US" sz="2000" dirty="0">
                <a:latin typeface="Arial"/>
                <a:cs typeface="Arial"/>
              </a:rPr>
              <a:t>Put your daily schedule in your phone calendar</a:t>
            </a:r>
          </a:p>
          <a:p>
            <a:pPr>
              <a:lnSpc>
                <a:spcPct val="150000"/>
              </a:lnSpc>
            </a:pPr>
            <a:endParaRPr lang="en-US" sz="2000"/>
          </a:p>
        </p:txBody>
      </p:sp>
      <p:pic>
        <p:nvPicPr>
          <p:cNvPr id="4" name="Picture 3" descr="A weekly calendar with writing on it.&#10;Monday&#10;CHEM 105 9am-10am&#10;AMST 140 10am-11am&#10;MATH126 11am-12pm&#10;PA 4 2pm-4pm&#10;CHEM TA 4pm-5pm&#10;Tuesday&#10;AMST 140 WIKIPEDIA PRES. 10am-11am&#10;CS 1103 11am-12:30pm&#10;MATH 126 2pm-3pm&#10;PA 4 3pm-5pm&#10;Wednesday &#10;CHEM 105 9am-10am&#10;AMST 140 10am-11am&#10;MATH 126 11am-12pm&#10;CHEM LAB 1pm-4pm&#10;Thursday&#10;AMST 140 WIKIPEDIA PRES. 10am-11am&#10;CSC 1103 11am-12:30pm&#10;MATH 126 2pm-3pm&#10;Friday&#10;CHEM 105 9am-10am&#10;AMST 140 10am-11am&#10;MATH 126 11am-12pm&#10;AMST 140 12pm-1pm&#10;AMST 140 WIKIPEDIA PRESENTATION 1pm-4pm&#10;Saturday &#10;PA 5 9am-12pm&#10;PA 5 1pm-5pm&#10;Sunday &#10;Exam 4 9am-12pm&#10;Exam 4 1pm-3pm&#10;HOMEWORK 3pm-5pm&#10;&#10;">
            <a:extLst>
              <a:ext uri="{FF2B5EF4-FFF2-40B4-BE49-F238E27FC236}">
                <a16:creationId xmlns:a16="http://schemas.microsoft.com/office/drawing/2014/main" id="{1F1C8C14-2A00-6152-E19D-F6F78FDDBBE9}"/>
              </a:ext>
            </a:extLst>
          </p:cNvPr>
          <p:cNvPicPr>
            <a:picLocks noChangeAspect="1"/>
          </p:cNvPicPr>
          <p:nvPr/>
        </p:nvPicPr>
        <p:blipFill>
          <a:blip r:embed="rId3"/>
          <a:stretch>
            <a:fillRect/>
          </a:stretch>
        </p:blipFill>
        <p:spPr>
          <a:xfrm>
            <a:off x="6628651" y="1364226"/>
            <a:ext cx="4796251" cy="4347956"/>
          </a:xfrm>
          <a:prstGeom prst="rect">
            <a:avLst/>
          </a:prstGeom>
        </p:spPr>
      </p:pic>
      <p:sp>
        <p:nvSpPr>
          <p:cNvPr id="5" name="TextBox 4">
            <a:extLst>
              <a:ext uri="{FF2B5EF4-FFF2-40B4-BE49-F238E27FC236}">
                <a16:creationId xmlns:a16="http://schemas.microsoft.com/office/drawing/2014/main" id="{E5F7E57A-9701-3D08-FFAA-8C1780B5023F}"/>
              </a:ext>
            </a:extLst>
          </p:cNvPr>
          <p:cNvSpPr txBox="1"/>
          <p:nvPr/>
        </p:nvSpPr>
        <p:spPr>
          <a:xfrm>
            <a:off x="7890864" y="5462317"/>
            <a:ext cx="2768958"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Weekly Schedule Handout</a:t>
            </a:r>
          </a:p>
        </p:txBody>
      </p:sp>
    </p:spTree>
    <p:extLst>
      <p:ext uri="{BB962C8B-B14F-4D97-AF65-F5344CB8AC3E}">
        <p14:creationId xmlns:p14="http://schemas.microsoft.com/office/powerpoint/2010/main" val="338515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9BA3-FF04-1040-AE50-5AB777033541}"/>
              </a:ext>
            </a:extLst>
          </p:cNvPr>
          <p:cNvSpPr>
            <a:spLocks noGrp="1"/>
          </p:cNvSpPr>
          <p:nvPr>
            <p:ph type="title"/>
          </p:nvPr>
        </p:nvSpPr>
        <p:spPr/>
        <p:txBody>
          <a:bodyPr/>
          <a:lstStyle/>
          <a:p>
            <a:r>
              <a:rPr lang="en-US"/>
              <a:t>How to Study</a:t>
            </a:r>
          </a:p>
        </p:txBody>
      </p:sp>
      <p:sp>
        <p:nvSpPr>
          <p:cNvPr id="3" name="Text Placeholder 2">
            <a:extLst>
              <a:ext uri="{FF2B5EF4-FFF2-40B4-BE49-F238E27FC236}">
                <a16:creationId xmlns:a16="http://schemas.microsoft.com/office/drawing/2014/main" id="{7A1696FF-C1BA-B143-B7AF-203810523E86}"/>
              </a:ext>
            </a:extLst>
          </p:cNvPr>
          <p:cNvSpPr>
            <a:spLocks noGrp="1"/>
          </p:cNvSpPr>
          <p:nvPr>
            <p:ph type="body" sz="quarter" idx="10"/>
          </p:nvPr>
        </p:nvSpPr>
        <p:spPr>
          <a:xfrm>
            <a:off x="609600" y="1494363"/>
            <a:ext cx="6748331" cy="4831858"/>
          </a:xfrm>
        </p:spPr>
        <p:txBody>
          <a:bodyPr vert="horz" lIns="91440" tIns="45720" rIns="91440" bIns="45720" rtlCol="0" anchor="t">
            <a:normAutofit lnSpcReduction="10000"/>
          </a:bodyPr>
          <a:lstStyle/>
          <a:p>
            <a:pPr>
              <a:lnSpc>
                <a:spcPct val="150000"/>
              </a:lnSpc>
            </a:pPr>
            <a:r>
              <a:rPr lang="en-US" sz="1800" dirty="0">
                <a:latin typeface="Arial"/>
                <a:cs typeface="Arial"/>
              </a:rPr>
              <a:t>High school</a:t>
            </a:r>
            <a:endParaRPr lang="en-US" sz="1800"/>
          </a:p>
          <a:p>
            <a:pPr marL="1028700" lvl="1" indent="-342900">
              <a:lnSpc>
                <a:spcPct val="150000"/>
              </a:lnSpc>
              <a:buFont typeface="Arial" panose="020B0604020202020204" pitchFamily="34" charset="0"/>
              <a:buChar char="•"/>
            </a:pPr>
            <a:r>
              <a:rPr lang="en-US" sz="1800" dirty="0">
                <a:latin typeface="Arial"/>
                <a:cs typeface="Arial"/>
              </a:rPr>
              <a:t> </a:t>
            </a:r>
            <a:r>
              <a:rPr lang="en-US" sz="1800" dirty="0">
                <a:latin typeface="Arial"/>
                <a:cs typeface="Arial"/>
                <a:sym typeface="Wingdings" pitchFamily="2" charset="2"/>
              </a:rPr>
              <a:t>receive a </a:t>
            </a:r>
            <a:r>
              <a:rPr lang="en-US" sz="1800" dirty="0">
                <a:latin typeface="Arial"/>
                <a:cs typeface="Arial"/>
              </a:rPr>
              <a:t>study guide &amp; more hands-on support.</a:t>
            </a:r>
            <a:endParaRPr lang="en-US" sz="1800"/>
          </a:p>
          <a:p>
            <a:pPr>
              <a:lnSpc>
                <a:spcPct val="150000"/>
              </a:lnSpc>
            </a:pPr>
            <a:r>
              <a:rPr lang="en-US" sz="1800" dirty="0">
                <a:latin typeface="Arial"/>
                <a:cs typeface="Arial"/>
              </a:rPr>
              <a:t>College </a:t>
            </a:r>
            <a:endParaRPr lang="en-US" sz="1800">
              <a:latin typeface="Arial"/>
              <a:cs typeface="Arial"/>
            </a:endParaRPr>
          </a:p>
          <a:p>
            <a:pPr marL="1028700" lvl="1" indent="-342900">
              <a:lnSpc>
                <a:spcPct val="150000"/>
              </a:lnSpc>
              <a:buFont typeface="Arial" panose="020B0604020202020204" pitchFamily="34" charset="0"/>
              <a:buChar char="•"/>
            </a:pPr>
            <a:r>
              <a:rPr lang="en-US" sz="1800" dirty="0">
                <a:latin typeface="Arial"/>
                <a:cs typeface="Arial"/>
                <a:sym typeface="Wingdings" pitchFamily="2" charset="2"/>
              </a:rPr>
              <a:t>may </a:t>
            </a:r>
            <a:r>
              <a:rPr lang="en-US" sz="1800" dirty="0">
                <a:latin typeface="Arial"/>
                <a:cs typeface="Arial"/>
              </a:rPr>
              <a:t>not get a study guide; emphasis on students' studying independently.</a:t>
            </a:r>
            <a:endParaRPr lang="en-US" sz="1800"/>
          </a:p>
          <a:p>
            <a:pPr>
              <a:lnSpc>
                <a:spcPct val="150000"/>
              </a:lnSpc>
            </a:pPr>
            <a:r>
              <a:rPr lang="en-US" sz="1800" dirty="0">
                <a:latin typeface="Arial"/>
                <a:cs typeface="Arial"/>
              </a:rPr>
              <a:t>Techniques:</a:t>
            </a:r>
            <a:endParaRPr lang="en-US" sz="1800" dirty="0"/>
          </a:p>
          <a:p>
            <a:pPr marL="1028700" lvl="1" indent="-342900">
              <a:lnSpc>
                <a:spcPct val="150000"/>
              </a:lnSpc>
            </a:pPr>
            <a:r>
              <a:rPr lang="en-US" sz="1800" dirty="0">
                <a:latin typeface="Arial"/>
                <a:cs typeface="Arial"/>
              </a:rPr>
              <a:t>Prepare in advance.</a:t>
            </a:r>
          </a:p>
          <a:p>
            <a:pPr marL="1028700" lvl="1" indent="-342900">
              <a:lnSpc>
                <a:spcPct val="150000"/>
              </a:lnSpc>
            </a:pPr>
            <a:r>
              <a:rPr lang="en-US" sz="1800" dirty="0">
                <a:latin typeface="Arial"/>
                <a:cs typeface="Arial"/>
              </a:rPr>
              <a:t>Attend office hours. </a:t>
            </a:r>
          </a:p>
          <a:p>
            <a:pPr marL="1028700" lvl="1" indent="-342900">
              <a:lnSpc>
                <a:spcPct val="150000"/>
              </a:lnSpc>
            </a:pPr>
            <a:r>
              <a:rPr lang="en-US" sz="1800" dirty="0">
                <a:latin typeface="Arial"/>
                <a:cs typeface="Arial"/>
              </a:rPr>
              <a:t>Create a study guide. </a:t>
            </a:r>
            <a:endParaRPr lang="en-US" sz="1800" dirty="0"/>
          </a:p>
          <a:p>
            <a:pPr marL="1028700" lvl="1" indent="-342900">
              <a:lnSpc>
                <a:spcPct val="150000"/>
              </a:lnSpc>
            </a:pPr>
            <a:r>
              <a:rPr lang="en-US" sz="1800" dirty="0">
                <a:latin typeface="Arial"/>
                <a:cs typeface="Arial"/>
              </a:rPr>
              <a:t>Schedule study segments (Seli, 2023).</a:t>
            </a:r>
          </a:p>
          <a:p>
            <a:pPr lvl="1" indent="0">
              <a:lnSpc>
                <a:spcPct val="150000"/>
              </a:lnSpc>
              <a:buNone/>
            </a:pPr>
            <a:endParaRPr lang="en-US" sz="1800" dirty="0">
              <a:latin typeface="Arial"/>
              <a:cs typeface="Arial"/>
            </a:endParaRPr>
          </a:p>
          <a:p>
            <a:pPr marL="1028700" lvl="1" indent="-342900"/>
            <a:endParaRPr lang="en-US" sz="2000"/>
          </a:p>
          <a:p>
            <a:pPr marL="342900" indent="-342900"/>
            <a:endParaRPr lang="en-US" sz="2000"/>
          </a:p>
          <a:p>
            <a:endParaRPr lang="en-US" sz="2000"/>
          </a:p>
        </p:txBody>
      </p:sp>
      <p:pic>
        <p:nvPicPr>
          <p:cNvPr id="9" name="Picture 8">
            <a:extLst>
              <a:ext uri="{FF2B5EF4-FFF2-40B4-BE49-F238E27FC236}">
                <a16:creationId xmlns:a16="http://schemas.microsoft.com/office/drawing/2014/main" id="{59FD6603-83AA-ABDD-F46A-A9A1929C67CE}"/>
              </a:ext>
              <a:ext uri="{C183D7F6-B498-43B3-948B-1728B52AA6E4}">
                <adec:decorative xmlns:adec="http://schemas.microsoft.com/office/drawing/2017/decorative" val="1"/>
              </a:ext>
            </a:extLst>
          </p:cNvPr>
          <p:cNvPicPr>
            <a:picLocks noChangeAspect="1"/>
          </p:cNvPicPr>
          <p:nvPr/>
        </p:nvPicPr>
        <p:blipFill rotWithShape="1">
          <a:blip r:embed="rId3"/>
          <a:srcRect l="39" r="23504"/>
          <a:stretch/>
        </p:blipFill>
        <p:spPr>
          <a:xfrm>
            <a:off x="7716755" y="2061113"/>
            <a:ext cx="4241532" cy="3698358"/>
          </a:xfrm>
          <a:prstGeom prst="rect">
            <a:avLst/>
          </a:prstGeom>
        </p:spPr>
      </p:pic>
    </p:spTree>
    <p:extLst>
      <p:ext uri="{BB962C8B-B14F-4D97-AF65-F5344CB8AC3E}">
        <p14:creationId xmlns:p14="http://schemas.microsoft.com/office/powerpoint/2010/main" val="3542362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8901-7C10-3A7F-F836-9DB77661AC4D}"/>
              </a:ext>
            </a:extLst>
          </p:cNvPr>
          <p:cNvSpPr>
            <a:spLocks noGrp="1"/>
          </p:cNvSpPr>
          <p:nvPr>
            <p:ph type="title"/>
          </p:nvPr>
        </p:nvSpPr>
        <p:spPr/>
        <p:txBody>
          <a:bodyPr/>
          <a:lstStyle/>
          <a:p>
            <a:r>
              <a:rPr lang="en-US"/>
              <a:t>Campus Involvement</a:t>
            </a:r>
          </a:p>
        </p:txBody>
      </p:sp>
      <p:sp>
        <p:nvSpPr>
          <p:cNvPr id="3" name="Text Placeholder 2">
            <a:extLst>
              <a:ext uri="{FF2B5EF4-FFF2-40B4-BE49-F238E27FC236}">
                <a16:creationId xmlns:a16="http://schemas.microsoft.com/office/drawing/2014/main" id="{7C6DC4EB-9362-7357-9E45-E6560E116A07}"/>
              </a:ext>
            </a:extLst>
          </p:cNvPr>
          <p:cNvSpPr>
            <a:spLocks noGrp="1"/>
          </p:cNvSpPr>
          <p:nvPr>
            <p:ph type="body" idx="1"/>
          </p:nvPr>
        </p:nvSpPr>
        <p:spPr>
          <a:xfrm>
            <a:off x="412955" y="2130060"/>
            <a:ext cx="6519169" cy="4361688"/>
          </a:xfrm>
        </p:spPr>
        <p:txBody>
          <a:bodyPr/>
          <a:lstStyle/>
          <a:p>
            <a:pPr marL="571500" indent="-342900">
              <a:lnSpc>
                <a:spcPct val="150000"/>
              </a:lnSpc>
              <a:buChar char="•"/>
            </a:pPr>
            <a:r>
              <a:rPr lang="en-US" sz="2000" dirty="0">
                <a:latin typeface="Arial"/>
                <a:cs typeface="Arial"/>
              </a:rPr>
              <a:t>Be intentional with your social life</a:t>
            </a:r>
          </a:p>
          <a:p>
            <a:pPr marL="1028700" lvl="1" indent="-342900">
              <a:lnSpc>
                <a:spcPct val="150000"/>
              </a:lnSpc>
              <a:buFont typeface="Arial" panose="020B0604020202020204" pitchFamily="34" charset="0"/>
              <a:buChar char="•"/>
            </a:pPr>
            <a:r>
              <a:rPr lang="en-US" sz="2000" dirty="0">
                <a:latin typeface="Arial"/>
                <a:cs typeface="Arial"/>
              </a:rPr>
              <a:t>Explore clubs &amp; other social gatherings</a:t>
            </a:r>
          </a:p>
          <a:p>
            <a:pPr marL="1485900" lvl="2">
              <a:lnSpc>
                <a:spcPct val="150000"/>
              </a:lnSpc>
              <a:buClr>
                <a:srgbClr val="000000"/>
              </a:buClr>
              <a:buFont typeface="Wingdings" panose="020B0604020202020204" pitchFamily="34" charset="0"/>
              <a:buChar char="§"/>
            </a:pPr>
            <a:r>
              <a:rPr lang="en-US" sz="1600" dirty="0">
                <a:latin typeface="Arial"/>
                <a:cs typeface="Arial"/>
              </a:rPr>
              <a:t>Focus on one or two clubs to start</a:t>
            </a:r>
          </a:p>
          <a:p>
            <a:pPr marL="1028700" lvl="1">
              <a:lnSpc>
                <a:spcPct val="150000"/>
              </a:lnSpc>
            </a:pPr>
            <a:r>
              <a:rPr lang="en-US" sz="2000" dirty="0">
                <a:latin typeface="Arial"/>
                <a:cs typeface="Arial"/>
              </a:rPr>
              <a:t>Take advantage of your time in college</a:t>
            </a:r>
          </a:p>
          <a:p>
            <a:pPr marL="1028700" lvl="1">
              <a:lnSpc>
                <a:spcPct val="150000"/>
              </a:lnSpc>
              <a:buClr>
                <a:srgbClr val="000000"/>
              </a:buClr>
            </a:pPr>
            <a:r>
              <a:rPr lang="en-US" sz="2000" dirty="0">
                <a:latin typeface="Arial"/>
                <a:cs typeface="Arial"/>
              </a:rPr>
              <a:t>Explore interests</a:t>
            </a:r>
          </a:p>
          <a:p>
            <a:pPr marL="1028700" lvl="1">
              <a:lnSpc>
                <a:spcPct val="150000"/>
              </a:lnSpc>
              <a:buClr>
                <a:srgbClr val="000000"/>
              </a:buClr>
            </a:pPr>
            <a:r>
              <a:rPr lang="en-US" sz="2000" dirty="0">
                <a:latin typeface="Arial"/>
                <a:cs typeface="Arial"/>
              </a:rPr>
              <a:t>Connect with professors</a:t>
            </a:r>
            <a:endParaRPr lang="en-US" sz="2000"/>
          </a:p>
        </p:txBody>
      </p:sp>
      <p:pic>
        <p:nvPicPr>
          <p:cNvPr id="5" name="Picture 4">
            <a:extLst>
              <a:ext uri="{FF2B5EF4-FFF2-40B4-BE49-F238E27FC236}">
                <a16:creationId xmlns:a16="http://schemas.microsoft.com/office/drawing/2014/main" id="{6E2FA1C2-8E6E-702E-9555-9A4F2AE580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28769" y="2418745"/>
            <a:ext cx="4718910" cy="3145221"/>
          </a:xfrm>
          <a:prstGeom prst="rect">
            <a:avLst/>
          </a:prstGeom>
        </p:spPr>
      </p:pic>
    </p:spTree>
    <p:extLst>
      <p:ext uri="{BB962C8B-B14F-4D97-AF65-F5344CB8AC3E}">
        <p14:creationId xmlns:p14="http://schemas.microsoft.com/office/powerpoint/2010/main" val="1171366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40B9-EB49-55A3-FA03-D31CF749F93A}"/>
              </a:ext>
            </a:extLst>
          </p:cNvPr>
          <p:cNvSpPr>
            <a:spLocks noGrp="1"/>
          </p:cNvSpPr>
          <p:nvPr>
            <p:ph type="title"/>
          </p:nvPr>
        </p:nvSpPr>
        <p:spPr>
          <a:xfrm>
            <a:off x="609600" y="365760"/>
            <a:ext cx="10972800" cy="971394"/>
          </a:xfrm>
        </p:spPr>
        <p:txBody>
          <a:bodyPr/>
          <a:lstStyle/>
          <a:p>
            <a:r>
              <a:rPr lang="en-US"/>
              <a:t>Fear of Missing Out (FOMO)</a:t>
            </a:r>
          </a:p>
        </p:txBody>
      </p:sp>
      <p:sp>
        <p:nvSpPr>
          <p:cNvPr id="3" name="Text Placeholder 2">
            <a:extLst>
              <a:ext uri="{FF2B5EF4-FFF2-40B4-BE49-F238E27FC236}">
                <a16:creationId xmlns:a16="http://schemas.microsoft.com/office/drawing/2014/main" id="{A881A190-1DB6-CC70-8E22-43B6C50ECC58}"/>
              </a:ext>
            </a:extLst>
          </p:cNvPr>
          <p:cNvSpPr>
            <a:spLocks noGrp="1"/>
          </p:cNvSpPr>
          <p:nvPr>
            <p:ph type="body" idx="1"/>
          </p:nvPr>
        </p:nvSpPr>
        <p:spPr>
          <a:xfrm>
            <a:off x="-2531" y="1340028"/>
            <a:ext cx="6684213" cy="5319170"/>
          </a:xfrm>
        </p:spPr>
        <p:txBody>
          <a:bodyPr/>
          <a:lstStyle/>
          <a:p>
            <a:pPr marL="571500" indent="-342900">
              <a:lnSpc>
                <a:spcPct val="150000"/>
              </a:lnSpc>
              <a:buFont typeface="Arial" panose="020B0604020202020204" pitchFamily="34" charset="0"/>
              <a:buChar char="•"/>
            </a:pPr>
            <a:r>
              <a:rPr lang="en-US" sz="2000" dirty="0">
                <a:latin typeface="Arial"/>
                <a:cs typeface="Arial"/>
              </a:rPr>
              <a:t>FOMO has caused college freshman to lose sleep (Adams et al., 2016).</a:t>
            </a:r>
          </a:p>
          <a:p>
            <a:pPr marL="1028700" lvl="1">
              <a:lnSpc>
                <a:spcPct val="150000"/>
              </a:lnSpc>
              <a:buClr>
                <a:srgbClr val="000000"/>
              </a:buClr>
              <a:buSzPts val="2400"/>
              <a:buFont typeface="Courier New" panose="020B0604020202020204" pitchFamily="34" charset="0"/>
              <a:buChar char="o"/>
            </a:pPr>
            <a:r>
              <a:rPr lang="en-US" sz="2000" dirty="0">
                <a:latin typeface="Arial"/>
                <a:cs typeface="Arial"/>
              </a:rPr>
              <a:t>Engage in time management skills (Adams et al., 2016).</a:t>
            </a:r>
            <a:endParaRPr lang="en-US" sz="2000" dirty="0"/>
          </a:p>
          <a:p>
            <a:pPr marL="1028700" lvl="1">
              <a:lnSpc>
                <a:spcPct val="150000"/>
              </a:lnSpc>
              <a:buClr>
                <a:srgbClr val="000000"/>
              </a:buClr>
              <a:buSzPts val="2400"/>
              <a:buFont typeface="Courier New" panose="020B0604020202020204" pitchFamily="34" charset="0"/>
              <a:buChar char="o"/>
            </a:pPr>
            <a:r>
              <a:rPr lang="en-US" sz="2000" dirty="0">
                <a:latin typeface="Arial"/>
                <a:cs typeface="Arial"/>
              </a:rPr>
              <a:t>To avoid sleep debt, get 7-9 hrs. of sleep/night (</a:t>
            </a:r>
            <a:r>
              <a:rPr lang="en-US" sz="2000" dirty="0" err="1">
                <a:latin typeface="Arial"/>
                <a:cs typeface="Arial"/>
              </a:rPr>
              <a:t>Hirshkowitz</a:t>
            </a:r>
            <a:r>
              <a:rPr lang="en-US" sz="2000" dirty="0">
                <a:latin typeface="Arial"/>
                <a:cs typeface="Arial"/>
              </a:rPr>
              <a:t> et al., 2015). </a:t>
            </a:r>
          </a:p>
          <a:p>
            <a:pPr marL="571500" indent="-342900">
              <a:lnSpc>
                <a:spcPct val="150000"/>
              </a:lnSpc>
              <a:buClr>
                <a:srgbClr val="000000"/>
              </a:buClr>
              <a:buSzPts val="1800"/>
              <a:buFont typeface="Arial" panose="020B0604020202020204" pitchFamily="34" charset="0"/>
              <a:buChar char="•"/>
            </a:pPr>
            <a:r>
              <a:rPr lang="en-US" sz="2000" dirty="0">
                <a:latin typeface="Arial"/>
                <a:cs typeface="Arial"/>
              </a:rPr>
              <a:t>Positive self-talk </a:t>
            </a:r>
          </a:p>
          <a:p>
            <a:pPr marL="1028700" lvl="1" indent="-228600">
              <a:lnSpc>
                <a:spcPct val="150000"/>
              </a:lnSpc>
              <a:buClr>
                <a:srgbClr val="000000"/>
              </a:buClr>
              <a:buSzPts val="2400"/>
              <a:buFont typeface="Courier New" panose="020B0604020202020204" pitchFamily="34" charset="0"/>
              <a:buChar char="o"/>
            </a:pPr>
            <a:r>
              <a:rPr lang="en-US" sz="2000" dirty="0">
                <a:latin typeface="Arial"/>
                <a:cs typeface="Arial"/>
              </a:rPr>
              <a:t>You can only do so much. </a:t>
            </a:r>
          </a:p>
          <a:p>
            <a:pPr marL="1028700" lvl="1" indent="-228600">
              <a:lnSpc>
                <a:spcPct val="150000"/>
              </a:lnSpc>
              <a:buClr>
                <a:srgbClr val="000000"/>
              </a:buClr>
              <a:buSzPts val="2400"/>
              <a:buFont typeface="Courier New" panose="020B0604020202020204" pitchFamily="34" charset="0"/>
              <a:buChar char="o"/>
            </a:pPr>
            <a:r>
              <a:rPr lang="en-US" sz="2000" dirty="0">
                <a:latin typeface="Arial"/>
                <a:cs typeface="Arial"/>
              </a:rPr>
              <a:t>Say to yourself: "I'm doing as much as I can handle and that's enough". </a:t>
            </a:r>
            <a:endParaRPr lang="en-US" dirty="0"/>
          </a:p>
          <a:p>
            <a:pPr marL="1028700" lvl="1" indent="-342900">
              <a:lnSpc>
                <a:spcPct val="150000"/>
              </a:lnSpc>
              <a:buClr>
                <a:srgbClr val="000000"/>
              </a:buClr>
              <a:buFont typeface="Courier New" panose="020B0604020202020204" pitchFamily="34" charset="0"/>
              <a:buChar char="o"/>
            </a:pPr>
            <a:endParaRPr lang="en-US" sz="2000"/>
          </a:p>
          <a:p>
            <a:pPr marL="571500" indent="-342900">
              <a:lnSpc>
                <a:spcPct val="150000"/>
              </a:lnSpc>
              <a:buChar char="•"/>
            </a:pPr>
            <a:endParaRPr lang="en-US" sz="2000"/>
          </a:p>
          <a:p>
            <a:pPr marL="571500"/>
            <a:endParaRPr lang="en-US" sz="2000"/>
          </a:p>
        </p:txBody>
      </p:sp>
      <p:pic>
        <p:nvPicPr>
          <p:cNvPr id="4" name="Picture 3">
            <a:extLst>
              <a:ext uri="{FF2B5EF4-FFF2-40B4-BE49-F238E27FC236}">
                <a16:creationId xmlns:a16="http://schemas.microsoft.com/office/drawing/2014/main" id="{892DA39E-C6A4-541B-2CBA-9A63B063ED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81683" y="1627123"/>
            <a:ext cx="5399847" cy="3599898"/>
          </a:xfrm>
          <a:prstGeom prst="rect">
            <a:avLst/>
          </a:prstGeom>
        </p:spPr>
      </p:pic>
    </p:spTree>
    <p:extLst>
      <p:ext uri="{BB962C8B-B14F-4D97-AF65-F5344CB8AC3E}">
        <p14:creationId xmlns:p14="http://schemas.microsoft.com/office/powerpoint/2010/main" val="968655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8296B-9376-6B0E-97A5-05FA1464F0A5}"/>
              </a:ext>
            </a:extLst>
          </p:cNvPr>
          <p:cNvSpPr>
            <a:spLocks noGrp="1"/>
          </p:cNvSpPr>
          <p:nvPr>
            <p:ph type="title"/>
          </p:nvPr>
        </p:nvSpPr>
        <p:spPr/>
        <p:txBody>
          <a:bodyPr/>
          <a:lstStyle/>
          <a:p>
            <a:r>
              <a:rPr lang="en-US"/>
              <a:t>Managing Seasons of Change</a:t>
            </a:r>
          </a:p>
        </p:txBody>
      </p:sp>
      <p:sp>
        <p:nvSpPr>
          <p:cNvPr id="3" name="Text Placeholder 2">
            <a:extLst>
              <a:ext uri="{FF2B5EF4-FFF2-40B4-BE49-F238E27FC236}">
                <a16:creationId xmlns:a16="http://schemas.microsoft.com/office/drawing/2014/main" id="{4C1D777F-69A9-E515-5409-B0FDDC58C5B0}"/>
              </a:ext>
            </a:extLst>
          </p:cNvPr>
          <p:cNvSpPr>
            <a:spLocks noGrp="1"/>
          </p:cNvSpPr>
          <p:nvPr>
            <p:ph type="body" idx="1"/>
          </p:nvPr>
        </p:nvSpPr>
        <p:spPr>
          <a:xfrm>
            <a:off x="609600" y="1810512"/>
            <a:ext cx="6346371" cy="4361688"/>
          </a:xfrm>
        </p:spPr>
        <p:txBody>
          <a:bodyPr/>
          <a:lstStyle/>
          <a:p>
            <a:pPr marL="571500" indent="-342900">
              <a:lnSpc>
                <a:spcPct val="150000"/>
              </a:lnSpc>
              <a:buFont typeface="Arial" panose="020B0604020202020204" pitchFamily="34" charset="0"/>
              <a:buChar char="•"/>
            </a:pPr>
            <a:r>
              <a:rPr lang="en-US" sz="2000"/>
              <a:t>Normalize stress, anxiety, and homesickness. </a:t>
            </a:r>
          </a:p>
          <a:p>
            <a:pPr marL="571500" indent="-342900">
              <a:lnSpc>
                <a:spcPct val="150000"/>
              </a:lnSpc>
              <a:buFont typeface="Arial" panose="020B0604020202020204" pitchFamily="34" charset="0"/>
              <a:buChar char="•"/>
            </a:pPr>
            <a:r>
              <a:rPr lang="en-US" sz="2000">
                <a:latin typeface="Arial"/>
                <a:cs typeface="Arial"/>
              </a:rPr>
              <a:t>Make sure you are taking care of yourself (Thurber &amp; Walton, 2012).</a:t>
            </a:r>
          </a:p>
          <a:p>
            <a:pPr marL="571500" indent="-342900">
              <a:lnSpc>
                <a:spcPct val="150000"/>
              </a:lnSpc>
              <a:buFont typeface="Arial" panose="020B0604020202020204" pitchFamily="34" charset="0"/>
              <a:buChar char="•"/>
            </a:pPr>
            <a:r>
              <a:rPr lang="en-US" sz="2000"/>
              <a:t>Give yourself grace and space during seasons of change.</a:t>
            </a:r>
          </a:p>
          <a:p>
            <a:pPr marL="571500" indent="-342900">
              <a:lnSpc>
                <a:spcPct val="150000"/>
              </a:lnSpc>
              <a:buFont typeface="Arial" panose="020B0604020202020204" pitchFamily="34" charset="0"/>
              <a:buChar char="•"/>
            </a:pPr>
            <a:endParaRPr lang="en-US" sz="2000"/>
          </a:p>
        </p:txBody>
      </p:sp>
      <p:pic>
        <p:nvPicPr>
          <p:cNvPr id="5" name="Picture 4">
            <a:extLst>
              <a:ext uri="{FF2B5EF4-FFF2-40B4-BE49-F238E27FC236}">
                <a16:creationId xmlns:a16="http://schemas.microsoft.com/office/drawing/2014/main" id="{F8740F28-4D68-61CF-7504-EB07E70BE07C}"/>
              </a:ext>
              <a:ext uri="{C183D7F6-B498-43B3-948B-1728B52AA6E4}">
                <adec:decorative xmlns:adec="http://schemas.microsoft.com/office/drawing/2017/decorative" val="1"/>
              </a:ext>
            </a:extLst>
          </p:cNvPr>
          <p:cNvPicPr>
            <a:picLocks noChangeAspect="1"/>
          </p:cNvPicPr>
          <p:nvPr/>
        </p:nvPicPr>
        <p:blipFill rotWithShape="1">
          <a:blip r:embed="rId3"/>
          <a:srcRect l="28653"/>
          <a:stretch/>
        </p:blipFill>
        <p:spPr>
          <a:xfrm>
            <a:off x="7289308" y="1691323"/>
            <a:ext cx="4667889" cy="4361688"/>
          </a:xfrm>
          <a:prstGeom prst="rect">
            <a:avLst/>
          </a:prstGeom>
        </p:spPr>
      </p:pic>
    </p:spTree>
    <p:extLst>
      <p:ext uri="{BB962C8B-B14F-4D97-AF65-F5344CB8AC3E}">
        <p14:creationId xmlns:p14="http://schemas.microsoft.com/office/powerpoint/2010/main" val="819903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DB9F-C979-B967-0674-B463E1923F5C}"/>
              </a:ext>
            </a:extLst>
          </p:cNvPr>
          <p:cNvSpPr>
            <a:spLocks noGrp="1"/>
          </p:cNvSpPr>
          <p:nvPr>
            <p:ph type="title"/>
          </p:nvPr>
        </p:nvSpPr>
        <p:spPr/>
        <p:txBody>
          <a:bodyPr/>
          <a:lstStyle/>
          <a:p>
            <a:r>
              <a:rPr lang="en-US"/>
              <a:t>Things to remember about this transition</a:t>
            </a:r>
          </a:p>
        </p:txBody>
      </p:sp>
      <p:sp>
        <p:nvSpPr>
          <p:cNvPr id="3" name="Text Placeholder 2">
            <a:extLst>
              <a:ext uri="{FF2B5EF4-FFF2-40B4-BE49-F238E27FC236}">
                <a16:creationId xmlns:a16="http://schemas.microsoft.com/office/drawing/2014/main" id="{36A2584B-7FF3-1678-8C76-80ECF6BC668D}"/>
              </a:ext>
            </a:extLst>
          </p:cNvPr>
          <p:cNvSpPr>
            <a:spLocks noGrp="1"/>
          </p:cNvSpPr>
          <p:nvPr>
            <p:ph type="body" idx="1"/>
          </p:nvPr>
        </p:nvSpPr>
        <p:spPr>
          <a:xfrm>
            <a:off x="387752" y="1810512"/>
            <a:ext cx="5995386" cy="4361688"/>
          </a:xfrm>
        </p:spPr>
        <p:txBody>
          <a:bodyPr/>
          <a:lstStyle/>
          <a:p>
            <a:pPr marL="571500" indent="-342900">
              <a:lnSpc>
                <a:spcPct val="150000"/>
              </a:lnSpc>
              <a:buFont typeface="Arial" panose="020B0604020202020204" pitchFamily="34" charset="0"/>
              <a:buChar char="•"/>
            </a:pPr>
            <a:r>
              <a:rPr lang="en-US" sz="2000" dirty="0">
                <a:latin typeface="Arial"/>
                <a:cs typeface="Arial"/>
              </a:rPr>
              <a:t>It’s normal to feel overwhelmed &amp; homesick (Thurber &amp; Walton, 2012).</a:t>
            </a:r>
          </a:p>
          <a:p>
            <a:pPr marL="571500" indent="-342900">
              <a:lnSpc>
                <a:spcPct val="150000"/>
              </a:lnSpc>
              <a:buFont typeface="Arial" panose="020B0604020202020204" pitchFamily="34" charset="0"/>
              <a:buChar char="•"/>
            </a:pPr>
            <a:r>
              <a:rPr lang="en-US" sz="2000" dirty="0">
                <a:latin typeface="Arial"/>
                <a:cs typeface="Arial"/>
              </a:rPr>
              <a:t>You don’t need to have everything figured out. </a:t>
            </a:r>
            <a:endParaRPr lang="en-US" sz="2000" dirty="0"/>
          </a:p>
          <a:p>
            <a:pPr marL="571500" indent="-342900">
              <a:lnSpc>
                <a:spcPct val="150000"/>
              </a:lnSpc>
              <a:buFont typeface="Arial" panose="020B0604020202020204" pitchFamily="34" charset="0"/>
              <a:buChar char="•"/>
            </a:pPr>
            <a:r>
              <a:rPr lang="en-US" sz="2000" dirty="0">
                <a:latin typeface="Arial"/>
                <a:cs typeface="Arial"/>
              </a:rPr>
              <a:t>There is no ”perfect” way to do college.</a:t>
            </a:r>
          </a:p>
          <a:p>
            <a:pPr marL="571500" indent="-342900">
              <a:lnSpc>
                <a:spcPct val="150000"/>
              </a:lnSpc>
              <a:buFont typeface="Arial" panose="020B0604020202020204" pitchFamily="34" charset="0"/>
              <a:buChar char="•"/>
            </a:pPr>
            <a:r>
              <a:rPr lang="en-US" sz="2000" dirty="0">
                <a:latin typeface="Arial"/>
                <a:cs typeface="Arial"/>
              </a:rPr>
              <a:t>You are not alone.</a:t>
            </a:r>
          </a:p>
        </p:txBody>
      </p:sp>
      <p:pic>
        <p:nvPicPr>
          <p:cNvPr id="5" name="Picture 4">
            <a:extLst>
              <a:ext uri="{FF2B5EF4-FFF2-40B4-BE49-F238E27FC236}">
                <a16:creationId xmlns:a16="http://schemas.microsoft.com/office/drawing/2014/main" id="{103D1101-C0E9-6215-94AF-2BC137E975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73766" y="1810512"/>
            <a:ext cx="5097517" cy="3863811"/>
          </a:xfrm>
          <a:prstGeom prst="rect">
            <a:avLst/>
          </a:prstGeom>
        </p:spPr>
      </p:pic>
    </p:spTree>
    <p:extLst>
      <p:ext uri="{BB962C8B-B14F-4D97-AF65-F5344CB8AC3E}">
        <p14:creationId xmlns:p14="http://schemas.microsoft.com/office/powerpoint/2010/main" val="1411348751"/>
      </p:ext>
    </p:extLst>
  </p:cSld>
  <p:clrMapOvr>
    <a:masterClrMapping/>
  </p:clrMapOvr>
</p:sld>
</file>

<file path=ppt/theme/theme1.xml><?xml version="1.0" encoding="utf-8"?>
<a:theme xmlns:a="http://schemas.openxmlformats.org/drawingml/2006/main" name="USC Powerpoint Template -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2552</Words>
  <Application>Microsoft Macintosh PowerPoint</Application>
  <PresentationFormat>Widescreen</PresentationFormat>
  <Paragraphs>108</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Arial Black</vt:lpstr>
      <vt:lpstr>Calibri</vt:lpstr>
      <vt:lpstr>Courier New</vt:lpstr>
      <vt:lpstr>Times New Roman</vt:lpstr>
      <vt:lpstr>Wingdings</vt:lpstr>
      <vt:lpstr>USC Powerpoint Template - White</vt:lpstr>
      <vt:lpstr>Transitioning from High School to College Academics</vt:lpstr>
      <vt:lpstr>Different Schedule- K-12 vs Higher Education</vt:lpstr>
      <vt:lpstr>Figuring out your schedule</vt:lpstr>
      <vt:lpstr>Tips for creating an organized schedule</vt:lpstr>
      <vt:lpstr>How to Study</vt:lpstr>
      <vt:lpstr>Campus Involvement</vt:lpstr>
      <vt:lpstr>Fear of Missing Out (FOMO)</vt:lpstr>
      <vt:lpstr>Managing Seasons of Change</vt:lpstr>
      <vt:lpstr>Things to remember about this transition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Strategies</dc:title>
  <dc:creator>Zitlahlyc Heredia</dc:creator>
  <cp:lastModifiedBy>Caraline Rossini</cp:lastModifiedBy>
  <cp:revision>682</cp:revision>
  <dcterms:created xsi:type="dcterms:W3CDTF">2020-03-02T23:35:26Z</dcterms:created>
  <dcterms:modified xsi:type="dcterms:W3CDTF">2024-03-22T21:25:47Z</dcterms:modified>
</cp:coreProperties>
</file>