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30_BC490AC8.xml" ContentType="application/vnd.ms-powerpoint.comments+xml"/>
  <Override PartName="/ppt/notesSlides/notesSlide4.xml" ContentType="application/vnd.openxmlformats-officedocument.presentationml.notesSlide+xml"/>
  <Override PartName="/ppt/comments/modernComment_12A_CD95B837.xml" ContentType="application/vnd.ms-powerpoint.comments+xml"/>
  <Override PartName="/ppt/notesSlides/notesSlide5.xml" ContentType="application/vnd.openxmlformats-officedocument.presentationml.notesSlide+xml"/>
  <Override PartName="/ppt/comments/modernComment_131_A9F18F0F.xml" ContentType="application/vnd.ms-powerpoint.comments+xml"/>
  <Override PartName="/ppt/notesSlides/notesSlide6.xml" ContentType="application/vnd.openxmlformats-officedocument.presentationml.notesSlide+xml"/>
  <Override PartName="/ppt/comments/modernComment_11F_D32428D2.xml" ContentType="application/vnd.ms-powerpoint.comments+xml"/>
  <Override PartName="/ppt/notesSlides/notesSlide7.xml" ContentType="application/vnd.openxmlformats-officedocument.presentationml.notesSlide+xml"/>
  <Override PartName="/ppt/comments/modernComment_132_927320AB.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34_70B90062.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13A_115551D3.xml" ContentType="application/vnd.ms-powerpoint.comments+xml"/>
  <Override PartName="/ppt/notesSlides/notesSlide12.xml" ContentType="application/vnd.openxmlformats-officedocument.presentationml.notesSlide+xml"/>
  <Override PartName="/ppt/comments/modernComment_13B_6B4C0973.xml" ContentType="application/vnd.ms-powerpoint.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33_84BE81E3.xml" ContentType="application/vnd.ms-powerpoint.comments+xml"/>
  <Override PartName="/ppt/notesSlides/notesSlide15.xml" ContentType="application/vnd.openxmlformats-officedocument.presentationml.notesSlide+xml"/>
  <Override PartName="/ppt/comments/modernComment_13C_17832BD9.xml" ContentType="application/vnd.ms-powerpoint.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12E_FF8060B6.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0"/>
  </p:notesMasterIdLst>
  <p:sldIdLst>
    <p:sldId id="285" r:id="rId2"/>
    <p:sldId id="286" r:id="rId3"/>
    <p:sldId id="304" r:id="rId4"/>
    <p:sldId id="298" r:id="rId5"/>
    <p:sldId id="305" r:id="rId6"/>
    <p:sldId id="287" r:id="rId7"/>
    <p:sldId id="306" r:id="rId8"/>
    <p:sldId id="318" r:id="rId9"/>
    <p:sldId id="308" r:id="rId10"/>
    <p:sldId id="312" r:id="rId11"/>
    <p:sldId id="314" r:id="rId12"/>
    <p:sldId id="315" r:id="rId13"/>
    <p:sldId id="311" r:id="rId14"/>
    <p:sldId id="320" r:id="rId15"/>
    <p:sldId id="307" r:id="rId16"/>
    <p:sldId id="316" r:id="rId17"/>
    <p:sldId id="317" r:id="rId18"/>
    <p:sldId id="3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349F4A-348E-82BE-0A95-4011B062B80A}" name="Yutong Hui" initials="YH" userId="S::yutonghu@usc.edu::4e6be32b-e4c4-455d-aa76-857dbb75b601" providerId="AD"/>
  <p188:author id="{C84DE24C-B09C-A839-6EB1-C9E94B57E639}" name="Julie Loppacher" initials="JL" userId="S::loppache@usc.edu::68c60b2d-0af6-4149-9a6c-5438c1f1ed23" providerId="AD"/>
  <p188:author id="{46EC206C-6317-2F75-7DE9-E037965DEDB6}" name="Juliana Calhoun" initials="JC" userId="S::jrcalhou@usc.edu::b6e00576-73dc-43e2-aee8-e023a7b09478" providerId="AD"/>
  <p188:author id="{4A0BECAF-AC5F-DAF1-6E8C-8F8B31E3DAB7}" name="Nicolette Smith" initials="NS" userId="S::nsmith74@usc.edu::ba707988-a5c0-453b-8b33-d23b6afb1a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C3736B-B76A-00D5-2F3B-5FCA939F3232}" v="5" dt="2024-03-19T02:44:49.967"/>
    <p1510:client id="{555753FF-A52D-6021-1994-141F60E2107A}" v="3" dt="2024-03-18T20:21:13.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modernComment_11F_D32428D2.xml><?xml version="1.0" encoding="utf-8"?>
<p188:cmLst xmlns:a="http://schemas.openxmlformats.org/drawingml/2006/main" xmlns:r="http://schemas.openxmlformats.org/officeDocument/2006/relationships" xmlns:p188="http://schemas.microsoft.com/office/powerpoint/2018/8/main">
  <p188:cm id="{E77880CF-7993-4EB4-B22C-B12569BE5AB0}" authorId="{46EC206C-6317-2F75-7DE9-E037965DEDB6}" status="resolved" created="2024-01-16T20:34:48.732" complete="100000">
    <pc:sldMkLst xmlns:pc="http://schemas.microsoft.com/office/powerpoint/2013/main/command">
      <pc:docMk/>
      <pc:sldMk cId="3542362322" sldId="287"/>
    </pc:sldMkLst>
    <p188:replyLst>
      <p188:reply id="{FD76E4D9-DA45-49A0-B6FB-77CD2BC53537}" authorId="{46EC206C-6317-2F75-7DE9-E037965DEDB6}" created="2024-01-18T14:58:16.246">
        <p188:txBody>
          <a:bodyPr/>
          <a:lstStyle/>
          <a:p>
            <a:r>
              <a:rPr lang="en-US"/>
              <a:t>this is not an empirical source. please use the power of habit for this slide</a:t>
            </a:r>
          </a:p>
        </p188:txBody>
      </p188:reply>
      <p188:reply id="{4F9754AA-E6B2-48B0-9545-804FB075F60B}" authorId="{0D349F4A-348E-82BE-0A95-4011B062B80A}" created="2024-01-19T21:40:02.248">
        <p188:txBody>
          <a:bodyPr/>
          <a:lstStyle/>
          <a:p>
            <a:r>
              <a:rPr lang="en-US"/>
              <a:t>Hi Juliana, I decided to insert this content to emphasize the importance of forming a habit to the student. But I found Duhigg book, I don't think there is a certain part talks about the importance. So I guess I can replace this slide with other content that within his references.</a:t>
            </a:r>
          </a:p>
        </p188:txBody>
        <p188:extLst>
          <p:ext xmlns:p="http://schemas.openxmlformats.org/presentationml/2006/main" uri="{57CB4572-C831-44C2-8A1C-0ADB6CCDFE69}">
            <p223:reactions xmlns:p223="http://schemas.microsoft.com/office/powerpoint/2022/03/main">
              <p223:rxn type="👍">
                <p223:instance time="2024-01-24T01:57:59.296" authorId="{46EC206C-6317-2F75-7DE9-E037965DEDB6}"/>
              </p223:rxn>
            </p223:reactions>
          </p:ext>
        </p188:extLst>
      </p188:reply>
    </p188:replyLst>
    <p188:txBody>
      <a:bodyPr/>
      <a:lstStyle/>
      <a:p>
        <a:r>
          <a:rPr lang="en-US"/>
          <a:t>citation should be on the slide</a:t>
        </a:r>
      </a:p>
    </p188:txBody>
  </p188:cm>
  <p188:cm id="{EFFCB7F7-808B-4505-B3AE-040F9F8FD62E}" authorId="{46EC206C-6317-2F75-7DE9-E037965DEDB6}" status="resolved" created="2024-02-28T21:09:27.701" complete="100000">
    <ac:deMkLst xmlns:ac="http://schemas.microsoft.com/office/drawing/2013/main/command">
      <pc:docMk xmlns:pc="http://schemas.microsoft.com/office/powerpoint/2013/main/command"/>
      <pc:sldMk xmlns:pc="http://schemas.microsoft.com/office/powerpoint/2013/main/command" cId="3542362322" sldId="287"/>
      <ac:spMk id="3" creationId="{7A1696FF-C1BA-B143-B7AF-203810523E86}"/>
    </ac:deMkLst>
    <p188:txBody>
      <a:bodyPr/>
      <a:lstStyle/>
      <a:p>
        <a:r>
          <a:rPr lang="en-US"/>
          <a:t>this slide isnt needed so I will hide it</a:t>
        </a:r>
      </a:p>
    </p188:txBody>
  </p188:cm>
</p188:cmLst>
</file>

<file path=ppt/comments/modernComment_12A_CD95B837.xml><?xml version="1.0" encoding="utf-8"?>
<p188:cmLst xmlns:a="http://schemas.openxmlformats.org/drawingml/2006/main" xmlns:r="http://schemas.openxmlformats.org/officeDocument/2006/relationships" xmlns:p188="http://schemas.microsoft.com/office/powerpoint/2018/8/main">
  <p188:cm id="{55830290-640F-4576-885E-587541588C13}" authorId="{46EC206C-6317-2F75-7DE9-E037965DEDB6}" status="resolved" created="2024-01-24T01:55:30.400" complete="100000">
    <pc:sldMkLst xmlns:pc="http://schemas.microsoft.com/office/powerpoint/2013/main/command">
      <pc:docMk/>
      <pc:sldMk cId="3449141303" sldId="298"/>
    </pc:sldMkLst>
    <p188:txBody>
      <a:bodyPr/>
      <a:lstStyle/>
      <a:p>
        <a:r>
          <a:rPr lang="en-US"/>
          <a:t>write out the script for these examples</a:t>
        </a:r>
      </a:p>
    </p188:txBody>
  </p188:cm>
</p188:cmLst>
</file>

<file path=ppt/comments/modernComment_12E_FF8060B6.xml><?xml version="1.0" encoding="utf-8"?>
<p188:cmLst xmlns:a="http://schemas.openxmlformats.org/drawingml/2006/main" xmlns:r="http://schemas.openxmlformats.org/officeDocument/2006/relationships" xmlns:p188="http://schemas.microsoft.com/office/powerpoint/2018/8/main">
  <p188:cm id="{CD560906-3D62-4A52-9FE3-8498475308F4}" authorId="{46EC206C-6317-2F75-7DE9-E037965DEDB6}" status="resolved" created="2024-01-16T20:39:23.194" complete="100000">
    <ac:deMkLst xmlns:ac="http://schemas.microsoft.com/office/drawing/2013/main/command">
      <pc:docMk xmlns:pc="http://schemas.microsoft.com/office/powerpoint/2013/main/command"/>
      <pc:sldMk xmlns:pc="http://schemas.microsoft.com/office/powerpoint/2013/main/command" cId="4286603446" sldId="302"/>
      <ac:spMk id="2" creationId="{9DB47A46-5408-C9BA-50B6-7D694EA083A4}"/>
    </ac:deMkLst>
    <p188:txBody>
      <a:bodyPr/>
      <a:lstStyle/>
      <a:p>
        <a:r>
          <a:rPr lang="en-US"/>
          <a:t>references need their own slide. each of these references has to also be cited on at least one of the slides</a:t>
        </a:r>
      </a:p>
    </p188:txBody>
  </p188:cm>
  <p188:cm id="{D8CC2849-DF45-4DEE-9C40-FA9C3D6ED461}" authorId="{46EC206C-6317-2F75-7DE9-E037965DEDB6}" status="resolved" created="2024-01-24T01:58:16.640" complete="100000">
    <pc:sldMkLst xmlns:pc="http://schemas.microsoft.com/office/powerpoint/2013/main/command">
      <pc:docMk/>
      <pc:sldMk cId="4286603446" sldId="302"/>
    </pc:sldMkLst>
    <p188:txBody>
      <a:bodyPr/>
      <a:lstStyle/>
      <a:p>
        <a:r>
          <a:rPr lang="en-US"/>
          <a:t>make sure the font is the same as the other slides</a:t>
        </a:r>
      </a:p>
    </p188:txBody>
  </p188:cm>
</p188:cmLst>
</file>

<file path=ppt/comments/modernComment_130_BC490AC8.xml><?xml version="1.0" encoding="utf-8"?>
<p188:cmLst xmlns:a="http://schemas.openxmlformats.org/drawingml/2006/main" xmlns:r="http://schemas.openxmlformats.org/officeDocument/2006/relationships" xmlns:p188="http://schemas.microsoft.com/office/powerpoint/2018/8/main">
  <p188:cm id="{8C4C536B-3175-4DE7-9400-532D8633B968}" authorId="{46EC206C-6317-2F75-7DE9-E037965DEDB6}" status="resolved" created="2024-02-28T21:04:49.661" complete="100000">
    <pc:sldMkLst xmlns:pc="http://schemas.microsoft.com/office/powerpoint/2013/main/command">
      <pc:docMk/>
      <pc:sldMk cId="3158903496" sldId="304"/>
    </pc:sldMkLst>
    <p188:txBody>
      <a:bodyPr/>
      <a:lstStyle/>
      <a:p>
        <a:r>
          <a:rPr lang="en-US"/>
          <a:t>I am not sure what pt means in the script</a:t>
        </a:r>
      </a:p>
    </p188:txBody>
    <p188:extLst>
      <p:ext xmlns:p="http://schemas.openxmlformats.org/presentationml/2006/main" uri="{57CB4572-C831-44C2-8A1C-0ADB6CCDFE69}">
        <p223:reactions xmlns:p223="http://schemas.microsoft.com/office/powerpoint/2022/03/main">
          <p223:rxn type="👍">
            <p223:instance time="2024-02-28T23:34:00.871" authorId="{0D349F4A-348E-82BE-0A95-4011B062B80A}"/>
          </p223:rxn>
        </p223:reactions>
      </p:ext>
    </p188:extLst>
  </p188:cm>
</p188:cmLst>
</file>

<file path=ppt/comments/modernComment_131_A9F18F0F.xml><?xml version="1.0" encoding="utf-8"?>
<p188:cmLst xmlns:a="http://schemas.openxmlformats.org/drawingml/2006/main" xmlns:r="http://schemas.openxmlformats.org/officeDocument/2006/relationships" xmlns:p188="http://schemas.microsoft.com/office/powerpoint/2018/8/main">
  <p188:cm id="{8668F185-63F7-41E8-ADF2-DB9E56E06E9C}" authorId="{46EC206C-6317-2F75-7DE9-E037965DEDB6}" status="resolved" created="2024-01-24T01:57:32.029" complete="100000">
    <pc:sldMkLst xmlns:pc="http://schemas.microsoft.com/office/powerpoint/2013/main/command">
      <pc:docMk/>
      <pc:sldMk cId="2391925769" sldId="290"/>
    </pc:sldMkLst>
    <p188:txBody>
      <a:bodyPr/>
      <a:lstStyle/>
      <a:p>
        <a:r>
          <a:rPr lang="en-US"/>
          <a:t>is the example of exercise include citations? that seems like a lot to relate to exercise. </a:t>
        </a:r>
      </a:p>
    </p188:txBody>
  </p188:cm>
  <p188:cm id="{78A59912-EB50-43BC-9D3B-5F46E2EED26B}" authorId="{46EC206C-6317-2F75-7DE9-E037965DEDB6}" status="resolved" created="2024-02-28T21:08:48.153" complete="100000">
    <pc:sldMkLst xmlns:pc="http://schemas.microsoft.com/office/powerpoint/2013/main/command">
      <pc:docMk/>
      <pc:sldMk cId="2851180303" sldId="305"/>
    </pc:sldMkLst>
    <p188:txBody>
      <a:bodyPr/>
      <a:lstStyle/>
      <a:p>
        <a:r>
          <a:rPr lang="en-US"/>
          <a:t>the citation is only the name (Duhigg, 2012)</a:t>
        </a:r>
      </a:p>
    </p188:txBody>
    <p188:extLst>
      <p:ext xmlns:p="http://schemas.openxmlformats.org/presentationml/2006/main" uri="{57CB4572-C831-44C2-8A1C-0ADB6CCDFE69}">
        <p223:reactions xmlns:p223="http://schemas.microsoft.com/office/powerpoint/2022/03/main">
          <p223:rxn type="👍">
            <p223:instance time="2024-02-28T23:35:00.936" authorId="{0D349F4A-348E-82BE-0A95-4011B062B80A}"/>
          </p223:rxn>
        </p223:reactions>
      </p:ext>
    </p188:extLst>
  </p188:cm>
</p188:cmLst>
</file>

<file path=ppt/comments/modernComment_132_927320AB.xml><?xml version="1.0" encoding="utf-8"?>
<p188:cmLst xmlns:a="http://schemas.openxmlformats.org/drawingml/2006/main" xmlns:r="http://schemas.openxmlformats.org/officeDocument/2006/relationships" xmlns:p188="http://schemas.microsoft.com/office/powerpoint/2018/8/main">
  <p188:cm id="{15451CAA-BECC-4E18-95CC-3ABC3CA6C43D}" authorId="{46EC206C-6317-2F75-7DE9-E037965DEDB6}" status="resolved" created="2024-01-24T01:56:40.809" complete="100000">
    <pc:sldMkLst xmlns:pc="http://schemas.microsoft.com/office/powerpoint/2013/main/command">
      <pc:docMk/>
      <pc:sldMk cId="957612328" sldId="301"/>
    </pc:sldMkLst>
    <p188:txBody>
      <a:bodyPr/>
      <a:lstStyle/>
      <a:p>
        <a:r>
          <a:rPr lang="en-US"/>
          <a:t>split the script into sections so it is easier to read</a:t>
        </a:r>
      </a:p>
    </p188:txBody>
  </p188:cm>
  <p188:cm id="{969ACFCB-CF79-4EEB-985F-3C828916BF95}" authorId="{4A0BECAF-AC5F-DAF1-6E8C-8F8B31E3DAB7}" status="resolved" created="2024-02-02T18:12:18.953" complete="100000">
    <pc:sldMkLst xmlns:pc="http://schemas.microsoft.com/office/powerpoint/2013/main/command">
      <pc:docMk/>
      <pc:sldMk cId="2457018539" sldId="306"/>
    </pc:sldMkLst>
    <p188:replyLst>
      <p188:reply id="{E4A67E9D-C924-47BD-9D7E-68FFBBC7A0FF}" authorId="{0D349F4A-348E-82BE-0A95-4011B062B80A}" created="2024-02-02T22:05:11.848">
        <p188:txBody>
          <a:bodyPr/>
          <a:lstStyle/>
          <a:p>
            <a:r>
              <a:rPr lang="en-US"/>
              <a:t>Hi Nicolette, Hi Juliana! To solve this problem, I made two modified versions of this page. The first way is to use 3 different slides to demonstrate the 3 different steps. The advantage is that it can be displayed more clearly, but it may exceed the specified number of pages. The second one is to put the three steps into a one slide, but only keep the most critical steps.</a:t>
            </a:r>
          </a:p>
        </p188:txBody>
      </p188:reply>
      <p188:reply id="{687202B5-47B7-4194-A64D-2B372791997C}" authorId="{46EC206C-6317-2F75-7DE9-E037965DEDB6}" created="2024-02-15T18:11:14.104">
        <p188:txBody>
          <a:bodyPr/>
          <a:lstStyle/>
          <a:p>
            <a:r>
              <a:rPr lang="en-US"/>
              <a:t>i like it with the split up slides. it is okay if it is over the number as it is muhc better for cognitive load and easier to read</a:t>
            </a:r>
          </a:p>
        </p188:txBody>
      </p188:reply>
    </p188:replyLst>
    <p188:txBody>
      <a:bodyPr/>
      <a:lstStyle/>
      <a:p>
        <a:r>
          <a:rPr lang="en-US"/>
          <a:t>For Slide 7 and 8, the charts are a lot of cognitive load. A suggestion is to find a way to visually simplify the charts/the information on these slides.</a:t>
        </a:r>
      </a:p>
    </p188:txBody>
  </p188:cm>
</p188:cmLst>
</file>

<file path=ppt/comments/modernComment_133_84BE81E3.xml><?xml version="1.0" encoding="utf-8"?>
<p188:cmLst xmlns:a="http://schemas.openxmlformats.org/drawingml/2006/main" xmlns:r="http://schemas.openxmlformats.org/officeDocument/2006/relationships" xmlns:p188="http://schemas.microsoft.com/office/powerpoint/2018/8/main">
  <p188:cm id="{F1B91CFB-A061-4BC3-B96E-4A3EEF1FD16F}" authorId="{46EC206C-6317-2F75-7DE9-E037965DEDB6}" status="resolved" created="2024-01-24T01:56:50.669" complete="100000">
    <pc:sldMkLst xmlns:pc="http://schemas.microsoft.com/office/powerpoint/2013/main/command">
      <pc:docMk/>
      <pc:sldMk cId="269656939" sldId="293"/>
    </pc:sldMkLst>
    <p188:txBody>
      <a:bodyPr/>
      <a:lstStyle/>
      <a:p>
        <a:r>
          <a:rPr lang="en-US"/>
          <a:t>split the script into sections</a:t>
        </a:r>
      </a:p>
    </p188:txBody>
  </p188:cm>
  <p188:cm id="{5A745E71-E811-4030-B6B8-8D4784E60127}" authorId="{0D349F4A-348E-82BE-0A95-4011B062B80A}" status="resolved" created="2024-02-09T23:35:28.388" complete="100000">
    <pc:sldMkLst xmlns:pc="http://schemas.microsoft.com/office/powerpoint/2013/main/command">
      <pc:docMk/>
      <pc:sldMk cId="2227077603" sldId="307"/>
    </pc:sldMkLst>
    <p188:txBody>
      <a:bodyPr/>
      <a:lstStyle/>
      <a:p>
        <a:r>
          <a:rPr lang="en-US"/>
          <a:t>Hi Juliana, I want to divided each step into different slides, but that would be 15 pages in total, and out of our requirement of 10, is that okay? </a:t>
        </a:r>
      </a:p>
    </p188:txBody>
  </p188:cm>
  <p188:cm id="{CD2EF3C8-8F9D-4554-9222-E5213E00F1E5}" authorId="{0D349F4A-348E-82BE-0A95-4011B062B80A}" status="resolved" created="2024-02-09T23:43:09.498" complete="100000">
    <pc:sldMkLst xmlns:pc="http://schemas.microsoft.com/office/powerpoint/2013/main/command">
      <pc:docMk/>
      <pc:sldMk cId="2227077603" sldId="307"/>
    </pc:sldMkLst>
    <p188:txBody>
      <a:bodyPr/>
      <a:lstStyle/>
      <a:p>
        <a:r>
          <a:rPr lang="en-US"/>
          <a:t>And the picture is a little bit vague</a:t>
        </a:r>
      </a:p>
    </p188:txBody>
  </p188:cm>
  <p188:cm id="{53C945EF-1584-43E2-91EC-39148BF3A8B9}" authorId="{46EC206C-6317-2F75-7DE9-E037965DEDB6}" created="2024-03-06T00:45:00.714">
    <pc:sldMkLst xmlns:pc="http://schemas.microsoft.com/office/powerpoint/2013/main/command">
      <pc:docMk/>
      <pc:sldMk cId="2227077603" sldId="307"/>
    </pc:sldMkLst>
    <p188:replyLst>
      <p188:reply id="{DC692F90-DDDF-40C9-8DDF-F0CB75222A5F}" authorId="{0D349F4A-348E-82BE-0A95-4011B062B80A}" created="2024-03-08T22:01:47.036">
        <p188:txBody>
          <a:bodyPr/>
          <a:lstStyle/>
          <a:p>
            <a:r>
              <a:rPr lang="en-US"/>
              <a:t>I am sorry I switch it to a new example of scrolling Tik Tok which I think are more related to our student's life.</a:t>
            </a:r>
          </a:p>
        </p188:txBody>
      </p188:reply>
    </p188:replyLst>
    <p188:txBody>
      <a:bodyPr/>
      <a:lstStyle/>
      <a:p>
        <a:r>
          <a:rPr lang="en-US"/>
          <a:t>can you add an example to the script? maybe stick with the jogging example from earlier?</a:t>
        </a:r>
      </a:p>
    </p188:txBody>
    <p188:extLst>
      <p:ext xmlns:p="http://schemas.openxmlformats.org/presentationml/2006/main" uri="{57CB4572-C831-44C2-8A1C-0ADB6CCDFE69}">
        <p223:reactions xmlns:p223="http://schemas.microsoft.com/office/powerpoint/2022/03/main">
          <p223:rxn type="👍">
            <p223:instance time="2024-03-19T02:44:49.967" authorId="{46EC206C-6317-2F75-7DE9-E037965DEDB6}"/>
          </p223:rxn>
        </p223:reactions>
      </p:ext>
    </p188:extLst>
  </p188:cm>
</p188:cmLst>
</file>

<file path=ppt/comments/modernComment_134_70B90062.xml><?xml version="1.0" encoding="utf-8"?>
<p188:cmLst xmlns:a="http://schemas.openxmlformats.org/drawingml/2006/main" xmlns:r="http://schemas.openxmlformats.org/officeDocument/2006/relationships" xmlns:p188="http://schemas.microsoft.com/office/powerpoint/2018/8/main">
  <p188:cm id="{3B191B33-C50B-46EA-86AC-6A26272145F2}" authorId="{46EC206C-6317-2F75-7DE9-E037965DEDB6}" status="resolved" created="2024-02-28T21:02:57.688" complete="100000">
    <pc:sldMkLst xmlns:pc="http://schemas.microsoft.com/office/powerpoint/2013/main/command">
      <pc:docMk/>
      <pc:sldMk cId="1891172450" sldId="308"/>
    </pc:sldMkLst>
    <p188:txBody>
      <a:bodyPr/>
      <a:lstStyle/>
      <a:p>
        <a:r>
          <a:rPr lang="en-US"/>
          <a:t>the script should include an example of how to do this</a:t>
        </a:r>
      </a:p>
    </p188:txBody>
  </p188:cm>
</p188:cmLst>
</file>

<file path=ppt/comments/modernComment_13A_115551D3.xml><?xml version="1.0" encoding="utf-8"?>
<p188:cmLst xmlns:a="http://schemas.openxmlformats.org/drawingml/2006/main" xmlns:r="http://schemas.openxmlformats.org/officeDocument/2006/relationships" xmlns:p188="http://schemas.microsoft.com/office/powerpoint/2018/8/main">
  <p188:cm id="{8F36BC5A-F44A-4F38-ADCA-40D479EB17C2}" authorId="{C84DE24C-B09C-A839-6EB1-C9E94B57E639}" status="resolved" created="2024-02-06T19:38:26.677" complete="100000">
    <pc:sldMkLst xmlns:pc="http://schemas.microsoft.com/office/powerpoint/2013/main/command">
      <pc:docMk/>
      <pc:sldMk cId="290804179" sldId="314"/>
    </pc:sldMkLst>
    <p188:txBody>
      <a:bodyPr/>
      <a:lstStyle/>
      <a:p>
        <a:r>
          <a:rPr lang="en-US"/>
          <a:t>I think you should keep this slide for the "reward" it is the least dense</a:t>
        </a:r>
      </a:p>
    </p188:txBody>
    <p188:extLst>
      <p:ext xmlns:p="http://schemas.openxmlformats.org/presentationml/2006/main" uri="{57CB4572-C831-44C2-8A1C-0ADB6CCDFE69}">
        <p223:reactions xmlns:p223="http://schemas.microsoft.com/office/powerpoint/2022/03/main">
          <p223:rxn type="👍">
            <p223:instance time="2024-02-28T23:35:26.874" authorId="{0D349F4A-348E-82BE-0A95-4011B062B80A}"/>
          </p223:rxn>
        </p223:reactions>
      </p:ext>
    </p188:extLst>
  </p188:cm>
  <p188:cm id="{D1E3128A-F50B-4ECE-A102-53884DE4BF6D}" authorId="{46EC206C-6317-2F75-7DE9-E037965DEDB6}" status="resolved" created="2024-02-28T21:11:54.050" complete="100000">
    <pc:sldMkLst xmlns:pc="http://schemas.microsoft.com/office/powerpoint/2013/main/command">
      <pc:docMk/>
      <pc:sldMk cId="290804179" sldId="314"/>
    </pc:sldMkLst>
    <p188:txBody>
      <a:bodyPr/>
      <a:lstStyle/>
      <a:p>
        <a:r>
          <a:rPr lang="en-US"/>
          <a:t>an example is going to be needed to show how this actually works</a:t>
        </a:r>
      </a:p>
    </p188:txBody>
  </p188:cm>
</p188:cmLst>
</file>

<file path=ppt/comments/modernComment_13B_6B4C0973.xml><?xml version="1.0" encoding="utf-8"?>
<p188:cmLst xmlns:a="http://schemas.openxmlformats.org/drawingml/2006/main" xmlns:r="http://schemas.openxmlformats.org/officeDocument/2006/relationships" xmlns:p188="http://schemas.microsoft.com/office/powerpoint/2018/8/main">
  <p188:cm id="{1DA2C903-E87C-4267-ADDC-79D8EEF7F2FD}" authorId="{46EC206C-6317-2F75-7DE9-E037965DEDB6}" status="resolved" created="2024-03-06T00:42:49.273" complete="100000">
    <pc:sldMkLst xmlns:pc="http://schemas.microsoft.com/office/powerpoint/2013/main/command">
      <pc:docMk/>
      <pc:sldMk cId="1800145267" sldId="315"/>
    </pc:sldMkLst>
    <p188:txBody>
      <a:bodyPr/>
      <a:lstStyle/>
      <a:p>
        <a:r>
          <a:rPr lang="en-US"/>
          <a:t>add in an example to the script</a:t>
        </a:r>
      </a:p>
    </p188:txBody>
  </p188:cm>
</p188:cmLst>
</file>

<file path=ppt/comments/modernComment_13C_17832BD9.xml><?xml version="1.0" encoding="utf-8"?>
<p188:cmLst xmlns:a="http://schemas.openxmlformats.org/drawingml/2006/main" xmlns:r="http://schemas.openxmlformats.org/officeDocument/2006/relationships" xmlns:p188="http://schemas.microsoft.com/office/powerpoint/2018/8/main">
  <p188:cm id="{D2F8F3A9-5160-4099-9AE7-4766B53DDAD5}" authorId="{46EC206C-6317-2F75-7DE9-E037965DEDB6}" status="resolved" created="2024-03-06T00:45:20.323" complete="100000">
    <pc:sldMkLst xmlns:pc="http://schemas.microsoft.com/office/powerpoint/2013/main/command">
      <pc:docMk/>
      <pc:sldMk cId="394472409" sldId="316"/>
    </pc:sldMkLst>
    <p188:txBody>
      <a:bodyPr/>
      <a:lstStyle/>
      <a:p>
        <a:r>
          <a:rPr lang="en-US"/>
          <a:t>add an example to the script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FE32B-9CA2-2F4B-9804-71437D3DF4F6}"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19D91-D33E-2047-964C-331174639827}" type="slidenum">
              <a:rPr lang="en-US" smtClean="0"/>
              <a:t>‹#›</a:t>
            </a:fld>
            <a:endParaRPr lang="en-US"/>
          </a:p>
        </p:txBody>
      </p:sp>
    </p:spTree>
    <p:extLst>
      <p:ext uri="{BB962C8B-B14F-4D97-AF65-F5344CB8AC3E}">
        <p14:creationId xmlns:p14="http://schemas.microsoft.com/office/powerpoint/2010/main" val="3172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Hello, I am Heidi, an academic coach at the </a:t>
            </a:r>
            <a:r>
              <a:rPr lang="en-US" err="1">
                <a:ea typeface="Calibri"/>
                <a:cs typeface="Calibri"/>
              </a:rPr>
              <a:t>Kortschak</a:t>
            </a:r>
            <a:r>
              <a:rPr lang="en-US">
                <a:ea typeface="Calibri"/>
                <a:cs typeface="Calibri"/>
              </a:rPr>
              <a:t> Center and in this presentation we will focus on how to change/ create a habit. </a:t>
            </a:r>
          </a:p>
        </p:txBody>
      </p:sp>
      <p:sp>
        <p:nvSpPr>
          <p:cNvPr id="4" name="Slide Number Placeholder 3"/>
          <p:cNvSpPr>
            <a:spLocks noGrp="1"/>
          </p:cNvSpPr>
          <p:nvPr>
            <p:ph type="sldNum" sz="quarter" idx="5"/>
          </p:nvPr>
        </p:nvSpPr>
        <p:spPr/>
        <p:txBody>
          <a:bodyPr/>
          <a:lstStyle/>
          <a:p>
            <a:fld id="{30019D91-D33E-2047-964C-331174639827}" type="slidenum">
              <a:rPr lang="en-US" smtClean="0"/>
              <a:t>1</a:t>
            </a:fld>
            <a:endParaRPr lang="en-US"/>
          </a:p>
        </p:txBody>
      </p:sp>
    </p:spTree>
    <p:extLst>
      <p:ext uri="{BB962C8B-B14F-4D97-AF65-F5344CB8AC3E}">
        <p14:creationId xmlns:p14="http://schemas.microsoft.com/office/powerpoint/2010/main" val="2685081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solidFill>
                  <a:srgbClr val="000000"/>
                </a:solidFill>
              </a:rPr>
              <a:t>Do you want to create a habit? You can try to think of a behavior you want to create. </a:t>
            </a:r>
            <a:endParaRPr lang="en-US" altLang="zh-CN">
              <a:solidFill>
                <a:srgbClr val="000000"/>
              </a:solidFill>
              <a:ea typeface="等线" panose="02010600030101010101" pitchFamily="2" charset="-122"/>
            </a:endParaRPr>
          </a:p>
          <a:p>
            <a:r>
              <a:rPr lang="en-US">
                <a:solidFill>
                  <a:srgbClr val="000000"/>
                </a:solidFill>
              </a:rPr>
              <a:t>Every habit has a trigger, and the first step is to set a cue. And then try to answer the following 5W questions. What time will this habit occur? Where will you be at that moment? Who else will you be around? What will you have just finished? What emotion do you think you will be feeling when you do that behavior? You don't need all of these to create a habit. Only one of them is needed to become a cue. But the more you test out, the faster the habit takes hold. It takes some time to form a habit, and after setting the cue, we still need to take an important step. It is to establish reward. After a few days, you may ask yourself: Am I craving this reward when I am exposed to the cue? I call this question the initial question of establishing reward, and for this question If the answer is yes, explain Everything is going in a good direction, but that doesn't mean you've successfully established a habit. You need to ask yourself again after two weeks: Do I crave the intrinsic reward of the habit (how it makes me feel) more than the extrinsic reward (what I give myself as a treat)? If you finally find yours Intrinsic rewards, then congratulations, you've got a powerful habit. But if your answer to the initial question, which is, do I desire rewards, is no. You need to choose a new reward. To establish this new reward, you still need to think, What reward will I give myself at the end of the behavior? Do I actually enjoy this reward? If the answer is yes, you can go back again The initial question is a solid step towards forming a new habit. If not, you still need to look for new rewards until you find the one that belongs to you and is suitable for you. This process may seem a bit tortuous, and you need to go back and forth to find the reward mechanism that belongs to you, but in fact establishing reward plays a very important role in forming a solid habit. Finally we have to form the routine. Routine is the behavior you want to become a habit. We need to put the three steps together. Studies show that the easiest way to implement a new habit is to write a plan. When a certain cue, I will do the certain routine because it provides me with a certain reward. So post this plan where you will see it. Try it for a week. Eventually, studies say, the new behavior will become automatic</a:t>
            </a:r>
            <a:r>
              <a:rPr lang="en-US"/>
              <a:t>.</a:t>
            </a:r>
            <a:endParaRPr lang="en-US" altLang="zh-CN">
              <a:ea typeface="等线"/>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10</a:t>
            </a:fld>
            <a:endParaRPr lang="en-US"/>
          </a:p>
        </p:txBody>
      </p:sp>
    </p:spTree>
    <p:extLst>
      <p:ext uri="{BB962C8B-B14F-4D97-AF65-F5344CB8AC3E}">
        <p14:creationId xmlns:p14="http://schemas.microsoft.com/office/powerpoint/2010/main" val="317854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solidFill>
                  <a:srgbClr val="000000"/>
                </a:solidFill>
              </a:rPr>
              <a:t>After setting the cue, we need to set up a reward. </a:t>
            </a:r>
          </a:p>
          <a:p>
            <a:endParaRPr lang="en-US" dirty="0">
              <a:solidFill>
                <a:srgbClr val="000000"/>
              </a:solidFill>
            </a:endParaRPr>
          </a:p>
          <a:p>
            <a:r>
              <a:rPr lang="en-US" dirty="0">
                <a:solidFill>
                  <a:srgbClr val="000000"/>
                </a:solidFill>
              </a:rPr>
              <a:t>After a few days, you might ask yourself: Do I crave this reward when I encounter the cue? In other words, does morning jogging provide me with something? I call this the initial question of establishing a reward. For this question, if the answer is yes, it indicates things are progressing in the right direction, but it doesn't necessarily mean you've successfully formed the habit. You might keep up with morning jogging, but it's not a stable habit for you. </a:t>
            </a:r>
          </a:p>
          <a:p>
            <a:endParaRPr lang="en-US" dirty="0">
              <a:solidFill>
                <a:srgbClr val="000000"/>
              </a:solidFill>
            </a:endParaRPr>
          </a:p>
          <a:p>
            <a:r>
              <a:rPr lang="en-US" dirty="0">
                <a:solidFill>
                  <a:srgbClr val="000000"/>
                </a:solidFill>
              </a:rPr>
              <a:t>Try asking yourself again after two weeks: Do I crave the intrinsic reward of the habit (how it makes me feel) more than the extrinsic reward (the reward I give myself)? In other words, does morning jogging impact my inner self, bring me joy, make me feel energetic all day, and motivate me to keep going? If you ultimately find the intrinsic reward, then congratulations, you've established a powerful habit. But if the initial question "Do I crave the reward" is answered negatively, then you might need to choose a new reward. </a:t>
            </a:r>
          </a:p>
          <a:p>
            <a:endParaRPr lang="en-US" dirty="0">
              <a:solidFill>
                <a:srgbClr val="000000"/>
              </a:solidFill>
            </a:endParaRPr>
          </a:p>
          <a:p>
            <a:r>
              <a:rPr lang="en-US" dirty="0">
                <a:solidFill>
                  <a:srgbClr val="000000"/>
                </a:solidFill>
              </a:rPr>
              <a:t>To establish this new reward, you still need to ponder: What reward will I give myself at the end of the behavior? Do I genuinely enjoy this reward? If the answer is yes, you can go back to the initial question and take a steady step towards forming a new habit. If not, you still need to search for a new reward until you find the one that belongs to you and suits you. This process might seem a bit complex, requiring iterative exploration to discover your reward mechanism, but in reality, establishing a reward plays a crucial role in forming a stable habit. </a:t>
            </a:r>
            <a:endParaRPr lang="en-US" dirty="0">
              <a:ea typeface="Calibri"/>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11</a:t>
            </a:fld>
            <a:endParaRPr lang="en-US"/>
          </a:p>
        </p:txBody>
      </p:sp>
    </p:spTree>
    <p:extLst>
      <p:ext uri="{BB962C8B-B14F-4D97-AF65-F5344CB8AC3E}">
        <p14:creationId xmlns:p14="http://schemas.microsoft.com/office/powerpoint/2010/main" val="3957321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t>Finally, we need to establish the routine, which is the behavior you want to become habitual. We need to combine these three steps. After one hour of eating a healthy breakfast, you will start morning jogging, and you will be more energetic for the rest of the day. Research suggests that the simplest way to implement a new habit is to create a plan. Starting with the When is the cue, I will do the routine because it provides me with what kind of reward. Research indicates that eventually, the new behavior will become automatic.</a:t>
            </a:r>
          </a:p>
          <a:p>
            <a:br>
              <a:rPr lang="en-US" dirty="0"/>
            </a:br>
            <a:endParaRPr lang="en-US" dirty="0"/>
          </a:p>
          <a:p>
            <a:endParaRPr lang="en-US" dirty="0">
              <a:ea typeface="Calibri"/>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12</a:t>
            </a:fld>
            <a:endParaRPr lang="en-US"/>
          </a:p>
        </p:txBody>
      </p:sp>
    </p:spTree>
    <p:extLst>
      <p:ext uri="{BB962C8B-B14F-4D97-AF65-F5344CB8AC3E}">
        <p14:creationId xmlns:p14="http://schemas.microsoft.com/office/powerpoint/2010/main" val="1659437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solidFill>
                  <a:srgbClr val="000000"/>
                </a:solidFill>
              </a:rPr>
              <a:t>Do you want to create a habit? You can try to think of a behavior you want to create. </a:t>
            </a:r>
            <a:endParaRPr lang="en-US" altLang="zh-CN">
              <a:solidFill>
                <a:srgbClr val="000000"/>
              </a:solidFill>
              <a:ea typeface="等线" panose="02010600030101010101" pitchFamily="2" charset="-122"/>
            </a:endParaRPr>
          </a:p>
          <a:p>
            <a:r>
              <a:rPr lang="en-US">
                <a:solidFill>
                  <a:srgbClr val="000000"/>
                </a:solidFill>
              </a:rPr>
              <a:t>Every habit has a trigger, and the first step is to set a cue. And then try to answer the following 5W questions. What time will this habit occur? Where will you be at that moment? Who else will you be around? What will you have just finished? What emotion do you think you will be feeling when you do that behavior? You don't need all of these to create a habit. Only one of them is needed to become a cue. But the more you test out, the faster the habit takes hold. It takes some time to form a habit, and after setting the cue, we still need to take an important step. It is to establish reward. After a few days, you may ask yourself: Am I craving this reward when I am exposed to the cue? I call this question the initial question of establishing reward, and for this question If the answer is yes, explain Everything is going in a good direction, but that doesn't mean you've successfully established a habit. You need to ask yourself again after two weeks: Do I crave the intrinsic reward of the habit (how it makes me feel) more than the extrinsic reward (what I give myself as a treat)? If you finally find yours Intrinsic rewards, then congratulations, you've got a powerful habit. But if your answer to the initial question, which is, do I desire rewards, is no. You need to choose a new reward. To establish this new reward, you still need to think, What reward will I give myself at the end of the behavior? Do I actually enjoy this reward? If the answer is yes, you can go back again The initial question is a solid step towards forming a new habit. If not, you still need to look for new rewards until you find the one that belongs to you and is suitable for you. This process may seem a bit tortuous, and you need to go back and forth to find the reward mechanism that belongs to you, but in fact establishing reward plays a very important role in forming a solid habit. Finally we have to form the routine. Routine is the behavior you want to become a habit. We need to put the three steps together. Studies show that the easiest way to implement a new habit is to write a plan. When a certain cue, I will do the certain routine because it provides me with a certain reward. So post this plan where you will see it. Try it for a week. Eventually, studies say, the new behavior will become automatic</a:t>
            </a:r>
            <a:r>
              <a:rPr lang="en-US"/>
              <a:t>.</a:t>
            </a:r>
            <a:endParaRPr lang="en-US" altLang="zh-CN">
              <a:ea typeface="等线"/>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13</a:t>
            </a:fld>
            <a:endParaRPr lang="en-US"/>
          </a:p>
        </p:txBody>
      </p:sp>
    </p:spTree>
    <p:extLst>
      <p:ext uri="{BB962C8B-B14F-4D97-AF65-F5344CB8AC3E}">
        <p14:creationId xmlns:p14="http://schemas.microsoft.com/office/powerpoint/2010/main" val="1823829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solidFill>
                  <a:srgbClr val="000000"/>
                </a:solidFill>
              </a:rPr>
              <a:t>Do you want to change a habit? Let's think about the habit you want to change. </a:t>
            </a:r>
            <a:r>
              <a:rPr lang="en-US" b="0" i="0" u="none" strike="noStrike" dirty="0">
                <a:solidFill>
                  <a:srgbClr val="000000"/>
                </a:solidFill>
                <a:effectLst/>
              </a:rPr>
              <a:t>To change a bad pattern, you must insert a new routine into the habit loop. So,</a:t>
            </a:r>
            <a:r>
              <a:rPr lang="en-US" dirty="0">
                <a:solidFill>
                  <a:srgbClr val="000000"/>
                </a:solidFill>
              </a:rPr>
              <a:t> </a:t>
            </a:r>
            <a:r>
              <a:rPr lang="en-US" b="0" i="0" u="none" strike="noStrike" dirty="0">
                <a:solidFill>
                  <a:srgbClr val="000000"/>
                </a:solidFill>
                <a:effectLst/>
              </a:rPr>
              <a:t>to insert a new routine, it should be triggered by </a:t>
            </a:r>
            <a:r>
              <a:rPr lang="en-US" dirty="0">
                <a:solidFill>
                  <a:srgbClr val="000000"/>
                </a:solidFill>
              </a:rPr>
              <a:t>reorganizing </a:t>
            </a:r>
            <a:r>
              <a:rPr lang="en-US" b="0" i="0" u="none" strike="noStrike" dirty="0">
                <a:solidFill>
                  <a:srgbClr val="000000"/>
                </a:solidFill>
                <a:effectLst/>
              </a:rPr>
              <a:t>the </a:t>
            </a:r>
            <a:r>
              <a:rPr lang="en-US" dirty="0">
                <a:solidFill>
                  <a:srgbClr val="000000"/>
                </a:solidFill>
              </a:rPr>
              <a:t>cue</a:t>
            </a:r>
            <a:r>
              <a:rPr lang="en-US" b="0" i="0" u="none" strike="noStrike" dirty="0">
                <a:solidFill>
                  <a:srgbClr val="000000"/>
                </a:solidFill>
                <a:effectLst/>
              </a:rPr>
              <a:t>. </a:t>
            </a:r>
            <a:r>
              <a:rPr lang="en-US" dirty="0">
                <a:solidFill>
                  <a:srgbClr val="000000"/>
                </a:solidFill>
              </a:rPr>
              <a:t>The first step is still finding the cue. When you feel the urge for your habit, ask yourself . . .What time is it? Where are you? What did you just do? Who else is around? What emotion are you feeling? One of these 5 things is the cue. Look for which one stays the same every time you feel the urge. For example, you want to get rid of the habit of studying while scrolling Tik Tok. You can examine yourself  when, where, with whom, under what circumstances, and in what mood you want to do it. Then you will find out that you will unconsciously want to watch Tik Tok when you are always tired and sleepy in the afternoon, or when you are studying alone in your bedroom. </a:t>
            </a:r>
            <a:endParaRPr lang="en-US" dirty="0"/>
          </a:p>
        </p:txBody>
      </p:sp>
      <p:sp>
        <p:nvSpPr>
          <p:cNvPr id="4" name="灯片编号占位符 3"/>
          <p:cNvSpPr>
            <a:spLocks noGrp="1"/>
          </p:cNvSpPr>
          <p:nvPr>
            <p:ph type="sldNum" sz="quarter" idx="5"/>
          </p:nvPr>
        </p:nvSpPr>
        <p:spPr/>
        <p:txBody>
          <a:bodyPr/>
          <a:lstStyle/>
          <a:p>
            <a:fld id="{30019D91-D33E-2047-964C-331174639827}" type="slidenum">
              <a:rPr lang="en-US" smtClean="0"/>
              <a:t>15</a:t>
            </a:fld>
            <a:endParaRPr lang="en-US"/>
          </a:p>
        </p:txBody>
      </p:sp>
    </p:spTree>
    <p:extLst>
      <p:ext uri="{BB962C8B-B14F-4D97-AF65-F5344CB8AC3E}">
        <p14:creationId xmlns:p14="http://schemas.microsoft.com/office/powerpoint/2010/main" val="1923742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And then comes the reward. What craving do you think is satisfying? Substitute another reward for example instead of eating a cookie, you can have a cup of coffee. Is the craving gone? If it does not work, try to substitute the opposite reward, for instance, instead of eating a cookie, try to take a walk. Is the craving gone? You can keep experimenting until you find something new that satisfies the urge. But if the answer to those questions is yes, it becomes what you’re really craving. Going back to the example of Scrolling Tik Tok, a moment of rest is exactly what you crave. So can we get a short rest in other ways, such as looking into the distance, grabbing a glass of water, listening to music, or writing a journal about our mood? Can this satisfy this need?</a:t>
            </a:r>
          </a:p>
          <a:p>
            <a:endParaRPr lang="zh-CN" altLang="en-US"/>
          </a:p>
        </p:txBody>
      </p:sp>
      <p:sp>
        <p:nvSpPr>
          <p:cNvPr id="4" name="灯片编号占位符 3"/>
          <p:cNvSpPr>
            <a:spLocks noGrp="1"/>
          </p:cNvSpPr>
          <p:nvPr>
            <p:ph type="sldNum" sz="quarter" idx="5"/>
          </p:nvPr>
        </p:nvSpPr>
        <p:spPr/>
        <p:txBody>
          <a:bodyPr/>
          <a:lstStyle/>
          <a:p>
            <a:fld id="{30019D91-D33E-2047-964C-331174639827}" type="slidenum">
              <a:rPr lang="en-US" smtClean="0"/>
              <a:t>16</a:t>
            </a:fld>
            <a:endParaRPr lang="en-US"/>
          </a:p>
        </p:txBody>
      </p:sp>
    </p:spTree>
    <p:extLst>
      <p:ext uri="{BB962C8B-B14F-4D97-AF65-F5344CB8AC3E}">
        <p14:creationId xmlns:p14="http://schemas.microsoft.com/office/powerpoint/2010/main" val="3456220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Finally you have identified the cue and reward, it is the time to insert a new routine. You need to choose an activity that is triggered by the old cue, and delivers the old reward. Studies show that the easiest way to implement a new habit is to write a plan. Try to write it down. When a certain cue, I will do the certain routine because it provides me with a certain reward. Post this plan where you will see it. In the story of Scrolling Tik Tok, I can try to write that when I feel tired or bored, I will looking into the distance, grabbing a glass of water, listening to music, or writing a journal about our mood because it can make me feel a moment of rest. Try it for a week. Eventually, studies say, the new behavior will become automatic.</a:t>
            </a:r>
          </a:p>
          <a:p>
            <a:endParaRPr lang="en-US">
              <a:ea typeface="Calibri"/>
              <a:cs typeface="Calibri"/>
            </a:endParaRPr>
          </a:p>
          <a:p>
            <a:endParaRPr lang="zh-CN" altLang="en-US"/>
          </a:p>
        </p:txBody>
      </p:sp>
      <p:sp>
        <p:nvSpPr>
          <p:cNvPr id="4" name="灯片编号占位符 3"/>
          <p:cNvSpPr>
            <a:spLocks noGrp="1"/>
          </p:cNvSpPr>
          <p:nvPr>
            <p:ph type="sldNum" sz="quarter" idx="5"/>
          </p:nvPr>
        </p:nvSpPr>
        <p:spPr/>
        <p:txBody>
          <a:bodyPr/>
          <a:lstStyle/>
          <a:p>
            <a:fld id="{30019D91-D33E-2047-964C-331174639827}" type="slidenum">
              <a:rPr lang="en-US" smtClean="0"/>
              <a:t>17</a:t>
            </a:fld>
            <a:endParaRPr lang="en-US"/>
          </a:p>
        </p:txBody>
      </p:sp>
    </p:spTree>
    <p:extLst>
      <p:ext uri="{BB962C8B-B14F-4D97-AF65-F5344CB8AC3E}">
        <p14:creationId xmlns:p14="http://schemas.microsoft.com/office/powerpoint/2010/main" val="32080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Thank you for joining me on how to create and change a habit. </a:t>
            </a:r>
            <a:r>
              <a:rPr lang="en-US" dirty="0" err="1">
                <a:ea typeface="Calibri"/>
                <a:cs typeface="Calibri"/>
              </a:rPr>
              <a:t>VIsit</a:t>
            </a:r>
            <a:r>
              <a:rPr lang="en-US" dirty="0">
                <a:ea typeface="Calibri"/>
                <a:cs typeface="Calibri"/>
              </a:rPr>
              <a:t> the </a:t>
            </a:r>
            <a:r>
              <a:rPr lang="en-US" dirty="0" err="1">
                <a:ea typeface="Calibri"/>
                <a:cs typeface="Calibri"/>
              </a:rPr>
              <a:t>Kortschak</a:t>
            </a:r>
            <a:r>
              <a:rPr lang="en-US" dirty="0">
                <a:ea typeface="Calibri"/>
                <a:cs typeface="Calibri"/>
              </a:rPr>
              <a:t> Center if you would like assistance on adjusting habits. </a:t>
            </a:r>
          </a:p>
        </p:txBody>
      </p:sp>
      <p:sp>
        <p:nvSpPr>
          <p:cNvPr id="4" name="Slide Number Placeholder 3"/>
          <p:cNvSpPr>
            <a:spLocks noGrp="1"/>
          </p:cNvSpPr>
          <p:nvPr>
            <p:ph type="sldNum" sz="quarter" idx="5"/>
          </p:nvPr>
        </p:nvSpPr>
        <p:spPr/>
        <p:txBody>
          <a:bodyPr/>
          <a:lstStyle/>
          <a:p>
            <a:fld id="{30019D91-D33E-2047-964C-331174639827}" type="slidenum">
              <a:rPr lang="en-US" smtClean="0"/>
              <a:t>18</a:t>
            </a:fld>
            <a:endParaRPr lang="en-US"/>
          </a:p>
        </p:txBody>
      </p:sp>
    </p:spTree>
    <p:extLst>
      <p:ext uri="{BB962C8B-B14F-4D97-AF65-F5344CB8AC3E}">
        <p14:creationId xmlns:p14="http://schemas.microsoft.com/office/powerpoint/2010/main" val="4196044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Before we officially start how to change or create a habit, we first need to understand what a habit is. </a:t>
            </a:r>
            <a:endParaRPr lang="en-US" altLang="zh-CN" dirty="0">
              <a:ea typeface="等线" panose="02010600030101010101" pitchFamily="2" charset="-122"/>
            </a:endParaRPr>
          </a:p>
          <a:p>
            <a:endParaRPr lang="en-US" dirty="0"/>
          </a:p>
          <a:p>
            <a:r>
              <a:rPr lang="en-US" dirty="0"/>
              <a:t>Let’s think about the next questions together. </a:t>
            </a:r>
            <a:r>
              <a:rPr lang="en-US" b="0" i="0" u="none" strike="noStrike" dirty="0">
                <a:effectLst/>
              </a:rPr>
              <a:t>What did you do first when you woke up </a:t>
            </a:r>
            <a:r>
              <a:rPr lang="en-US" dirty="0"/>
              <a:t>in the </a:t>
            </a:r>
            <a:r>
              <a:rPr lang="en-US" b="0" i="0" u="none" strike="noStrike" dirty="0">
                <a:effectLst/>
              </a:rPr>
              <a:t>morning? </a:t>
            </a:r>
            <a:r>
              <a:rPr lang="en-US" dirty="0"/>
              <a:t> </a:t>
            </a:r>
            <a:r>
              <a:rPr lang="en-US" b="0" i="0" u="none" strike="noStrike" dirty="0">
                <a:effectLst/>
              </a:rPr>
              <a:t>Did you </a:t>
            </a:r>
            <a:r>
              <a:rPr lang="en-US" dirty="0"/>
              <a:t>brush your teeth before you wipe your face?  Did you </a:t>
            </a:r>
            <a:r>
              <a:rPr lang="en-US" b="0" i="0" u="none" strike="noStrike" dirty="0">
                <a:effectLst/>
              </a:rPr>
              <a:t>hop in </a:t>
            </a:r>
            <a:r>
              <a:rPr lang="en-US" dirty="0"/>
              <a:t>a </a:t>
            </a:r>
            <a:r>
              <a:rPr lang="en-US" b="0" i="0" u="none" strike="noStrike" dirty="0">
                <a:effectLst/>
              </a:rPr>
              <a:t>shower, </a:t>
            </a:r>
            <a:r>
              <a:rPr lang="en-US" dirty="0"/>
              <a:t>scrolling your phone to </a:t>
            </a:r>
            <a:r>
              <a:rPr lang="en-US" b="0" i="0" u="none" strike="noStrike" dirty="0">
                <a:effectLst/>
              </a:rPr>
              <a:t>check </a:t>
            </a:r>
            <a:r>
              <a:rPr lang="en-US" dirty="0"/>
              <a:t>the news</a:t>
            </a:r>
            <a:r>
              <a:rPr lang="en-US" b="0" i="0" u="none" strike="noStrike" dirty="0">
                <a:effectLst/>
              </a:rPr>
              <a:t>, or </a:t>
            </a:r>
            <a:r>
              <a:rPr lang="en-US" dirty="0"/>
              <a:t>make yourself </a:t>
            </a:r>
            <a:r>
              <a:rPr lang="en-US" b="0" i="0" u="none" strike="noStrike" dirty="0">
                <a:effectLst/>
              </a:rPr>
              <a:t>a </a:t>
            </a:r>
            <a:r>
              <a:rPr lang="en-US" dirty="0"/>
              <a:t>cup of coffee to freshen yourself up</a:t>
            </a:r>
            <a:r>
              <a:rPr lang="en-US" b="0" i="0" u="none" strike="noStrike" dirty="0">
                <a:effectLst/>
              </a:rPr>
              <a:t>?</a:t>
            </a:r>
            <a:r>
              <a:rPr lang="en-US" dirty="0"/>
              <a:t> </a:t>
            </a:r>
            <a:endParaRPr lang="en-US" altLang="zh-CN">
              <a:ea typeface="等线"/>
            </a:endParaRPr>
          </a:p>
          <a:p>
            <a:endParaRPr lang="en-US" dirty="0"/>
          </a:p>
          <a:p>
            <a:r>
              <a:rPr lang="en-US" dirty="0"/>
              <a:t>In fact, things </a:t>
            </a:r>
            <a:r>
              <a:rPr lang="en-US" b="0" i="0" u="none" strike="noStrike" dirty="0">
                <a:effectLst/>
              </a:rPr>
              <a:t>we </a:t>
            </a:r>
            <a:r>
              <a:rPr lang="en-US" dirty="0"/>
              <a:t>think we're choosing to do </a:t>
            </a:r>
            <a:r>
              <a:rPr lang="en-US" b="0" i="0" u="none" strike="noStrike" dirty="0">
                <a:effectLst/>
              </a:rPr>
              <a:t>are habits.</a:t>
            </a:r>
            <a:r>
              <a:rPr lang="en-US" dirty="0"/>
              <a:t> A habit is a behavior that starts with a choice, and then becomes an unconscious pattern. The meals we order, whether we save or spend money on a certain product, how often people exercise and so on. Habits can have enormous influence on our daily life, our health, productivity, financial security, and happiness. Scientists find out that habits often take place in a habit loop. And once you understand the loop you can change or create the habits. </a:t>
            </a:r>
            <a:endParaRPr lang="en-US" altLang="zh-CN" dirty="0">
              <a:ea typeface="等线"/>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2</a:t>
            </a:fld>
            <a:endParaRPr lang="en-US"/>
          </a:p>
        </p:txBody>
      </p:sp>
    </p:spTree>
    <p:extLst>
      <p:ext uri="{BB962C8B-B14F-4D97-AF65-F5344CB8AC3E}">
        <p14:creationId xmlns:p14="http://schemas.microsoft.com/office/powerpoint/2010/main" val="162292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fontAlgn="base"/>
            <a:r>
              <a:rPr lang="en-US">
                <a:solidFill>
                  <a:srgbClr val="000000"/>
                </a:solidFill>
              </a:rPr>
              <a:t>Every habit – no matter how simple or complex – has the same pattern, a habit loop. It's start from </a:t>
            </a:r>
            <a:r>
              <a:rPr lang="en-US" b="0" i="0" u="none" strike="noStrike">
                <a:solidFill>
                  <a:srgbClr val="000000"/>
                </a:solidFill>
                <a:effectLst/>
              </a:rPr>
              <a:t>a </a:t>
            </a:r>
            <a:r>
              <a:rPr lang="en-US">
                <a:solidFill>
                  <a:srgbClr val="000000"/>
                </a:solidFill>
              </a:rPr>
              <a:t>cue, a </a:t>
            </a:r>
            <a:r>
              <a:rPr lang="en-US" b="0" i="0" u="none" strike="noStrike">
                <a:solidFill>
                  <a:srgbClr val="000000"/>
                </a:solidFill>
                <a:effectLst/>
              </a:rPr>
              <a:t>trigger that tells your brain to </a:t>
            </a:r>
            <a:r>
              <a:rPr lang="en-US">
                <a:solidFill>
                  <a:srgbClr val="000000"/>
                </a:solidFill>
              </a:rPr>
              <a:t>going an automatic</a:t>
            </a:r>
            <a:r>
              <a:rPr lang="en-US" b="0" i="0" u="none" strike="noStrike">
                <a:solidFill>
                  <a:srgbClr val="000000"/>
                </a:solidFill>
                <a:effectLst/>
              </a:rPr>
              <a:t> mode. The cue can be internal, such as a feeling or thought, or external, such as a time of day, </a:t>
            </a:r>
            <a:r>
              <a:rPr lang="en-US">
                <a:solidFill>
                  <a:srgbClr val="000000"/>
                </a:solidFill>
              </a:rPr>
              <a:t>certain person</a:t>
            </a:r>
            <a:r>
              <a:rPr lang="en-US" b="0" i="0" u="none" strike="noStrike">
                <a:solidFill>
                  <a:srgbClr val="000000"/>
                </a:solidFill>
                <a:effectLst/>
              </a:rPr>
              <a:t>, </a:t>
            </a:r>
            <a:r>
              <a:rPr lang="en-US">
                <a:solidFill>
                  <a:srgbClr val="000000"/>
                </a:solidFill>
              </a:rPr>
              <a:t>specific action</a:t>
            </a:r>
            <a:r>
              <a:rPr lang="en-US" b="0" i="0" u="none" strike="noStrike">
                <a:solidFill>
                  <a:srgbClr val="000000"/>
                </a:solidFill>
                <a:effectLst/>
              </a:rPr>
              <a:t>, or </a:t>
            </a:r>
            <a:r>
              <a:rPr lang="en-US">
                <a:solidFill>
                  <a:srgbClr val="000000"/>
                </a:solidFill>
              </a:rPr>
              <a:t>being accompany</a:t>
            </a:r>
            <a:r>
              <a:rPr lang="en-US" b="0" i="0" u="none" strike="noStrike">
                <a:solidFill>
                  <a:srgbClr val="000000"/>
                </a:solidFill>
                <a:effectLst/>
              </a:rPr>
              <a:t> of people. </a:t>
            </a:r>
            <a:r>
              <a:rPr lang="en-US">
                <a:solidFill>
                  <a:srgbClr val="000000"/>
                </a:solidFill>
              </a:rPr>
              <a:t> Then comes the </a:t>
            </a:r>
            <a:r>
              <a:rPr lang="en-US" b="0" i="0" u="none" strike="noStrike">
                <a:solidFill>
                  <a:srgbClr val="000000"/>
                </a:solidFill>
                <a:effectLst/>
              </a:rPr>
              <a:t>routine</a:t>
            </a:r>
            <a:r>
              <a:rPr lang="en-US">
                <a:solidFill>
                  <a:srgbClr val="000000"/>
                </a:solidFill>
              </a:rPr>
              <a:t>, it relates to the behavior, such as physical</a:t>
            </a:r>
            <a:r>
              <a:rPr lang="en-US" b="0" i="0" u="none" strike="noStrike">
                <a:solidFill>
                  <a:srgbClr val="000000"/>
                </a:solidFill>
                <a:effectLst/>
              </a:rPr>
              <a:t> or </a:t>
            </a:r>
            <a:r>
              <a:rPr lang="en-US">
                <a:solidFill>
                  <a:srgbClr val="000000"/>
                </a:solidFill>
              </a:rPr>
              <a:t>mental or </a:t>
            </a:r>
            <a:r>
              <a:rPr lang="en-US" b="0" i="0" u="none" strike="noStrike">
                <a:solidFill>
                  <a:srgbClr val="000000"/>
                </a:solidFill>
                <a:effectLst/>
              </a:rPr>
              <a:t>emotional</a:t>
            </a:r>
            <a:r>
              <a:rPr lang="en-US">
                <a:solidFill>
                  <a:srgbClr val="000000"/>
                </a:solidFill>
              </a:rPr>
              <a:t> behavior. Finally, there is a reward. </a:t>
            </a:r>
            <a:r>
              <a:rPr lang="en-US" b="0" i="0" u="none" strike="noStrike">
                <a:solidFill>
                  <a:srgbClr val="000000"/>
                </a:solidFill>
                <a:effectLst/>
              </a:rPr>
              <a:t>The reward determines if a particular habit loop is worth </a:t>
            </a:r>
            <a:r>
              <a:rPr lang="en-US">
                <a:solidFill>
                  <a:srgbClr val="000000"/>
                </a:solidFill>
              </a:rPr>
              <a:t>happened</a:t>
            </a:r>
            <a:r>
              <a:rPr lang="en-US" b="0" i="0" u="none" strike="noStrike">
                <a:solidFill>
                  <a:srgbClr val="000000"/>
                </a:solidFill>
                <a:effectLst/>
              </a:rPr>
              <a:t>. </a:t>
            </a:r>
            <a:r>
              <a:rPr lang="en-US">
                <a:solidFill>
                  <a:srgbClr val="000000"/>
                </a:solidFill>
              </a:rPr>
              <a:t>Then</a:t>
            </a:r>
            <a:r>
              <a:rPr lang="en-US" b="0" i="0" u="none" strike="noStrike">
                <a:solidFill>
                  <a:srgbClr val="000000"/>
                </a:solidFill>
                <a:effectLst/>
              </a:rPr>
              <a:t> </a:t>
            </a:r>
            <a:r>
              <a:rPr lang="en-US">
                <a:solidFill>
                  <a:srgbClr val="000000"/>
                </a:solidFill>
              </a:rPr>
              <a:t>the </a:t>
            </a:r>
            <a:r>
              <a:rPr lang="en-US" b="0" i="0" u="none" strike="noStrike">
                <a:solidFill>
                  <a:srgbClr val="000000"/>
                </a:solidFill>
                <a:effectLst/>
              </a:rPr>
              <a:t>behavioral pattern will become automatic when your brain craves the reward. </a:t>
            </a:r>
            <a:r>
              <a:rPr lang="en-US">
                <a:solidFill>
                  <a:srgbClr val="000000"/>
                </a:solidFill>
              </a:rPr>
              <a:t> So it will goes like when you see the cue, you do the routine, then you get a reward.</a:t>
            </a:r>
            <a:endParaRPr lang="en-US" altLang="zh-CN">
              <a:solidFill>
                <a:srgbClr val="000000"/>
              </a:solidFill>
              <a:latin typeface="Segoe UI"/>
              <a:ea typeface="等线"/>
              <a:cs typeface="Segoe UI"/>
            </a:endParaRPr>
          </a:p>
          <a:p>
            <a:pPr>
              <a:buFont typeface="Arial" panose="020B0604020202020204" pitchFamily="34" charset="0"/>
              <a:buChar char="•"/>
            </a:pPr>
            <a:endParaRPr lang="en-US" altLang="zh-CN" sz="1800" b="0" i="0">
              <a:solidFill>
                <a:srgbClr val="000000"/>
              </a:solidFill>
              <a:effectLst/>
              <a:latin typeface="Times New Roman"/>
              <a:ea typeface="等线"/>
              <a:cs typeface="Times New Roman"/>
            </a:endParaRPr>
          </a:p>
          <a:p>
            <a:endParaRPr lang="zh-CN" altLang="en-US"/>
          </a:p>
          <a:p>
            <a:endParaRPr lang="en-US" altLang="zh-CN">
              <a:ea typeface="等线"/>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3</a:t>
            </a:fld>
            <a:endParaRPr lang="en-US"/>
          </a:p>
        </p:txBody>
      </p:sp>
    </p:spTree>
    <p:extLst>
      <p:ext uri="{BB962C8B-B14F-4D97-AF65-F5344CB8AC3E}">
        <p14:creationId xmlns:p14="http://schemas.microsoft.com/office/powerpoint/2010/main" val="4151558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solidFill>
                  <a:srgbClr val="000000"/>
                </a:solidFill>
              </a:rPr>
              <a:t>Next I will give two examples to present how people are forming habits. </a:t>
            </a:r>
          </a:p>
          <a:p>
            <a:endParaRPr lang="en-US">
              <a:solidFill>
                <a:srgbClr val="000000"/>
              </a:solidFill>
            </a:endParaRPr>
          </a:p>
          <a:p>
            <a:r>
              <a:rPr lang="en-US">
                <a:solidFill>
                  <a:srgbClr val="000000"/>
                </a:solidFill>
              </a:rPr>
              <a:t>So for example, Every night, before I go to sleep, I have developed the habit of making a plan for the next day. This cue triggers me to sit at my desk. And the routine is to write down my schedule or to-do list for the following day. The reward for this routine is the feeling of being in control of my study life the next day. Making a proper plan will not only make you less panic and nervous when executing the plan, but also improve your performance. </a:t>
            </a:r>
            <a:endParaRPr lang="en-US">
              <a:solidFill>
                <a:srgbClr val="000000"/>
              </a:solidFill>
              <a:ea typeface="Calibri" panose="020F0502020204030204"/>
              <a:cs typeface="Calibri" panose="020F0502020204030204"/>
            </a:endParaRPr>
          </a:p>
          <a:p>
            <a:endParaRPr lang="en-US">
              <a:solidFill>
                <a:srgbClr val="000000"/>
              </a:solidFill>
            </a:endParaRPr>
          </a:p>
          <a:p>
            <a:r>
              <a:rPr lang="en-US">
                <a:solidFill>
                  <a:srgbClr val="000000"/>
                </a:solidFill>
              </a:rPr>
              <a:t>Forming a habit of scrolling through TikTok during my 5-minute breaks can be a bad habit. The cue for this is the break itself, and during this time, I mindlessly scroll through TikTok and other social media platforms. While I might not gain anything substantial from it, the reward I get from this routine is a sense of relaxation and entertainment. Even though this could be considered a bad habit, it still has a reward. If you are hoping to change the habit, you will need the full loop. </a:t>
            </a:r>
            <a:endParaRPr lang="en-US">
              <a:ea typeface="Calibri" panose="020F0502020204030204"/>
              <a:cs typeface="Calibri" panose="020F0502020204030204"/>
            </a:endParaRPr>
          </a:p>
          <a:p>
            <a:br>
              <a:rPr lang="en-US">
                <a:cs typeface="+mn-lt"/>
              </a:rPr>
            </a:br>
            <a:endParaRPr lang="en-US"/>
          </a:p>
        </p:txBody>
      </p:sp>
      <p:sp>
        <p:nvSpPr>
          <p:cNvPr id="4" name="灯片编号占位符 3"/>
          <p:cNvSpPr>
            <a:spLocks noGrp="1"/>
          </p:cNvSpPr>
          <p:nvPr>
            <p:ph type="sldNum" sz="quarter" idx="5"/>
          </p:nvPr>
        </p:nvSpPr>
        <p:spPr/>
        <p:txBody>
          <a:bodyPr/>
          <a:lstStyle/>
          <a:p>
            <a:fld id="{30019D91-D33E-2047-964C-331174639827}" type="slidenum">
              <a:rPr lang="en-US" smtClean="0"/>
              <a:t>4</a:t>
            </a:fld>
            <a:endParaRPr lang="en-US"/>
          </a:p>
        </p:txBody>
      </p:sp>
    </p:spTree>
    <p:extLst>
      <p:ext uri="{BB962C8B-B14F-4D97-AF65-F5344CB8AC3E}">
        <p14:creationId xmlns:p14="http://schemas.microsoft.com/office/powerpoint/2010/main" val="3531646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defRPr/>
            </a:pPr>
            <a:r>
              <a:rPr lang="en-US"/>
              <a:t>Keystone habits are habits that is more powerful than other habits, which means keystone habits have the ability to change the way other habits operate. Changing a keystone habit can trigger a chain reaction, leading to changes in other behaviors. If the keystone habit is a good one, it can bring many positive changes to a person's life. A great example of a keystone habit is morning jogging. When people start a daily morning jogging routine, even if it's just once a week, they often begin to make changes in other aspects of their life. Typically, people who jog in the morning tend to wake up earlier, eat healthier, and improve the quality of their sleep. They also smoke less and are more inclined to encourage themselves to persevere when facing difficulties. The exact reason for this cannot be fully explained, but many people have observed this phenomenon. In this example, morning jogging is a keystone habit that triggers widespread changes. As you can see, once a keystone habit is identified and changed, it can have a broad impact.</a:t>
            </a:r>
          </a:p>
        </p:txBody>
      </p:sp>
      <p:sp>
        <p:nvSpPr>
          <p:cNvPr id="4" name="灯片编号占位符 3"/>
          <p:cNvSpPr>
            <a:spLocks noGrp="1"/>
          </p:cNvSpPr>
          <p:nvPr>
            <p:ph type="sldNum" sz="quarter" idx="5"/>
          </p:nvPr>
        </p:nvSpPr>
        <p:spPr/>
        <p:txBody>
          <a:bodyPr/>
          <a:lstStyle/>
          <a:p>
            <a:fld id="{30019D91-D33E-2047-964C-331174639827}" type="slidenum">
              <a:rPr lang="en-US" smtClean="0"/>
              <a:t>5</a:t>
            </a:fld>
            <a:endParaRPr lang="en-US"/>
          </a:p>
        </p:txBody>
      </p:sp>
    </p:spTree>
    <p:extLst>
      <p:ext uri="{BB962C8B-B14F-4D97-AF65-F5344CB8AC3E}">
        <p14:creationId xmlns:p14="http://schemas.microsoft.com/office/powerpoint/2010/main" val="428550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solidFill>
                  <a:srgbClr val="000000"/>
                </a:solidFill>
              </a:rPr>
              <a:t>Willpower is the most important keystone habit for academic success. The best way to strengthen willpower is to make it into your personal habit. Changing the keystone habit of willpower brings positive influences to other habits. As people changed their exercise habits or spending habits, these willpower habits spilled over to other areas of their lives, such as what they ate or how hard they worked. How can some people make willpower into a habit? One way is they anticipate possible challenges. Anticipation of inflection points, or challenges, allows people to plan to deal with pain, stress, and temptation ahead of time.  For example, anticipating the difficulties I might face before you read. Ask yourself few questions,  I might encounter some new concepts that are difficult to understand immediately and how many of them I would encounter, is that easy to understand and remember? What should I do if I can't understand? Is there any good way to help me understand? Or I can write it down and ask the teacher later. </a:t>
            </a:r>
            <a:endParaRPr lang="en-US" altLang="zh-CN">
              <a:cs typeface="Calibri" panose="020F0502020204030204"/>
            </a:endParaRPr>
          </a:p>
        </p:txBody>
      </p:sp>
      <p:sp>
        <p:nvSpPr>
          <p:cNvPr id="4" name="灯片编号占位符 3"/>
          <p:cNvSpPr>
            <a:spLocks noGrp="1"/>
          </p:cNvSpPr>
          <p:nvPr>
            <p:ph type="sldNum" sz="quarter" idx="5"/>
          </p:nvPr>
        </p:nvSpPr>
        <p:spPr/>
        <p:txBody>
          <a:bodyPr/>
          <a:lstStyle/>
          <a:p>
            <a:fld id="{30019D91-D33E-2047-964C-331174639827}" type="slidenum">
              <a:rPr lang="en-US" smtClean="0"/>
              <a:t>6</a:t>
            </a:fld>
            <a:endParaRPr lang="en-US"/>
          </a:p>
        </p:txBody>
      </p:sp>
    </p:spTree>
    <p:extLst>
      <p:ext uri="{BB962C8B-B14F-4D97-AF65-F5344CB8AC3E}">
        <p14:creationId xmlns:p14="http://schemas.microsoft.com/office/powerpoint/2010/main" val="272702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ea typeface="Calibri"/>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7</a:t>
            </a:fld>
            <a:endParaRPr lang="en-US"/>
          </a:p>
        </p:txBody>
      </p:sp>
    </p:spTree>
    <p:extLst>
      <p:ext uri="{BB962C8B-B14F-4D97-AF65-F5344CB8AC3E}">
        <p14:creationId xmlns:p14="http://schemas.microsoft.com/office/powerpoint/2010/main" val="235644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Let's look at how to create a habit. </a:t>
            </a:r>
          </a:p>
        </p:txBody>
      </p:sp>
      <p:sp>
        <p:nvSpPr>
          <p:cNvPr id="4" name="Slide Number Placeholder 3"/>
          <p:cNvSpPr>
            <a:spLocks noGrp="1"/>
          </p:cNvSpPr>
          <p:nvPr>
            <p:ph type="sldNum" sz="quarter" idx="5"/>
          </p:nvPr>
        </p:nvSpPr>
        <p:spPr/>
        <p:txBody>
          <a:bodyPr/>
          <a:lstStyle/>
          <a:p>
            <a:fld id="{30019D91-D33E-2047-964C-331174639827}" type="slidenum">
              <a:rPr lang="en-US" smtClean="0"/>
              <a:t>8</a:t>
            </a:fld>
            <a:endParaRPr lang="en-US"/>
          </a:p>
        </p:txBody>
      </p:sp>
    </p:spTree>
    <p:extLst>
      <p:ext uri="{BB962C8B-B14F-4D97-AF65-F5344CB8AC3E}">
        <p14:creationId xmlns:p14="http://schemas.microsoft.com/office/powerpoint/2010/main" val="3273375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br>
              <a:rPr lang="en-US" dirty="0">
                <a:cs typeface="+mn-lt"/>
              </a:rPr>
            </a:br>
            <a:r>
              <a:rPr lang="en-US" dirty="0">
                <a:solidFill>
                  <a:srgbClr val="000000"/>
                </a:solidFill>
              </a:rPr>
              <a:t>Once again, emphasizing, a habit loop consists of a cue, a routine, and a reward pairing. The cue, besides triggering the routine, must also provoke a desire for the reward. When we're forming habits, we follow this logic as well. Do you want to establish a habit? You can try to think of a behavior you wish to cultivate. Each habit has a triggering factor, and the initial step is setting a cue. </a:t>
            </a:r>
          </a:p>
          <a:p>
            <a:endParaRPr lang="en-US" dirty="0">
              <a:solidFill>
                <a:srgbClr val="000000"/>
              </a:solidFill>
            </a:endParaRPr>
          </a:p>
          <a:p>
            <a:r>
              <a:rPr lang="en-US" dirty="0">
                <a:solidFill>
                  <a:srgbClr val="000000"/>
                </a:solidFill>
              </a:rPr>
              <a:t>Then try to answer the following questions: When will this habit occur? Where will you be at that moment? Who else will be around you? What have you just finished? What emotions do you anticipate feeling when you engage in this behavior? </a:t>
            </a:r>
            <a:endParaRPr lang="en-US" dirty="0">
              <a:solidFill>
                <a:srgbClr val="000000"/>
              </a:solidFill>
              <a:cs typeface="Calibri"/>
            </a:endParaRPr>
          </a:p>
          <a:p>
            <a:r>
              <a:rPr lang="en-US" dirty="0">
                <a:solidFill>
                  <a:srgbClr val="000000"/>
                </a:solidFill>
              </a:rPr>
              <a:t>You don't need all of these to form a habit; just one of them can serve as a cue. The more you try things out and make an adjustment, the faster the habit will occur. </a:t>
            </a:r>
            <a:endParaRPr lang="en-US" dirty="0">
              <a:solidFill>
                <a:srgbClr val="000000"/>
              </a:solidFill>
              <a:ea typeface="Calibri" panose="020F0502020204030204"/>
              <a:cs typeface="Calibri" panose="020F0502020204030204"/>
            </a:endParaRPr>
          </a:p>
          <a:p>
            <a:endParaRPr lang="en-US" dirty="0">
              <a:solidFill>
                <a:srgbClr val="000000"/>
              </a:solidFill>
            </a:endParaRPr>
          </a:p>
          <a:p>
            <a:r>
              <a:rPr lang="en-US" dirty="0">
                <a:solidFill>
                  <a:srgbClr val="000000"/>
                </a:solidFill>
              </a:rPr>
              <a:t>It takes some time to develop a habit. Suppose you want to establish a habit of morning jogging; you may need to consider when you'll jog, where you'll jog, if anyone will accompany you, the preparations before jogging (like having breakfast, staying hydrated), and your mental readiness and state during jogging. </a:t>
            </a:r>
            <a:endParaRPr lang="en-US" dirty="0">
              <a:ea typeface="Calibri"/>
              <a:cs typeface="Calibri"/>
            </a:endParaRPr>
          </a:p>
        </p:txBody>
      </p:sp>
      <p:sp>
        <p:nvSpPr>
          <p:cNvPr id="4" name="灯片编号占位符 3"/>
          <p:cNvSpPr>
            <a:spLocks noGrp="1"/>
          </p:cNvSpPr>
          <p:nvPr>
            <p:ph type="sldNum" sz="quarter" idx="5"/>
          </p:nvPr>
        </p:nvSpPr>
        <p:spPr/>
        <p:txBody>
          <a:bodyPr/>
          <a:lstStyle/>
          <a:p>
            <a:fld id="{30019D91-D33E-2047-964C-331174639827}" type="slidenum">
              <a:rPr lang="en-US" smtClean="0"/>
              <a:t>9</a:t>
            </a:fld>
            <a:endParaRPr lang="en-US"/>
          </a:p>
        </p:txBody>
      </p:sp>
    </p:spTree>
    <p:extLst>
      <p:ext uri="{BB962C8B-B14F-4D97-AF65-F5344CB8AC3E}">
        <p14:creationId xmlns:p14="http://schemas.microsoft.com/office/powerpoint/2010/main" val="4083980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8B79972-DC55-3348-BB6D-F33DD5089332}"/>
              </a:ext>
            </a:extLst>
          </p:cNvPr>
          <p:cNvSpPr>
            <a:spLocks noGrp="1"/>
          </p:cNvSpPr>
          <p:nvPr>
            <p:ph type="ctrTitle" hasCustomPrompt="1"/>
          </p:nvPr>
        </p:nvSpPr>
        <p:spPr>
          <a:xfrm>
            <a:off x="612648" y="3293316"/>
            <a:ext cx="5509071" cy="1508125"/>
          </a:xfrm>
        </p:spPr>
        <p:txBody>
          <a:bodyPr anchor="b">
            <a:normAutofit/>
          </a:bodyPr>
          <a:lstStyle>
            <a:lvl1pPr algn="l">
              <a:defRPr sz="3600">
                <a:solidFill>
                  <a:srgbClr val="990000"/>
                </a:solidFill>
              </a:defRPr>
            </a:lvl1pPr>
          </a:lstStyle>
          <a:p>
            <a:r>
              <a:rPr lang="en-US"/>
              <a:t>Title of presentation goes here</a:t>
            </a:r>
          </a:p>
        </p:txBody>
      </p:sp>
      <p:sp>
        <p:nvSpPr>
          <p:cNvPr id="4" name="Subtitle 2">
            <a:extLst>
              <a:ext uri="{FF2B5EF4-FFF2-40B4-BE49-F238E27FC236}">
                <a16:creationId xmlns:a16="http://schemas.microsoft.com/office/drawing/2014/main" id="{C27E14F3-A1C4-3843-8326-D47F9839EE35}"/>
              </a:ext>
            </a:extLst>
          </p:cNvPr>
          <p:cNvSpPr>
            <a:spLocks noGrp="1"/>
          </p:cNvSpPr>
          <p:nvPr>
            <p:ph type="subTitle" idx="1" hasCustomPrompt="1"/>
          </p:nvPr>
        </p:nvSpPr>
        <p:spPr>
          <a:xfrm>
            <a:off x="612648" y="4864061"/>
            <a:ext cx="5509071" cy="100019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a:t>
            </a:r>
          </a:p>
        </p:txBody>
      </p:sp>
      <p:pic>
        <p:nvPicPr>
          <p:cNvPr id="6" name="Picture 5">
            <a:extLst>
              <a:ext uri="{FF2B5EF4-FFF2-40B4-BE49-F238E27FC236}">
                <a16:creationId xmlns:a16="http://schemas.microsoft.com/office/drawing/2014/main" id="{87397E11-562F-994C-9B11-0A2EFC4DEA54}"/>
              </a:ext>
            </a:extLst>
          </p:cNvPr>
          <p:cNvPicPr>
            <a:picLocks noChangeAspect="1"/>
          </p:cNvPicPr>
          <p:nvPr userDrawn="1"/>
        </p:nvPicPr>
        <p:blipFill>
          <a:blip r:embed="rId2">
            <a:alphaModFix/>
          </a:blip>
          <a:stretch>
            <a:fillRect/>
          </a:stretch>
        </p:blipFill>
        <p:spPr>
          <a:xfrm>
            <a:off x="94042" y="129828"/>
            <a:ext cx="3756819" cy="1174006"/>
          </a:xfrm>
          <a:prstGeom prst="rect">
            <a:avLst/>
          </a:prstGeom>
        </p:spPr>
      </p:pic>
      <p:pic>
        <p:nvPicPr>
          <p:cNvPr id="5" name="Picture 4" descr="A close up of a logo&#10;&#10;Description automatically generated">
            <a:extLst>
              <a:ext uri="{FF2B5EF4-FFF2-40B4-BE49-F238E27FC236}">
                <a16:creationId xmlns:a16="http://schemas.microsoft.com/office/drawing/2014/main" id="{8A8FAE4B-CAD2-DA42-954A-C5D97F131E00}"/>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C5035573-4F43-B04D-8AB0-0D7EDE04676D}"/>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26502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5311BA-70AE-8B47-9F63-C85A9247CCB9}"/>
              </a:ext>
            </a:extLst>
          </p:cNvPr>
          <p:cNvPicPr>
            <a:picLocks noChangeAspect="1"/>
          </p:cNvPicPr>
          <p:nvPr userDrawn="1"/>
        </p:nvPicPr>
        <p:blipFill>
          <a:blip r:embed="rId2">
            <a:alphaModFix amt="5000"/>
          </a:blip>
          <a:stretch>
            <a:fillRect/>
          </a:stretch>
        </p:blipFill>
        <p:spPr>
          <a:xfrm>
            <a:off x="4862146" y="-900318"/>
            <a:ext cx="8104451" cy="8104451"/>
          </a:xfrm>
          <a:prstGeom prst="rect">
            <a:avLst/>
          </a:prstGeom>
        </p:spPr>
      </p:pic>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3"/>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4"/>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6583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36846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9" name="Picture 8">
            <a:extLst>
              <a:ext uri="{FF2B5EF4-FFF2-40B4-BE49-F238E27FC236}">
                <a16:creationId xmlns:a16="http://schemas.microsoft.com/office/drawing/2014/main" id="{99327236-C8E4-F648-ACEF-B9DA8FD75726}"/>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8308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0617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11" name="Picture 10">
            <a:extLst>
              <a:ext uri="{FF2B5EF4-FFF2-40B4-BE49-F238E27FC236}">
                <a16:creationId xmlns:a16="http://schemas.microsoft.com/office/drawing/2014/main" id="{DABD7D76-76CF-7E46-B772-B868542B647E}"/>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36390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233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64FFCB47-B58A-0D4F-8EDB-33C06A21842F}"/>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45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4379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17BE0-A94D-8D4A-BA23-890731E64F66}"/>
              </a:ext>
            </a:extLst>
          </p:cNvPr>
          <p:cNvSpPr>
            <a:spLocks noGrp="1"/>
          </p:cNvSpPr>
          <p:nvPr>
            <p:ph type="title"/>
          </p:nvPr>
        </p:nvSpPr>
        <p:spPr>
          <a:xfrm>
            <a:off x="612648" y="365125"/>
            <a:ext cx="10972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1FCEC3-35DE-DE47-95D0-C996045C4000}"/>
              </a:ext>
            </a:extLst>
          </p:cNvPr>
          <p:cNvSpPr>
            <a:spLocks noGrp="1"/>
          </p:cNvSpPr>
          <p:nvPr>
            <p:ph type="body" idx="1"/>
          </p:nvPr>
        </p:nvSpPr>
        <p:spPr>
          <a:xfrm>
            <a:off x="612648" y="1825625"/>
            <a:ext cx="10972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118DEB32-467F-B942-85FA-86AB2A7DC753}"/>
              </a:ext>
            </a:extLst>
          </p:cNvPr>
          <p:cNvPicPr>
            <a:picLocks noChangeAspect="1"/>
          </p:cNvPicPr>
          <p:nvPr userDrawn="1"/>
        </p:nvPicPr>
        <p:blipFill>
          <a:blip r:embed="rId11"/>
          <a:stretch>
            <a:fillRect/>
          </a:stretch>
        </p:blipFill>
        <p:spPr>
          <a:xfrm>
            <a:off x="125923" y="6176963"/>
            <a:ext cx="983152" cy="615453"/>
          </a:xfrm>
          <a:prstGeom prst="rect">
            <a:avLst/>
          </a:prstGeom>
        </p:spPr>
      </p:pic>
    </p:spTree>
    <p:extLst>
      <p:ext uri="{BB962C8B-B14F-4D97-AF65-F5344CB8AC3E}">
        <p14:creationId xmlns:p14="http://schemas.microsoft.com/office/powerpoint/2010/main" val="33785087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58" r:id="rId3"/>
    <p:sldLayoutId id="2147483661" r:id="rId4"/>
    <p:sldLayoutId id="2147483672" r:id="rId5"/>
    <p:sldLayoutId id="2147483660" r:id="rId6"/>
    <p:sldLayoutId id="2147483671" r:id="rId7"/>
    <p:sldLayoutId id="2147483663" r:id="rId8"/>
    <p:sldLayoutId id="2147483673" r:id="rId9"/>
  </p:sldLayoutIdLst>
  <p:txStyles>
    <p:titleStyle>
      <a:lvl1pPr algn="l" defTabSz="914400" rtl="0" eaLnBrk="1" latinLnBrk="0" hangingPunct="1">
        <a:lnSpc>
          <a:spcPct val="90000"/>
        </a:lnSpc>
        <a:spcBef>
          <a:spcPct val="0"/>
        </a:spcBef>
        <a:buNone/>
        <a:defRPr sz="2800" b="1" i="0" kern="1200">
          <a:solidFill>
            <a:srgbClr val="99000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3A_115551D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microsoft.com/office/2018/10/relationships/comments" Target="../comments/modernComment_13B_6B4C097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33_84BE81E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microsoft.com/office/2018/10/relationships/comments" Target="../comments/modernComment_13C_17832BD9.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2E_FF8060B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30_BC490AC8.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microsoft.com/office/2018/10/relationships/comments" Target="../comments/modernComment_12A_CD95B83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31_A9F18F0F.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1F_D32428D2.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32_927320AB.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34_70B9006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0ADA-28DF-7847-8E7B-530AD897E054}"/>
              </a:ext>
            </a:extLst>
          </p:cNvPr>
          <p:cNvSpPr>
            <a:spLocks noGrp="1"/>
          </p:cNvSpPr>
          <p:nvPr>
            <p:ph type="ctrTitle"/>
          </p:nvPr>
        </p:nvSpPr>
        <p:spPr/>
        <p:txBody>
          <a:bodyPr>
            <a:normAutofit fontScale="90000"/>
          </a:bodyPr>
          <a:lstStyle/>
          <a:p>
            <a:r>
              <a:rPr lang="en-US" altLang="zh-CN" dirty="0">
                <a:latin typeface="Arial Black"/>
                <a:ea typeface="等线 Light"/>
              </a:rPr>
              <a:t>How To </a:t>
            </a:r>
            <a:r>
              <a:rPr lang="en-US" altLang="zh-CN">
                <a:latin typeface="Arial Black"/>
                <a:ea typeface="等线 Light"/>
              </a:rPr>
              <a:t>Create/Change A Habit</a:t>
            </a:r>
            <a:endParaRPr lang="en-US">
              <a:latin typeface="Arial Black"/>
              <a:ea typeface="等线 Light"/>
            </a:endParaRPr>
          </a:p>
        </p:txBody>
      </p:sp>
      <p:sp>
        <p:nvSpPr>
          <p:cNvPr id="3" name="Subtitle 2">
            <a:extLst>
              <a:ext uri="{FF2B5EF4-FFF2-40B4-BE49-F238E27FC236}">
                <a16:creationId xmlns:a16="http://schemas.microsoft.com/office/drawing/2014/main" id="{9D69F810-18B8-AE4B-9022-5856DAF217DA}"/>
              </a:ext>
            </a:extLst>
          </p:cNvPr>
          <p:cNvSpPr>
            <a:spLocks noGrp="1"/>
          </p:cNvSpPr>
          <p:nvPr>
            <p:ph type="subTitle" idx="1"/>
          </p:nvPr>
        </p:nvSpPr>
        <p:spPr/>
        <p:txBody>
          <a:bodyPr vert="horz" lIns="91440" tIns="45720" rIns="91440" bIns="45720" rtlCol="0" anchor="t">
            <a:normAutofit/>
          </a:bodyPr>
          <a:lstStyle/>
          <a:p>
            <a:r>
              <a:rPr lang="en-US" altLang="zh-CN" sz="2000"/>
              <a:t>Kortschak Center for Learning and Creativity</a:t>
            </a:r>
          </a:p>
          <a:p>
            <a:r>
              <a:rPr lang="en-US" altLang="zh-CN">
                <a:latin typeface="Arial"/>
                <a:ea typeface="等线"/>
                <a:cs typeface="Arial"/>
              </a:rPr>
              <a:t>Academic Coach: Heidi (Yutong) Hui</a:t>
            </a:r>
            <a:endParaRPr lang="en-US" altLang="zh-CN">
              <a:ea typeface="等线"/>
            </a:endParaRPr>
          </a:p>
        </p:txBody>
      </p:sp>
    </p:spTree>
    <p:extLst>
      <p:ext uri="{BB962C8B-B14F-4D97-AF65-F5344CB8AC3E}">
        <p14:creationId xmlns:p14="http://schemas.microsoft.com/office/powerpoint/2010/main" val="35449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create a habit</a:t>
            </a:r>
            <a:r>
              <a:rPr lang="en-US" altLang="zh-CN" sz="2000">
                <a:latin typeface="Arial Black"/>
                <a:ea typeface="等线"/>
              </a:rPr>
              <a:t> – Step 2 The Reward</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2" name="图片占位符 6" descr="A diagram of a habit">
            <a:extLst>
              <a:ext uri="{FF2B5EF4-FFF2-40B4-BE49-F238E27FC236}">
                <a16:creationId xmlns:a16="http://schemas.microsoft.com/office/drawing/2014/main" id="{2B58452C-CD70-C732-7527-ABAB2480BC1D}"/>
              </a:ext>
              <a:ext uri="{C183D7F6-B498-43B3-948B-1728B52AA6E4}">
                <adec:decorative xmlns:adec="http://schemas.microsoft.com/office/drawing/2017/decorative" val="0"/>
              </a:ext>
            </a:extLst>
          </p:cNvPr>
          <p:cNvPicPr>
            <a:picLocks noChangeAspect="1"/>
          </p:cNvPicPr>
          <p:nvPr/>
        </p:nvPicPr>
        <p:blipFill rotWithShape="1">
          <a:blip r:embed="rId3"/>
          <a:srcRect l="37476" t="38774" r="39013" b="54318"/>
          <a:stretch/>
        </p:blipFill>
        <p:spPr>
          <a:xfrm>
            <a:off x="1972580" y="1578753"/>
            <a:ext cx="3790008" cy="827993"/>
          </a:xfrm>
          <a:prstGeom prst="rect">
            <a:avLst/>
          </a:prstGeom>
        </p:spPr>
      </p:pic>
      <p:pic>
        <p:nvPicPr>
          <p:cNvPr id="8" name="图片占位符 6">
            <a:extLst>
              <a:ext uri="{FF2B5EF4-FFF2-40B4-BE49-F238E27FC236}">
                <a16:creationId xmlns:a16="http://schemas.microsoft.com/office/drawing/2014/main" id="{890C12DD-9E99-C622-891A-90B6A02B1154}"/>
              </a:ext>
              <a:ext uri="{C183D7F6-B498-43B3-948B-1728B52AA6E4}">
                <adec:decorative xmlns:adec="http://schemas.microsoft.com/office/drawing/2017/decorative" val="1"/>
              </a:ext>
            </a:extLst>
          </p:cNvPr>
          <p:cNvPicPr>
            <a:picLocks noChangeAspect="1"/>
          </p:cNvPicPr>
          <p:nvPr/>
        </p:nvPicPr>
        <p:blipFill rotWithShape="1">
          <a:blip r:embed="rId3"/>
          <a:srcRect l="45868" t="44646" r="41448" b="30520"/>
          <a:stretch/>
        </p:blipFill>
        <p:spPr>
          <a:xfrm>
            <a:off x="7328928" y="1405605"/>
            <a:ext cx="2778431" cy="4042094"/>
          </a:xfrm>
          <a:prstGeom prst="rect">
            <a:avLst/>
          </a:prstGeom>
        </p:spPr>
      </p:pic>
      <p:pic>
        <p:nvPicPr>
          <p:cNvPr id="9" name="图片占位符 6">
            <a:extLst>
              <a:ext uri="{FF2B5EF4-FFF2-40B4-BE49-F238E27FC236}">
                <a16:creationId xmlns:a16="http://schemas.microsoft.com/office/drawing/2014/main" id="{E320D1BD-A0F0-C881-8A6A-31E94CE9BD11}"/>
              </a:ext>
              <a:ext uri="{C183D7F6-B498-43B3-948B-1728B52AA6E4}">
                <adec:decorative xmlns:adec="http://schemas.microsoft.com/office/drawing/2017/decorative" val="1"/>
              </a:ext>
            </a:extLst>
          </p:cNvPr>
          <p:cNvPicPr>
            <a:picLocks noChangeAspect="1"/>
          </p:cNvPicPr>
          <p:nvPr/>
        </p:nvPicPr>
        <p:blipFill rotWithShape="1">
          <a:blip r:embed="rId3"/>
          <a:srcRect l="34046" t="45293" r="44737" b="39756"/>
          <a:stretch/>
        </p:blipFill>
        <p:spPr>
          <a:xfrm>
            <a:off x="501915" y="2330903"/>
            <a:ext cx="4604530" cy="2410279"/>
          </a:xfrm>
          <a:prstGeom prst="rect">
            <a:avLst/>
          </a:prstGeom>
        </p:spPr>
      </p:pic>
      <p:pic>
        <p:nvPicPr>
          <p:cNvPr id="10" name="图片占位符 6">
            <a:extLst>
              <a:ext uri="{FF2B5EF4-FFF2-40B4-BE49-F238E27FC236}">
                <a16:creationId xmlns:a16="http://schemas.microsoft.com/office/drawing/2014/main" id="{701E6164-41E8-F92B-50E3-375B92583000}"/>
              </a:ext>
              <a:ext uri="{C183D7F6-B498-43B3-948B-1728B52AA6E4}">
                <adec:decorative xmlns:adec="http://schemas.microsoft.com/office/drawing/2017/decorative" val="1"/>
              </a:ext>
            </a:extLst>
          </p:cNvPr>
          <p:cNvPicPr>
            <a:picLocks noChangeAspect="1"/>
          </p:cNvPicPr>
          <p:nvPr/>
        </p:nvPicPr>
        <p:blipFill rotWithShape="1">
          <a:blip r:embed="rId3"/>
          <a:srcRect l="32950" t="50665" r="57683" b="10200"/>
          <a:stretch/>
        </p:blipFill>
        <p:spPr>
          <a:xfrm>
            <a:off x="5113097" y="966585"/>
            <a:ext cx="1750295" cy="5432364"/>
          </a:xfrm>
          <a:prstGeom prst="rect">
            <a:avLst/>
          </a:prstGeom>
        </p:spPr>
      </p:pic>
    </p:spTree>
    <p:extLst>
      <p:ext uri="{BB962C8B-B14F-4D97-AF65-F5344CB8AC3E}">
        <p14:creationId xmlns:p14="http://schemas.microsoft.com/office/powerpoint/2010/main" val="740180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create a habit</a:t>
            </a:r>
            <a:br>
              <a:rPr lang="en-US" altLang="zh-CN" sz="2000">
                <a:latin typeface="Arial Black"/>
                <a:ea typeface="等线"/>
              </a:rPr>
            </a:br>
            <a:r>
              <a:rPr lang="en-US" altLang="zh-CN" sz="2000">
                <a:latin typeface="Arial Black"/>
                <a:ea typeface="等线"/>
              </a:rPr>
              <a:t>Step 2 The Reward</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cs typeface="Arial Black" panose="020B0604020202020204" pitchFamily="34" charset="0"/>
            </a:endParaRPr>
          </a:p>
        </p:txBody>
      </p:sp>
      <p:pic>
        <p:nvPicPr>
          <p:cNvPr id="5" name="图片占位符 6" descr="The second step of how to create a habit is the reward. First thing you can think about is after a few days ask yourself, do you crave this reward when you are exposed to the cue? If yes, you can try after two weeks to ask yourself, do you crave the intrinsic reward of the habit (how it makes you feel) more than the extrinsic reward (what you give yourself as a treat)?   If the answer is still yes, that means you've got a powerful habit! But If not, you need to choose a new reward. If the answer is no, you need to choose a new reward and then ask yourself when reward will you give yourself at the end of the behavior? Do you actually enjoy this reward? If the answer is yes, start over, get back to the first question. and get back to the first question. For the first question, if your answer is no. You need to choose a new reward and then ask yourself when reward will be give yourself at the end of the behavior? Do you actually enjoy this reward? If the answer is yes, get back to the first question and start over.">
            <a:extLst>
              <a:ext uri="{FF2B5EF4-FFF2-40B4-BE49-F238E27FC236}">
                <a16:creationId xmlns:a16="http://schemas.microsoft.com/office/drawing/2014/main" id="{E154E968-4BCD-CD8A-BAE1-CBE42621CAAD}"/>
              </a:ext>
              <a:ext uri="{C183D7F6-B498-43B3-948B-1728B52AA6E4}">
                <adec:decorative xmlns:adec="http://schemas.microsoft.com/office/drawing/2017/decorative" val="0"/>
              </a:ext>
            </a:extLst>
          </p:cNvPr>
          <p:cNvPicPr>
            <a:picLocks noChangeAspect="1"/>
          </p:cNvPicPr>
          <p:nvPr/>
        </p:nvPicPr>
        <p:blipFill rotWithShape="1">
          <a:blip r:embed="rId4"/>
          <a:srcRect l="32877" t="39322" r="37671" b="10164"/>
          <a:stretch/>
        </p:blipFill>
        <p:spPr>
          <a:xfrm>
            <a:off x="3747373" y="436571"/>
            <a:ext cx="4903498" cy="6239748"/>
          </a:xfrm>
          <a:prstGeom prst="rect">
            <a:avLst/>
          </a:prstGeom>
        </p:spPr>
      </p:pic>
    </p:spTree>
    <p:extLst>
      <p:ext uri="{BB962C8B-B14F-4D97-AF65-F5344CB8AC3E}">
        <p14:creationId xmlns:p14="http://schemas.microsoft.com/office/powerpoint/2010/main" val="290804179"/>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xfrm>
            <a:off x="384220" y="388237"/>
            <a:ext cx="109728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create a habit</a:t>
            </a:r>
            <a:r>
              <a:rPr lang="en-US" altLang="zh-CN" sz="2000">
                <a:latin typeface="Arial Black"/>
                <a:ea typeface="等线"/>
              </a:rPr>
              <a:t> – Step 3 The Routine</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4" name="图片占位符 6" descr="Step 3 is the routine of how to create a habit. You are now put it all together">
            <a:extLst>
              <a:ext uri="{FF2B5EF4-FFF2-40B4-BE49-F238E27FC236}">
                <a16:creationId xmlns:a16="http://schemas.microsoft.com/office/drawing/2014/main" id="{CC5766D4-8A0E-8B4D-2841-8652662F3062}"/>
              </a:ext>
              <a:ext uri="{C183D7F6-B498-43B3-948B-1728B52AA6E4}">
                <adec:decorative xmlns:adec="http://schemas.microsoft.com/office/drawing/2017/decorative" val="0"/>
              </a:ext>
            </a:extLst>
          </p:cNvPr>
          <p:cNvPicPr>
            <a:picLocks noChangeAspect="1"/>
          </p:cNvPicPr>
          <p:nvPr/>
        </p:nvPicPr>
        <p:blipFill rotWithShape="1">
          <a:blip r:embed="rId4"/>
          <a:srcRect l="62473" t="39486" r="11505" b="45203"/>
          <a:stretch/>
        </p:blipFill>
        <p:spPr>
          <a:xfrm>
            <a:off x="1151482" y="1290154"/>
            <a:ext cx="4447658" cy="1949087"/>
          </a:xfrm>
          <a:prstGeom prst="rect">
            <a:avLst/>
          </a:prstGeom>
        </p:spPr>
      </p:pic>
      <p:pic>
        <p:nvPicPr>
          <p:cNvPr id="2" name="图片占位符 6" descr="The habit loop of Cue which from step 1 to routine that this is the behavior you want to become a habit and then go to reward which from step 2. ">
            <a:extLst>
              <a:ext uri="{FF2B5EF4-FFF2-40B4-BE49-F238E27FC236}">
                <a16:creationId xmlns:a16="http://schemas.microsoft.com/office/drawing/2014/main" id="{9B913C82-C698-3F06-B336-8009F036600F}"/>
              </a:ext>
              <a:ext uri="{C183D7F6-B498-43B3-948B-1728B52AA6E4}">
                <adec:decorative xmlns:adec="http://schemas.microsoft.com/office/drawing/2017/decorative" val="0"/>
              </a:ext>
            </a:extLst>
          </p:cNvPr>
          <p:cNvPicPr>
            <a:picLocks noChangeAspect="1"/>
          </p:cNvPicPr>
          <p:nvPr/>
        </p:nvPicPr>
        <p:blipFill rotWithShape="1">
          <a:blip r:embed="rId4"/>
          <a:srcRect l="63012" t="54692" r="10964" b="30116"/>
          <a:stretch/>
        </p:blipFill>
        <p:spPr>
          <a:xfrm>
            <a:off x="872391" y="3072044"/>
            <a:ext cx="5006635" cy="2161729"/>
          </a:xfrm>
          <a:prstGeom prst="rect">
            <a:avLst/>
          </a:prstGeom>
        </p:spPr>
      </p:pic>
      <p:pic>
        <p:nvPicPr>
          <p:cNvPr id="5" name="图片占位符 6" descr="Studies show that the easiest way to implement a new habit is to write a plan. You need to answer when the cue which from step 1, I will do the routine because it provides me with reward which from step 2. Post this plan where you will see it. Try it for a week. Eventually, studies say, the new behavior will become automatic. ">
            <a:extLst>
              <a:ext uri="{FF2B5EF4-FFF2-40B4-BE49-F238E27FC236}">
                <a16:creationId xmlns:a16="http://schemas.microsoft.com/office/drawing/2014/main" id="{D4075131-19E5-350B-2F5D-78A70E4B27C9}"/>
              </a:ext>
              <a:ext uri="{C183D7F6-B498-43B3-948B-1728B52AA6E4}">
                <adec:decorative xmlns:adec="http://schemas.microsoft.com/office/drawing/2017/decorative" val="0"/>
              </a:ext>
            </a:extLst>
          </p:cNvPr>
          <p:cNvPicPr>
            <a:picLocks noChangeAspect="1"/>
          </p:cNvPicPr>
          <p:nvPr/>
        </p:nvPicPr>
        <p:blipFill rotWithShape="1">
          <a:blip r:embed="rId4"/>
          <a:srcRect l="64970" t="75335" r="12161" b="179"/>
          <a:stretch/>
        </p:blipFill>
        <p:spPr>
          <a:xfrm>
            <a:off x="5873539" y="1408743"/>
            <a:ext cx="5110782" cy="4055737"/>
          </a:xfrm>
          <a:prstGeom prst="rect">
            <a:avLst/>
          </a:prstGeom>
        </p:spPr>
      </p:pic>
    </p:spTree>
    <p:extLst>
      <p:ext uri="{BB962C8B-B14F-4D97-AF65-F5344CB8AC3E}">
        <p14:creationId xmlns:p14="http://schemas.microsoft.com/office/powerpoint/2010/main" val="1800145267"/>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create a habit</a:t>
            </a:r>
            <a:r>
              <a:rPr lang="en-US" altLang="zh-CN" sz="2000">
                <a:latin typeface="Arial Black"/>
                <a:ea typeface="等线"/>
              </a:rPr>
              <a:t> Simplify version</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7" name="图片占位符 6">
            <a:extLst>
              <a:ext uri="{FF2B5EF4-FFF2-40B4-BE49-F238E27FC236}">
                <a16:creationId xmlns:a16="http://schemas.microsoft.com/office/drawing/2014/main" id="{CE1B4F6A-200F-FF57-CF0C-E91E900570B7}"/>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3"/>
          <a:srcRect l="13973" t="38760" r="69315" b="52451"/>
          <a:stretch/>
        </p:blipFill>
        <p:spPr>
          <a:xfrm>
            <a:off x="310787" y="1198945"/>
            <a:ext cx="3312060" cy="1326281"/>
          </a:xfrm>
          <a:prstGeom prst="rect">
            <a:avLst/>
          </a:prstGeom>
        </p:spPr>
      </p:pic>
      <p:pic>
        <p:nvPicPr>
          <p:cNvPr id="9" name="图片占位符 6" descr="A diagram of a flowchart">
            <a:extLst>
              <a:ext uri="{FF2B5EF4-FFF2-40B4-BE49-F238E27FC236}">
                <a16:creationId xmlns:a16="http://schemas.microsoft.com/office/drawing/2014/main" id="{FBB92E5F-D6B1-6BCB-B121-7ECB06EEF864}"/>
              </a:ext>
              <a:ext uri="{C183D7F6-B498-43B3-948B-1728B52AA6E4}">
                <adec:decorative xmlns:adec="http://schemas.microsoft.com/office/drawing/2017/decorative" val="0"/>
              </a:ext>
            </a:extLst>
          </p:cNvPr>
          <p:cNvPicPr>
            <a:picLocks noChangeAspect="1"/>
          </p:cNvPicPr>
          <p:nvPr/>
        </p:nvPicPr>
        <p:blipFill rotWithShape="1">
          <a:blip r:embed="rId3"/>
          <a:srcRect l="18526" t="82880" r="68754" b="7111"/>
          <a:stretch/>
        </p:blipFill>
        <p:spPr>
          <a:xfrm>
            <a:off x="1064789" y="2518909"/>
            <a:ext cx="2691041" cy="1572391"/>
          </a:xfrm>
          <a:prstGeom prst="rect">
            <a:avLst/>
          </a:prstGeom>
        </p:spPr>
      </p:pic>
      <p:pic>
        <p:nvPicPr>
          <p:cNvPr id="4" name="图片占位符 6" descr="A diagram of a habit">
            <a:extLst>
              <a:ext uri="{FF2B5EF4-FFF2-40B4-BE49-F238E27FC236}">
                <a16:creationId xmlns:a16="http://schemas.microsoft.com/office/drawing/2014/main" id="{6FD232CD-F787-0D13-398F-326BDB65E2A9}"/>
              </a:ext>
              <a:ext uri="{C183D7F6-B498-43B3-948B-1728B52AA6E4}">
                <adec:decorative xmlns:adec="http://schemas.microsoft.com/office/drawing/2017/decorative" val="0"/>
              </a:ext>
            </a:extLst>
          </p:cNvPr>
          <p:cNvPicPr>
            <a:picLocks noChangeAspect="1"/>
          </p:cNvPicPr>
          <p:nvPr/>
        </p:nvPicPr>
        <p:blipFill rotWithShape="1">
          <a:blip r:embed="rId3"/>
          <a:srcRect l="32941" t="38095" r="37647" b="10204"/>
          <a:stretch/>
        </p:blipFill>
        <p:spPr>
          <a:xfrm>
            <a:off x="3593479" y="1077404"/>
            <a:ext cx="3685046" cy="4809570"/>
          </a:xfrm>
          <a:prstGeom prst="rect">
            <a:avLst/>
          </a:prstGeom>
        </p:spPr>
      </p:pic>
      <p:pic>
        <p:nvPicPr>
          <p:cNvPr id="8" name="图片占位符 6" descr="A diagram of a habit">
            <a:extLst>
              <a:ext uri="{FF2B5EF4-FFF2-40B4-BE49-F238E27FC236}">
                <a16:creationId xmlns:a16="http://schemas.microsoft.com/office/drawing/2014/main" id="{75C38570-CABF-3E58-CABB-1585DCBB78B2}"/>
              </a:ext>
              <a:ext uri="{C183D7F6-B498-43B3-948B-1728B52AA6E4}">
                <adec:decorative xmlns:adec="http://schemas.microsoft.com/office/drawing/2017/decorative" val="0"/>
              </a:ext>
            </a:extLst>
          </p:cNvPr>
          <p:cNvPicPr>
            <a:picLocks noChangeAspect="1"/>
          </p:cNvPicPr>
          <p:nvPr/>
        </p:nvPicPr>
        <p:blipFill rotWithShape="1">
          <a:blip r:embed="rId3"/>
          <a:srcRect l="62581" t="38808" r="11297" b="55788"/>
          <a:stretch/>
        </p:blipFill>
        <p:spPr>
          <a:xfrm>
            <a:off x="7180885" y="1200531"/>
            <a:ext cx="3088008" cy="472818"/>
          </a:xfrm>
          <a:prstGeom prst="rect">
            <a:avLst/>
          </a:prstGeom>
        </p:spPr>
      </p:pic>
      <p:pic>
        <p:nvPicPr>
          <p:cNvPr id="11" name="图片占位符 6" descr="A diagram of a habit">
            <a:extLst>
              <a:ext uri="{FF2B5EF4-FFF2-40B4-BE49-F238E27FC236}">
                <a16:creationId xmlns:a16="http://schemas.microsoft.com/office/drawing/2014/main" id="{50093EB6-005E-A06E-389B-F516E14599AB}"/>
              </a:ext>
              <a:ext uri="{C183D7F6-B498-43B3-948B-1728B52AA6E4}">
                <adec:decorative xmlns:adec="http://schemas.microsoft.com/office/drawing/2017/decorative" val="0"/>
              </a:ext>
            </a:extLst>
          </p:cNvPr>
          <p:cNvPicPr>
            <a:picLocks noChangeAspect="1"/>
          </p:cNvPicPr>
          <p:nvPr/>
        </p:nvPicPr>
        <p:blipFill rotWithShape="1">
          <a:blip r:embed="rId3"/>
          <a:srcRect l="62581" t="50966" r="11398" b="29797"/>
          <a:stretch/>
        </p:blipFill>
        <p:spPr>
          <a:xfrm>
            <a:off x="7180885" y="1613595"/>
            <a:ext cx="3076105" cy="1683106"/>
          </a:xfrm>
          <a:prstGeom prst="rect">
            <a:avLst/>
          </a:prstGeom>
        </p:spPr>
      </p:pic>
      <p:pic>
        <p:nvPicPr>
          <p:cNvPr id="13" name="图片占位符 6" descr="A diagram of a habit">
            <a:extLst>
              <a:ext uri="{FF2B5EF4-FFF2-40B4-BE49-F238E27FC236}">
                <a16:creationId xmlns:a16="http://schemas.microsoft.com/office/drawing/2014/main" id="{72A881F1-097D-B265-0D8E-D3EFDCB77235}"/>
              </a:ext>
              <a:ext uri="{C183D7F6-B498-43B3-948B-1728B52AA6E4}">
                <adec:decorative xmlns:adec="http://schemas.microsoft.com/office/drawing/2017/decorative" val="0"/>
              </a:ext>
            </a:extLst>
          </p:cNvPr>
          <p:cNvPicPr>
            <a:picLocks noChangeAspect="1"/>
          </p:cNvPicPr>
          <p:nvPr/>
        </p:nvPicPr>
        <p:blipFill rotWithShape="1">
          <a:blip r:embed="rId3"/>
          <a:srcRect l="62581" t="81105" r="11369" b="7122"/>
          <a:stretch/>
        </p:blipFill>
        <p:spPr>
          <a:xfrm>
            <a:off x="7180885" y="3060616"/>
            <a:ext cx="3079545" cy="1030066"/>
          </a:xfrm>
          <a:prstGeom prst="rect">
            <a:avLst/>
          </a:prstGeom>
        </p:spPr>
      </p:pic>
    </p:spTree>
    <p:extLst>
      <p:ext uri="{BB962C8B-B14F-4D97-AF65-F5344CB8AC3E}">
        <p14:creationId xmlns:p14="http://schemas.microsoft.com/office/powerpoint/2010/main" val="163563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5B145-21F9-1D7C-50B9-6EFE4E2233A8}"/>
              </a:ext>
            </a:extLst>
          </p:cNvPr>
          <p:cNvSpPr>
            <a:spLocks noGrp="1"/>
          </p:cNvSpPr>
          <p:nvPr>
            <p:ph type="ctrTitle"/>
          </p:nvPr>
        </p:nvSpPr>
        <p:spPr>
          <a:xfrm>
            <a:off x="612648" y="3293316"/>
            <a:ext cx="7980422" cy="1508125"/>
          </a:xfrm>
        </p:spPr>
        <p:txBody>
          <a:bodyPr/>
          <a:lstStyle/>
          <a:p>
            <a:r>
              <a:rPr lang="en-US" dirty="0">
                <a:latin typeface="Arial Black"/>
              </a:rPr>
              <a:t>How to Change a Habit</a:t>
            </a:r>
            <a:endParaRPr lang="en-US" dirty="0"/>
          </a:p>
        </p:txBody>
      </p:sp>
      <p:sp>
        <p:nvSpPr>
          <p:cNvPr id="3" name="Subtitle 2">
            <a:extLst>
              <a:ext uri="{FF2B5EF4-FFF2-40B4-BE49-F238E27FC236}">
                <a16:creationId xmlns:a16="http://schemas.microsoft.com/office/drawing/2014/main" id="{5E709A2D-D415-97DB-AD25-A1A6BBB0F5E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82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change a habit</a:t>
            </a:r>
            <a:r>
              <a:rPr lang="en-US" altLang="zh-CN" sz="2000">
                <a:latin typeface="Arial Black"/>
                <a:ea typeface="等线"/>
              </a:rPr>
              <a:t> – Step 1 The cue</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5" name="Picture 4" descr="First step step is the cue of how to change a habit. When you feel the urge for your habit, ask yourself. . .">
            <a:extLst>
              <a:ext uri="{FF2B5EF4-FFF2-40B4-BE49-F238E27FC236}">
                <a16:creationId xmlns:a16="http://schemas.microsoft.com/office/drawing/2014/main" id="{929F01DC-CE83-F973-B6B0-910D2786F572}"/>
              </a:ext>
            </a:extLst>
          </p:cNvPr>
          <p:cNvPicPr>
            <a:picLocks noChangeAspect="1"/>
          </p:cNvPicPr>
          <p:nvPr/>
        </p:nvPicPr>
        <p:blipFill rotWithShape="1">
          <a:blip r:embed="rId4"/>
          <a:srcRect t="3065" r="80380" b="78289"/>
          <a:stretch/>
        </p:blipFill>
        <p:spPr>
          <a:xfrm>
            <a:off x="1804154" y="2582520"/>
            <a:ext cx="2580557" cy="1699984"/>
          </a:xfrm>
          <a:prstGeom prst="rect">
            <a:avLst/>
          </a:prstGeom>
        </p:spPr>
      </p:pic>
      <p:pic>
        <p:nvPicPr>
          <p:cNvPr id="6" name="Picture 5" descr="Start with question of &quot;What time is it?&quot; to &quot;Where are you?&quot; to &quot;Who else it aroung?&quot; to &quot;what did you just do?&quot; to &quot; What emotion are you feeling?&quot;">
            <a:extLst>
              <a:ext uri="{FF2B5EF4-FFF2-40B4-BE49-F238E27FC236}">
                <a16:creationId xmlns:a16="http://schemas.microsoft.com/office/drawing/2014/main" id="{999BC17B-E622-A8B4-2254-310AEA784797}"/>
              </a:ext>
            </a:extLst>
          </p:cNvPr>
          <p:cNvPicPr>
            <a:picLocks noChangeAspect="1"/>
          </p:cNvPicPr>
          <p:nvPr/>
        </p:nvPicPr>
        <p:blipFill rotWithShape="1">
          <a:blip r:embed="rId4"/>
          <a:srcRect l="3168" t="22146" r="77646" b="32098"/>
          <a:stretch/>
        </p:blipFill>
        <p:spPr>
          <a:xfrm>
            <a:off x="4388594" y="1436943"/>
            <a:ext cx="2701436" cy="4362987"/>
          </a:xfrm>
          <a:prstGeom prst="rect">
            <a:avLst/>
          </a:prstGeom>
        </p:spPr>
      </p:pic>
      <p:pic>
        <p:nvPicPr>
          <p:cNvPr id="7" name="Picture 6" descr="One of these 5 things is the cue. Look for which one stays the same every time you feel the urge. ">
            <a:extLst>
              <a:ext uri="{FF2B5EF4-FFF2-40B4-BE49-F238E27FC236}">
                <a16:creationId xmlns:a16="http://schemas.microsoft.com/office/drawing/2014/main" id="{6AE26420-E92D-17C2-2F3F-9493F5DD36AF}"/>
              </a:ext>
            </a:extLst>
          </p:cNvPr>
          <p:cNvPicPr>
            <a:picLocks noChangeAspect="1"/>
          </p:cNvPicPr>
          <p:nvPr/>
        </p:nvPicPr>
        <p:blipFill rotWithShape="1">
          <a:blip r:embed="rId4"/>
          <a:srcRect l="6090" t="68367" r="77671" b="18995"/>
          <a:stretch/>
        </p:blipFill>
        <p:spPr>
          <a:xfrm>
            <a:off x="7367164" y="2683211"/>
            <a:ext cx="2823853" cy="1497970"/>
          </a:xfrm>
          <a:prstGeom prst="rect">
            <a:avLst/>
          </a:prstGeom>
        </p:spPr>
      </p:pic>
    </p:spTree>
    <p:extLst>
      <p:ext uri="{BB962C8B-B14F-4D97-AF65-F5344CB8AC3E}">
        <p14:creationId xmlns:p14="http://schemas.microsoft.com/office/powerpoint/2010/main" val="2227077603"/>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change a habit</a:t>
            </a:r>
            <a:r>
              <a:rPr lang="en-US" altLang="zh-CN" sz="2000">
                <a:latin typeface="Arial Black"/>
                <a:ea typeface="等线"/>
              </a:rPr>
              <a:t> – Step 2 The Reward</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5" name="Picture 4" descr="The step 2 of how to change a habit is the reward. What craving do you think your habit is satisfying? &#10;&#10;">
            <a:extLst>
              <a:ext uri="{FF2B5EF4-FFF2-40B4-BE49-F238E27FC236}">
                <a16:creationId xmlns:a16="http://schemas.microsoft.com/office/drawing/2014/main" id="{F8150211-5313-67F1-498B-83433D19B2CE}"/>
              </a:ext>
            </a:extLst>
          </p:cNvPr>
          <p:cNvPicPr>
            <a:picLocks noChangeAspect="1"/>
          </p:cNvPicPr>
          <p:nvPr/>
        </p:nvPicPr>
        <p:blipFill rotWithShape="1">
          <a:blip r:embed="rId4"/>
          <a:srcRect l="26449" t="3044" r="38251" b="77626"/>
          <a:stretch/>
        </p:blipFill>
        <p:spPr>
          <a:xfrm>
            <a:off x="627058" y="2318494"/>
            <a:ext cx="4837008" cy="1831646"/>
          </a:xfrm>
          <a:prstGeom prst="rect">
            <a:avLst/>
          </a:prstGeom>
        </p:spPr>
      </p:pic>
      <p:pic>
        <p:nvPicPr>
          <p:cNvPr id="6" name="Picture 5" descr="Substitute another reward (i.e, instead of eating a cookie, have a cup of coffee. ) Is the craving gone? If the answer is yes, that is what you are really craving. If the answer is no, substitute the opposite reward (i.e., instead of eating a cookie take a walk. ) and check Is the craving gone? If the answer is no, keep experimenting until you find something new that satisfies the urge. And get back to substitute another reward (i.e., instead of eating a cookie, have a cup of coffee.)   ">
            <a:extLst>
              <a:ext uri="{FF2B5EF4-FFF2-40B4-BE49-F238E27FC236}">
                <a16:creationId xmlns:a16="http://schemas.microsoft.com/office/drawing/2014/main" id="{6FB1072A-6614-8BB7-063A-DD1BF105A201}"/>
              </a:ext>
            </a:extLst>
          </p:cNvPr>
          <p:cNvPicPr>
            <a:picLocks noChangeAspect="1"/>
          </p:cNvPicPr>
          <p:nvPr/>
        </p:nvPicPr>
        <p:blipFill rotWithShape="1">
          <a:blip r:embed="rId4"/>
          <a:srcRect l="26449" t="32219" r="38251" b="24468"/>
          <a:stretch/>
        </p:blipFill>
        <p:spPr>
          <a:xfrm>
            <a:off x="5185370" y="1289707"/>
            <a:ext cx="5308063" cy="4516950"/>
          </a:xfrm>
          <a:prstGeom prst="rect">
            <a:avLst/>
          </a:prstGeom>
        </p:spPr>
      </p:pic>
    </p:spTree>
    <p:extLst>
      <p:ext uri="{BB962C8B-B14F-4D97-AF65-F5344CB8AC3E}">
        <p14:creationId xmlns:p14="http://schemas.microsoft.com/office/powerpoint/2010/main" val="394472409"/>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buFont typeface="Arial" panose="020B0604020202020204" pitchFamily="34" charset="0"/>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change a </a:t>
            </a:r>
            <a:r>
              <a:rPr lang="en-US" altLang="zh-CN" sz="2000">
                <a:latin typeface="Arial Black"/>
                <a:ea typeface="等线"/>
              </a:rPr>
              <a:t>habit </a:t>
            </a:r>
            <a:r>
              <a:rPr lang="en-US" sz="2000">
                <a:latin typeface="Arial Black"/>
                <a:ea typeface="+mn-ea"/>
              </a:rPr>
              <a:t>- Step 3 The Routine</a:t>
            </a:r>
            <a:endParaRPr lang="en-US" sz="2000" b="1" i="0" u="none" strike="noStrike" kern="1200" cap="none" spc="0" normalizeH="0" baseline="0" noProof="0">
              <a:ln>
                <a:noFill/>
              </a:ln>
              <a:solidFill>
                <a:srgbClr val="990000"/>
              </a:solidFill>
              <a:effectLst/>
              <a:uLnTx/>
              <a:uFillTx/>
              <a:ea typeface="+mn-ea"/>
            </a:endParaRPr>
          </a:p>
        </p:txBody>
      </p:sp>
      <p:pic>
        <p:nvPicPr>
          <p:cNvPr id="7" name="Picture 6" descr="Step 3 of how to change a habit is the routine. Now that you have identified the cue and reward, insert a new routine. ">
            <a:extLst>
              <a:ext uri="{FF2B5EF4-FFF2-40B4-BE49-F238E27FC236}">
                <a16:creationId xmlns:a16="http://schemas.microsoft.com/office/drawing/2014/main" id="{5FF69556-1DA7-0C81-3EE4-EB59DF1F102E}"/>
              </a:ext>
              <a:ext uri="{C183D7F6-B498-43B3-948B-1728B52AA6E4}">
                <adec:decorative xmlns:adec="http://schemas.microsoft.com/office/drawing/2017/decorative" val="0"/>
              </a:ext>
            </a:extLst>
          </p:cNvPr>
          <p:cNvPicPr>
            <a:picLocks noChangeAspect="1"/>
          </p:cNvPicPr>
          <p:nvPr/>
        </p:nvPicPr>
        <p:blipFill rotWithShape="1">
          <a:blip r:embed="rId3"/>
          <a:srcRect l="64271" t="3362" r="4352" b="77193"/>
          <a:stretch/>
        </p:blipFill>
        <p:spPr>
          <a:xfrm>
            <a:off x="974941" y="1303185"/>
            <a:ext cx="4299401" cy="1842469"/>
          </a:xfrm>
          <a:prstGeom prst="rect">
            <a:avLst/>
          </a:prstGeom>
        </p:spPr>
      </p:pic>
      <p:pic>
        <p:nvPicPr>
          <p:cNvPr id="8" name="Picture 7" descr="A habit loop start with the cue from step 1, and then the routine change an activity that it triggered by the old cue, and delivers the old reward. ">
            <a:extLst>
              <a:ext uri="{FF2B5EF4-FFF2-40B4-BE49-F238E27FC236}">
                <a16:creationId xmlns:a16="http://schemas.microsoft.com/office/drawing/2014/main" id="{207CD90D-F77E-8867-40C8-FC53F88BF982}"/>
              </a:ext>
              <a:ext uri="{C183D7F6-B498-43B3-948B-1728B52AA6E4}">
                <adec:decorative xmlns:adec="http://schemas.microsoft.com/office/drawing/2017/decorative" val="0"/>
              </a:ext>
            </a:extLst>
          </p:cNvPr>
          <p:cNvPicPr>
            <a:picLocks noChangeAspect="1"/>
          </p:cNvPicPr>
          <p:nvPr/>
        </p:nvPicPr>
        <p:blipFill rotWithShape="1">
          <a:blip r:embed="rId3"/>
          <a:srcRect l="67510" t="22874" r="911" b="46921"/>
          <a:stretch/>
        </p:blipFill>
        <p:spPr>
          <a:xfrm>
            <a:off x="1836585" y="3148457"/>
            <a:ext cx="3509824" cy="2321760"/>
          </a:xfrm>
          <a:prstGeom prst="rect">
            <a:avLst/>
          </a:prstGeom>
        </p:spPr>
      </p:pic>
      <p:pic>
        <p:nvPicPr>
          <p:cNvPr id="9" name="Picture 8" descr="Studies show that the easiest way to implement a new habit is to write a plan. When the cue from step 1, I will do the routine because it provides me with the reward from step 2. Post this plan where you will see it. Try it for a week. Eventually, studies say, the new behavior will become automatic. ">
            <a:extLst>
              <a:ext uri="{FF2B5EF4-FFF2-40B4-BE49-F238E27FC236}">
                <a16:creationId xmlns:a16="http://schemas.microsoft.com/office/drawing/2014/main" id="{744F19FB-C445-A495-D443-340401537C30}"/>
              </a:ext>
              <a:ext uri="{C183D7F6-B498-43B3-948B-1728B52AA6E4}">
                <adec:decorative xmlns:adec="http://schemas.microsoft.com/office/drawing/2017/decorative" val="0"/>
              </a:ext>
            </a:extLst>
          </p:cNvPr>
          <p:cNvPicPr>
            <a:picLocks noChangeAspect="1"/>
          </p:cNvPicPr>
          <p:nvPr/>
        </p:nvPicPr>
        <p:blipFill rotWithShape="1">
          <a:blip r:embed="rId3"/>
          <a:srcRect l="67105" t="61842" r="1417" b="-585"/>
          <a:stretch/>
        </p:blipFill>
        <p:spPr>
          <a:xfrm>
            <a:off x="5571103" y="1639960"/>
            <a:ext cx="4313213" cy="3670980"/>
          </a:xfrm>
          <a:prstGeom prst="rect">
            <a:avLst/>
          </a:prstGeom>
        </p:spPr>
      </p:pic>
    </p:spTree>
    <p:extLst>
      <p:ext uri="{BB962C8B-B14F-4D97-AF65-F5344CB8AC3E}">
        <p14:creationId xmlns:p14="http://schemas.microsoft.com/office/powerpoint/2010/main" val="3853314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7A46-5408-C9BA-50B6-7D694EA083A4}"/>
              </a:ext>
            </a:extLst>
          </p:cNvPr>
          <p:cNvSpPr>
            <a:spLocks noGrp="1"/>
          </p:cNvSpPr>
          <p:nvPr>
            <p:ph type="title"/>
          </p:nvPr>
        </p:nvSpPr>
        <p:spPr/>
        <p:txBody>
          <a:bodyPr/>
          <a:lstStyle/>
          <a:p>
            <a:r>
              <a:rPr lang="en-US">
                <a:latin typeface="Arial Black"/>
              </a:rPr>
              <a:t>References</a:t>
            </a:r>
            <a:endParaRPr lang="en-US"/>
          </a:p>
        </p:txBody>
      </p:sp>
      <p:sp>
        <p:nvSpPr>
          <p:cNvPr id="3" name="Content Placeholder 2">
            <a:extLst>
              <a:ext uri="{FF2B5EF4-FFF2-40B4-BE49-F238E27FC236}">
                <a16:creationId xmlns:a16="http://schemas.microsoft.com/office/drawing/2014/main" id="{585D7890-9B16-CB46-D204-DA4CFD00964C}"/>
              </a:ext>
            </a:extLst>
          </p:cNvPr>
          <p:cNvSpPr>
            <a:spLocks noGrp="1"/>
          </p:cNvSpPr>
          <p:nvPr>
            <p:ph type="body" sz="quarter" idx="10"/>
          </p:nvPr>
        </p:nvSpPr>
        <p:spPr/>
        <p:txBody>
          <a:bodyPr vert="horz" lIns="91440" tIns="45720" rIns="91440" bIns="45720" rtlCol="0" anchor="t">
            <a:normAutofit/>
          </a:bodyPr>
          <a:lstStyle/>
          <a:p>
            <a:pPr>
              <a:lnSpc>
                <a:spcPct val="100000"/>
              </a:lnSpc>
              <a:spcBef>
                <a:spcPts val="0"/>
              </a:spcBef>
            </a:pPr>
            <a:r>
              <a:rPr lang="en-US" dirty="0">
                <a:latin typeface="Arial"/>
                <a:cs typeface="Times New Roman"/>
              </a:rPr>
              <a:t>Duhigg. (2012). The power of habit: why we do what we do in life and business (1st ed.). </a:t>
            </a:r>
            <a:endParaRPr lang="en-US" b="1" dirty="0">
              <a:latin typeface="Arial"/>
              <a:cs typeface="Times New Roman"/>
            </a:endParaRPr>
          </a:p>
          <a:p>
            <a:pPr>
              <a:lnSpc>
                <a:spcPct val="100000"/>
              </a:lnSpc>
              <a:spcBef>
                <a:spcPts val="0"/>
              </a:spcBef>
            </a:pPr>
            <a:endParaRPr lang="en-US" dirty="0">
              <a:latin typeface="Arial"/>
              <a:cs typeface="Times New Roman"/>
            </a:endParaRPr>
          </a:p>
          <a:p>
            <a:pPr>
              <a:lnSpc>
                <a:spcPct val="100000"/>
              </a:lnSpc>
              <a:spcBef>
                <a:spcPts val="0"/>
              </a:spcBef>
            </a:pPr>
            <a:r>
              <a:rPr lang="en-US">
                <a:latin typeface="Arial"/>
                <a:cs typeface="Times New Roman"/>
              </a:rPr>
              <a:t>Illustration Reference: Birkett, M. &amp; Dickson, K. (2012). The Power of Habit Study Guide. Random House.  </a:t>
            </a:r>
            <a:endParaRPr lang="en-US">
              <a:latin typeface="Arial"/>
            </a:endParaRPr>
          </a:p>
        </p:txBody>
      </p:sp>
    </p:spTree>
    <p:extLst>
      <p:ext uri="{BB962C8B-B14F-4D97-AF65-F5344CB8AC3E}">
        <p14:creationId xmlns:p14="http://schemas.microsoft.com/office/powerpoint/2010/main" val="4286603446"/>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BDF1-DFD5-EF43-BB83-DA7AE13B6814}"/>
              </a:ext>
            </a:extLst>
          </p:cNvPr>
          <p:cNvSpPr>
            <a:spLocks noGrp="1"/>
          </p:cNvSpPr>
          <p:nvPr>
            <p:ph type="title"/>
          </p:nvPr>
        </p:nvSpPr>
        <p:spPr>
          <a:xfrm>
            <a:off x="609600" y="479459"/>
            <a:ext cx="10972800" cy="1325563"/>
          </a:xfrm>
        </p:spPr>
        <p:txBody>
          <a:bodyPr/>
          <a:lstStyle/>
          <a:p>
            <a:r>
              <a:rPr lang="en-US">
                <a:latin typeface="Arial Black"/>
              </a:rPr>
              <a:t>What is a Habit?</a:t>
            </a:r>
            <a:endParaRPr lang="en-US"/>
          </a:p>
        </p:txBody>
      </p:sp>
      <p:sp>
        <p:nvSpPr>
          <p:cNvPr id="5" name="文本框 4">
            <a:extLst>
              <a:ext uri="{FF2B5EF4-FFF2-40B4-BE49-F238E27FC236}">
                <a16:creationId xmlns:a16="http://schemas.microsoft.com/office/drawing/2014/main" id="{FF894B87-01D4-884E-9E67-2B0B3CEC8E50}"/>
              </a:ext>
            </a:extLst>
          </p:cNvPr>
          <p:cNvSpPr txBox="1"/>
          <p:nvPr/>
        </p:nvSpPr>
        <p:spPr>
          <a:xfrm>
            <a:off x="848388" y="1801289"/>
            <a:ext cx="10585744" cy="4524315"/>
          </a:xfrm>
          <a:prstGeom prst="rect">
            <a:avLst/>
          </a:prstGeom>
          <a:noFill/>
        </p:spPr>
        <p:txBody>
          <a:bodyPr wrap="square" lIns="91440" tIns="45720" rIns="91440" bIns="45720" anchor="t">
            <a:spAutoFit/>
          </a:bodyPr>
          <a:lstStyle/>
          <a:p>
            <a:endParaRPr lang="en-US" sz="2400">
              <a:solidFill>
                <a:srgbClr val="000000"/>
              </a:solidFill>
              <a:latin typeface="Times New Roman"/>
              <a:cs typeface="Times New Roman"/>
            </a:endParaRPr>
          </a:p>
          <a:p>
            <a:pPr marL="285750" indent="-285750">
              <a:buFont typeface="Arial,Sans-Serif" panose="020B0604020202020204" pitchFamily="34" charset="0"/>
              <a:buChar char="•"/>
            </a:pPr>
            <a:r>
              <a:rPr lang="en-US" sz="2400" b="0" i="0" u="none" strike="noStrike">
                <a:solidFill>
                  <a:srgbClr val="000000"/>
                </a:solidFill>
                <a:effectLst/>
                <a:latin typeface="Arial"/>
                <a:cs typeface="Calibri"/>
              </a:rPr>
              <a:t>A habit is a behavior that starts as a choice, and then</a:t>
            </a:r>
            <a:r>
              <a:rPr lang="en-US" sz="2400">
                <a:solidFill>
                  <a:srgbClr val="000000"/>
                </a:solidFill>
                <a:latin typeface="Arial"/>
                <a:cs typeface="Calibri"/>
              </a:rPr>
              <a:t> </a:t>
            </a:r>
            <a:r>
              <a:rPr lang="en-US" sz="2400" b="0" i="0" u="none" strike="noStrike">
                <a:solidFill>
                  <a:srgbClr val="000000"/>
                </a:solidFill>
                <a:effectLst/>
                <a:latin typeface="Arial"/>
                <a:cs typeface="Calibri"/>
              </a:rPr>
              <a:t>becomes an unconscious pattern.</a:t>
            </a:r>
            <a:endParaRPr lang="en-US" sz="2400">
              <a:latin typeface="Arial"/>
              <a:ea typeface="Calibri" panose="020F0502020204030204"/>
              <a:cs typeface="Calibri" panose="020F0502020204030204"/>
            </a:endParaRPr>
          </a:p>
          <a:p>
            <a:pPr marL="285750" indent="-285750">
              <a:buFont typeface="Arial,Sans-Serif" panose="020B0604020202020204" pitchFamily="34" charset="0"/>
              <a:buChar char="•"/>
            </a:pPr>
            <a:endParaRPr lang="en-US" sz="2400">
              <a:solidFill>
                <a:srgbClr val="000000"/>
              </a:solidFill>
              <a:latin typeface="Arial"/>
              <a:cs typeface="Calibri"/>
            </a:endParaRPr>
          </a:p>
          <a:p>
            <a:pPr marL="285750" indent="-285750">
              <a:buFont typeface="Arial,Sans-Serif" panose="020B0604020202020204" pitchFamily="34" charset="0"/>
              <a:buChar char="•"/>
            </a:pPr>
            <a:r>
              <a:rPr lang="en-US" sz="2400">
                <a:solidFill>
                  <a:srgbClr val="000000"/>
                </a:solidFill>
                <a:latin typeface="Arial"/>
                <a:cs typeface="Arial"/>
              </a:rPr>
              <a:t>Habits influence our daily life</a:t>
            </a:r>
            <a:endParaRPr lang="en-US" sz="2400">
              <a:solidFill>
                <a:srgbClr val="000000"/>
              </a:solidFill>
              <a:latin typeface="Arial"/>
              <a:cs typeface="Calibri"/>
            </a:endParaRPr>
          </a:p>
          <a:p>
            <a:pPr marL="285750" indent="-285750">
              <a:buFont typeface="Arial,Sans-Serif" panose="020B0604020202020204" pitchFamily="34" charset="0"/>
              <a:buChar char="•"/>
            </a:pPr>
            <a:endParaRPr lang="en-US" sz="2400">
              <a:solidFill>
                <a:srgbClr val="000000"/>
              </a:solidFill>
              <a:latin typeface="Arial"/>
              <a:cs typeface="Arial"/>
            </a:endParaRPr>
          </a:p>
          <a:p>
            <a:pPr marL="285750" indent="-285750">
              <a:buFont typeface="Arial,Sans-Serif" panose="020B0604020202020204" pitchFamily="34" charset="0"/>
              <a:buChar char="•"/>
            </a:pPr>
            <a:r>
              <a:rPr lang="en-US" sz="2400">
                <a:solidFill>
                  <a:srgbClr val="000000"/>
                </a:solidFill>
                <a:latin typeface="Arial"/>
                <a:cs typeface="Calibri"/>
              </a:rPr>
              <a:t>Habit often takes place in a habit loop </a:t>
            </a:r>
          </a:p>
          <a:p>
            <a:pPr marL="285750" indent="-285750">
              <a:buFont typeface="Arial,Sans-Serif" panose="020B0604020202020204" pitchFamily="34" charset="0"/>
              <a:buChar char="•"/>
            </a:pPr>
            <a:endParaRPr lang="en-US" sz="2400">
              <a:solidFill>
                <a:srgbClr val="000000"/>
              </a:solidFill>
              <a:latin typeface="Arial"/>
              <a:cs typeface="Calibri"/>
            </a:endParaRPr>
          </a:p>
          <a:p>
            <a:pPr marL="285750" indent="-285750">
              <a:buFont typeface="Arial,Sans-Serif" panose="020B0604020202020204" pitchFamily="34" charset="0"/>
              <a:buChar char="•"/>
            </a:pPr>
            <a:endParaRPr lang="en-US" sz="2400">
              <a:solidFill>
                <a:srgbClr val="000000"/>
              </a:solidFill>
              <a:latin typeface="Arial"/>
              <a:cs typeface="Calibri"/>
            </a:endParaRPr>
          </a:p>
          <a:p>
            <a:pPr marL="285750" indent="-285750">
              <a:buFont typeface="Arial,Sans-Serif" panose="020B0604020202020204" pitchFamily="34" charset="0"/>
              <a:buChar char="•"/>
            </a:pPr>
            <a:endParaRPr lang="en-US" sz="2400">
              <a:solidFill>
                <a:srgbClr val="000000"/>
              </a:solidFill>
              <a:latin typeface="Arial"/>
              <a:cs typeface="Calibri"/>
            </a:endParaRPr>
          </a:p>
          <a:p>
            <a:pPr marL="285750" indent="-285750">
              <a:buFont typeface="Arial,Sans-Serif" panose="020B0604020202020204" pitchFamily="34" charset="0"/>
              <a:buChar char="•"/>
            </a:pPr>
            <a:endParaRPr lang="en-US" altLang="zh-CN" sz="2400">
              <a:solidFill>
                <a:srgbClr val="000000"/>
              </a:solidFill>
              <a:latin typeface="Arial"/>
              <a:cs typeface="Calibri"/>
            </a:endParaRPr>
          </a:p>
          <a:p>
            <a:pPr marL="285750" indent="-285750">
              <a:buFont typeface="Arial,Sans-Serif" panose="020B0604020202020204" pitchFamily="34" charset="0"/>
              <a:buChar char="•"/>
            </a:pPr>
            <a:endParaRPr lang="en-US" sz="2400">
              <a:solidFill>
                <a:srgbClr val="000000"/>
              </a:solidFill>
              <a:latin typeface="Arial"/>
              <a:cs typeface="Calibri"/>
            </a:endParaRPr>
          </a:p>
        </p:txBody>
      </p:sp>
    </p:spTree>
    <p:extLst>
      <p:ext uri="{BB962C8B-B14F-4D97-AF65-F5344CB8AC3E}">
        <p14:creationId xmlns:p14="http://schemas.microsoft.com/office/powerpoint/2010/main" val="96984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 uri="{C183D7F6-B498-43B3-948B-1728B52AA6E4}">
                <adec:decorative xmlns:adec="http://schemas.microsoft.com/office/drawing/2017/decorative" val="1"/>
              </a:ext>
            </a:extLst>
          </p:cNvPr>
          <p:cNvSpPr>
            <a:spLocks noGrp="1"/>
          </p:cNvSpPr>
          <p:nvPr>
            <p:ph type="title"/>
          </p:nvPr>
        </p:nvSpPr>
        <p:spPr>
          <a:xfrm>
            <a:off x="479503" y="449394"/>
            <a:ext cx="10972800" cy="1325563"/>
          </a:xfrm>
        </p:spPr>
        <p:txBody>
          <a:bodyPr/>
          <a:lstStyle/>
          <a:p>
            <a:r>
              <a:rPr lang="en-US">
                <a:latin typeface="Arial Black"/>
              </a:rPr>
              <a:t>Habit Loop (Duhigg, 2012)</a:t>
            </a:r>
          </a:p>
        </p:txBody>
      </p:sp>
      <p:sp>
        <p:nvSpPr>
          <p:cNvPr id="3" name="Text Placeholder 2">
            <a:extLst>
              <a:ext uri="{FF2B5EF4-FFF2-40B4-BE49-F238E27FC236}">
                <a16:creationId xmlns:a16="http://schemas.microsoft.com/office/drawing/2014/main" id="{7A1696FF-C1BA-B143-B7AF-203810523E86}"/>
              </a:ext>
              <a:ext uri="{C183D7F6-B498-43B3-948B-1728B52AA6E4}">
                <adec:decorative xmlns:adec="http://schemas.microsoft.com/office/drawing/2017/decorative" val="1"/>
              </a:ext>
            </a:extLst>
          </p:cNvPr>
          <p:cNvSpPr>
            <a:spLocks noGrp="1"/>
          </p:cNvSpPr>
          <p:nvPr>
            <p:ph type="body" sz="quarter" idx="10"/>
          </p:nvPr>
        </p:nvSpPr>
        <p:spPr>
          <a:xfrm>
            <a:off x="609600" y="1691759"/>
            <a:ext cx="10972800" cy="4361688"/>
          </a:xfrm>
        </p:spPr>
        <p:txBody>
          <a:bodyPr vert="horz" lIns="91440" tIns="45720" rIns="91440" bIns="45720" rtlCol="0" anchor="t">
            <a:normAutofit/>
          </a:bodyPr>
          <a:lstStyle/>
          <a:p>
            <a:pPr marL="342900" indent="-342900">
              <a:buFont typeface="Arial" panose="020B0604020202020204" pitchFamily="34" charset="0"/>
              <a:buChar char="•"/>
            </a:pPr>
            <a:endParaRPr lang="en-US" altLang="zh-CN">
              <a:ea typeface="等线"/>
            </a:endParaRPr>
          </a:p>
          <a:p>
            <a:pPr marL="342900" indent="-342900">
              <a:buFont typeface="Arial" panose="020B0604020202020204" pitchFamily="34" charset="0"/>
              <a:buChar char="•"/>
            </a:pPr>
            <a:endParaRPr lang="en-US" altLang="zh-CN"/>
          </a:p>
          <a:p>
            <a:pPr marL="342900" indent="-342900">
              <a:buFont typeface="Arial" panose="020B0604020202020204" pitchFamily="34" charset="0"/>
              <a:buChar char="•"/>
            </a:pPr>
            <a:endParaRPr lang="en-US" altLang="zh-CN" i="0">
              <a:solidFill>
                <a:srgbClr val="000000"/>
              </a:solidFill>
              <a:effectLst/>
            </a:endParaRPr>
          </a:p>
          <a:p>
            <a:pPr marL="342900" indent="-342900">
              <a:buFont typeface="Arial" panose="020B0604020202020204" pitchFamily="34" charset="0"/>
              <a:buChar char="•"/>
            </a:pPr>
            <a:endParaRPr lang="en-US" altLang="zh-CN" sz="2400" b="1" i="0">
              <a:solidFill>
                <a:srgbClr val="000000"/>
              </a:solidFill>
              <a:effectLst/>
              <a:latin typeface="Times New Roman" panose="02020603050405020304" pitchFamily="18" charset="0"/>
            </a:endParaRPr>
          </a:p>
          <a:p>
            <a:pPr marL="342900" indent="-342900">
              <a:buFont typeface="Arial" panose="020B0604020202020204" pitchFamily="34" charset="0"/>
              <a:buChar char="•"/>
            </a:pPr>
            <a:endParaRPr lang="en-US"/>
          </a:p>
        </p:txBody>
      </p:sp>
      <p:pic>
        <p:nvPicPr>
          <p:cNvPr id="6" name="Picture 5" descr="The habit Loop: &#10;Cue (click)&#10;Routine (the mouse walks)&#10;Reward (the chocolate)">
            <a:extLst>
              <a:ext uri="{FF2B5EF4-FFF2-40B4-BE49-F238E27FC236}">
                <a16:creationId xmlns:a16="http://schemas.microsoft.com/office/drawing/2014/main" id="{FC2A7039-7362-0EA2-BF96-2E5E6B86072D}"/>
              </a:ext>
              <a:ext uri="{C183D7F6-B498-43B3-948B-1728B52AA6E4}">
                <adec:decorative xmlns:adec="http://schemas.microsoft.com/office/drawing/2017/decorative" val="0"/>
              </a:ext>
            </a:extLst>
          </p:cNvPr>
          <p:cNvPicPr>
            <a:picLocks noChangeAspect="1"/>
          </p:cNvPicPr>
          <p:nvPr/>
        </p:nvPicPr>
        <p:blipFill rotWithShape="1">
          <a:blip r:embed="rId4"/>
          <a:srcRect l="156" t="-53" r="1233" b="229"/>
          <a:stretch/>
        </p:blipFill>
        <p:spPr>
          <a:xfrm>
            <a:off x="604297" y="1779309"/>
            <a:ext cx="6687594" cy="4040968"/>
          </a:xfrm>
          <a:prstGeom prst="rect">
            <a:avLst/>
          </a:prstGeom>
        </p:spPr>
      </p:pic>
      <p:sp>
        <p:nvSpPr>
          <p:cNvPr id="5" name="TextBox 4">
            <a:extLst>
              <a:ext uri="{FF2B5EF4-FFF2-40B4-BE49-F238E27FC236}">
                <a16:creationId xmlns:a16="http://schemas.microsoft.com/office/drawing/2014/main" id="{89628DB5-6FE0-D07F-7638-E898E5719929}"/>
              </a:ext>
            </a:extLst>
          </p:cNvPr>
          <p:cNvSpPr txBox="1"/>
          <p:nvPr/>
        </p:nvSpPr>
        <p:spPr>
          <a:xfrm>
            <a:off x="7381382" y="2318360"/>
            <a:ext cx="432492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000000"/>
                </a:solidFill>
                <a:latin typeface="Arial"/>
                <a:cs typeface="Arial"/>
              </a:rPr>
              <a:t>3 Basic Steps of Habit Loop: </a:t>
            </a:r>
          </a:p>
          <a:p>
            <a:endParaRPr lang="en-US" sz="2400">
              <a:solidFill>
                <a:srgbClr val="000000"/>
              </a:solidFill>
              <a:latin typeface="Arial"/>
              <a:cs typeface="Arial"/>
            </a:endParaRPr>
          </a:p>
          <a:p>
            <a:r>
              <a:rPr lang="en-US" sz="2400">
                <a:solidFill>
                  <a:srgbClr val="000000"/>
                </a:solidFill>
                <a:latin typeface="Arial"/>
                <a:cs typeface="Arial"/>
              </a:rPr>
              <a:t>When I see my CUE, </a:t>
            </a:r>
            <a:endParaRPr lang="en-US">
              <a:solidFill>
                <a:srgbClr val="000000"/>
              </a:solidFill>
              <a:latin typeface="Calibri" panose="020F0502020204030204"/>
              <a:ea typeface="Calibri" panose="020F0502020204030204"/>
              <a:cs typeface="Calibri" panose="020F0502020204030204"/>
            </a:endParaRPr>
          </a:p>
          <a:p>
            <a:r>
              <a:rPr lang="en-US" sz="2400">
                <a:solidFill>
                  <a:srgbClr val="000000"/>
                </a:solidFill>
                <a:latin typeface="Arial"/>
                <a:cs typeface="Arial"/>
              </a:rPr>
              <a:t>I will do my ROUTINE </a:t>
            </a:r>
            <a:endParaRPr lang="en-US">
              <a:solidFill>
                <a:srgbClr val="000000"/>
              </a:solidFill>
              <a:latin typeface="Calibri" panose="020F0502020204030204"/>
              <a:ea typeface="Calibri"/>
              <a:cs typeface="Calibri"/>
            </a:endParaRPr>
          </a:p>
          <a:p>
            <a:r>
              <a:rPr lang="en-US" sz="2400">
                <a:solidFill>
                  <a:srgbClr val="000000"/>
                </a:solidFill>
                <a:latin typeface="Arial"/>
                <a:cs typeface="Arial"/>
              </a:rPr>
              <a:t>to get a REWARD </a:t>
            </a:r>
            <a:endParaRPr lang="en-US">
              <a:ea typeface="Calibri"/>
              <a:cs typeface="Calibri"/>
            </a:endParaRPr>
          </a:p>
        </p:txBody>
      </p:sp>
    </p:spTree>
    <p:extLst>
      <p:ext uri="{BB962C8B-B14F-4D97-AF65-F5344CB8AC3E}">
        <p14:creationId xmlns:p14="http://schemas.microsoft.com/office/powerpoint/2010/main" val="3158903496"/>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BDF1-DFD5-EF43-BB83-DA7AE13B6814}"/>
              </a:ext>
            </a:extLst>
          </p:cNvPr>
          <p:cNvSpPr>
            <a:spLocks noGrp="1"/>
          </p:cNvSpPr>
          <p:nvPr>
            <p:ph type="title"/>
          </p:nvPr>
        </p:nvSpPr>
        <p:spPr>
          <a:xfrm>
            <a:off x="609600" y="479459"/>
            <a:ext cx="10972800" cy="1325563"/>
          </a:xfrm>
        </p:spPr>
        <p:txBody>
          <a:bodyPr/>
          <a:lstStyle/>
          <a:p>
            <a:r>
              <a:rPr lang="en-US">
                <a:latin typeface="Arial Black"/>
              </a:rPr>
              <a:t>Examples of the Habit Loop</a:t>
            </a:r>
          </a:p>
        </p:txBody>
      </p:sp>
      <p:sp>
        <p:nvSpPr>
          <p:cNvPr id="5" name="文本框 4">
            <a:extLst>
              <a:ext uri="{FF2B5EF4-FFF2-40B4-BE49-F238E27FC236}">
                <a16:creationId xmlns:a16="http://schemas.microsoft.com/office/drawing/2014/main" id="{FF894B87-01D4-884E-9E67-2B0B3CEC8E50}"/>
              </a:ext>
            </a:extLst>
          </p:cNvPr>
          <p:cNvSpPr txBox="1"/>
          <p:nvPr/>
        </p:nvSpPr>
        <p:spPr>
          <a:xfrm>
            <a:off x="605932" y="2047043"/>
            <a:ext cx="11191842" cy="3970318"/>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sz="2400" b="1" dirty="0">
                <a:latin typeface="Arial"/>
                <a:cs typeface="Times New Roman"/>
              </a:rPr>
              <a:t>Habit of making plan before next day</a:t>
            </a:r>
            <a:endParaRPr lang="en-US" sz="2400" b="1" dirty="0">
              <a:latin typeface="Arial"/>
              <a:ea typeface="等线"/>
              <a:cs typeface="Times New Roman"/>
            </a:endParaRPr>
          </a:p>
          <a:p>
            <a:pPr marL="742950" lvl="1" indent="-285750">
              <a:buFont typeface="Courier New" panose="020B0604020202020204" pitchFamily="34" charset="0"/>
              <a:buChar char="o"/>
            </a:pPr>
            <a:r>
              <a:rPr lang="en-US" sz="2400" dirty="0">
                <a:latin typeface="Arial"/>
                <a:cs typeface="Times New Roman"/>
              </a:rPr>
              <a:t>Cue - Before go to sleep at night</a:t>
            </a:r>
          </a:p>
          <a:p>
            <a:pPr marL="742950" lvl="1" indent="-285750">
              <a:buFont typeface="Courier New" panose="020B0604020202020204" pitchFamily="34" charset="0"/>
              <a:buChar char="o"/>
            </a:pPr>
            <a:r>
              <a:rPr lang="en-US" sz="2400" dirty="0">
                <a:latin typeface="Arial"/>
                <a:cs typeface="Times New Roman"/>
              </a:rPr>
              <a:t>Routine - Sit in front of desk and writing the next day schedule or to-do list</a:t>
            </a:r>
          </a:p>
          <a:p>
            <a:pPr marL="742950" lvl="1" indent="-285750">
              <a:buFont typeface="Courier New" panose="020B0604020202020204" pitchFamily="34" charset="0"/>
              <a:buChar char="o"/>
            </a:pPr>
            <a:r>
              <a:rPr lang="en-US" sz="2400" dirty="0">
                <a:latin typeface="Arial"/>
                <a:cs typeface="Times New Roman"/>
              </a:rPr>
              <a:t>Reward – Feeling in control of your study life the next day</a:t>
            </a:r>
            <a:endParaRPr lang="en-US" sz="2400" dirty="0">
              <a:latin typeface="Arial"/>
              <a:ea typeface="+mn-lt"/>
              <a:cs typeface="+mn-lt"/>
            </a:endParaRPr>
          </a:p>
          <a:p>
            <a:pPr marL="285750" indent="-285750">
              <a:buFont typeface="Arial" panose="020B0604020202020204" pitchFamily="34" charset="0"/>
              <a:buChar char="•"/>
            </a:pPr>
            <a:endParaRPr lang="en-US" sz="2400">
              <a:latin typeface="Arial"/>
              <a:cs typeface="Times New Roman"/>
            </a:endParaRPr>
          </a:p>
          <a:p>
            <a:pPr marL="285750" indent="-285750">
              <a:buFont typeface="Arial" panose="020B0604020202020204" pitchFamily="34" charset="0"/>
              <a:buChar char="•"/>
            </a:pPr>
            <a:r>
              <a:rPr lang="en-US" sz="2400" b="1" dirty="0">
                <a:latin typeface="Arial"/>
                <a:cs typeface="Times New Roman"/>
              </a:rPr>
              <a:t>Habit of scrolling the Tik Tok</a:t>
            </a:r>
            <a:endParaRPr lang="en-US" sz="2400" dirty="0">
              <a:latin typeface="Arial"/>
              <a:cs typeface="Times New Roman"/>
            </a:endParaRPr>
          </a:p>
          <a:p>
            <a:pPr marL="742950" lvl="1" indent="-285750">
              <a:buFont typeface="Courier New" panose="020B0604020202020204" pitchFamily="34" charset="0"/>
              <a:buChar char="o"/>
            </a:pPr>
            <a:r>
              <a:rPr lang="en-US" sz="2400" dirty="0">
                <a:solidFill>
                  <a:srgbClr val="000000"/>
                </a:solidFill>
                <a:latin typeface="Arial"/>
                <a:ea typeface="等线"/>
                <a:cs typeface="Times New Roman"/>
              </a:rPr>
              <a:t>Cue – During a break </a:t>
            </a:r>
          </a:p>
          <a:p>
            <a:pPr marL="742950" lvl="1" indent="-285750">
              <a:buFont typeface="Courier New" panose="020B0604020202020204" pitchFamily="34" charset="0"/>
              <a:buChar char="o"/>
            </a:pPr>
            <a:r>
              <a:rPr lang="en-US" sz="2400" dirty="0">
                <a:solidFill>
                  <a:srgbClr val="000000"/>
                </a:solidFill>
                <a:latin typeface="Arial"/>
                <a:ea typeface="等线"/>
                <a:cs typeface="Times New Roman"/>
              </a:rPr>
              <a:t>Routine - Scroll Tik Tok and other social media mindlessly for a while </a:t>
            </a:r>
          </a:p>
          <a:p>
            <a:pPr marL="742950" lvl="1" indent="-285750">
              <a:buFont typeface="Courier New" panose="020B0604020202020204" pitchFamily="34" charset="0"/>
              <a:buChar char="o"/>
            </a:pPr>
            <a:r>
              <a:rPr lang="en-US" sz="2400" dirty="0">
                <a:solidFill>
                  <a:srgbClr val="000000"/>
                </a:solidFill>
                <a:latin typeface="Arial"/>
                <a:ea typeface="等线"/>
                <a:cs typeface="Times New Roman"/>
              </a:rPr>
              <a:t>Reward - Relaxation and entertainment even if you don't really gain something from it</a:t>
            </a:r>
            <a:r>
              <a:rPr lang="en-US" sz="2400" dirty="0">
                <a:solidFill>
                  <a:srgbClr val="000000"/>
                </a:solidFill>
                <a:latin typeface="Times New Roman"/>
                <a:ea typeface="等线"/>
                <a:cs typeface="Times New Roman"/>
              </a:rPr>
              <a:t> </a:t>
            </a:r>
          </a:p>
          <a:p>
            <a:pPr marL="285750" indent="-285750">
              <a:buFont typeface="Arial" panose="020B0604020202020204" pitchFamily="34" charset="0"/>
              <a:buChar char="•"/>
            </a:pPr>
            <a:endParaRPr lang="en-US" sz="1200">
              <a:latin typeface="Segoe UI"/>
              <a:cs typeface="Segoe UI"/>
            </a:endParaRPr>
          </a:p>
        </p:txBody>
      </p:sp>
    </p:spTree>
    <p:extLst>
      <p:ext uri="{BB962C8B-B14F-4D97-AF65-F5344CB8AC3E}">
        <p14:creationId xmlns:p14="http://schemas.microsoft.com/office/powerpoint/2010/main" val="3449141303"/>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2574-62B5-A548-8C02-AE0963DEF517}"/>
              </a:ext>
            </a:extLst>
          </p:cNvPr>
          <p:cNvSpPr>
            <a:spLocks noGrp="1"/>
          </p:cNvSpPr>
          <p:nvPr>
            <p:ph type="title"/>
          </p:nvPr>
        </p:nvSpPr>
        <p:spPr/>
        <p:txBody>
          <a:bodyPr/>
          <a:lstStyle/>
          <a:p>
            <a:r>
              <a:rPr lang="en-US"/>
              <a:t>Key</a:t>
            </a:r>
            <a:r>
              <a:rPr lang="en-US" altLang="zh-CN"/>
              <a:t>stone Habits</a:t>
            </a:r>
            <a:endParaRPr lang="en-US"/>
          </a:p>
        </p:txBody>
      </p:sp>
      <p:sp>
        <p:nvSpPr>
          <p:cNvPr id="4" name="Content Placeholder 3">
            <a:extLst>
              <a:ext uri="{FF2B5EF4-FFF2-40B4-BE49-F238E27FC236}">
                <a16:creationId xmlns:a16="http://schemas.microsoft.com/office/drawing/2014/main" id="{A55B0B85-8D3B-9C44-BC93-EDB7A6FF5295}"/>
              </a:ext>
            </a:extLst>
          </p:cNvPr>
          <p:cNvSpPr>
            <a:spLocks noGrp="1"/>
          </p:cNvSpPr>
          <p:nvPr>
            <p:ph sz="quarter" idx="13"/>
          </p:nvPr>
        </p:nvSpPr>
        <p:spPr>
          <a:xfrm>
            <a:off x="770622" y="1927845"/>
            <a:ext cx="10663207" cy="4351338"/>
          </a:xfrm>
        </p:spPr>
        <p:txBody>
          <a:bodyPr vert="horz" lIns="91440" tIns="45720" rIns="91440" bIns="45720" rtlCol="0" anchor="t">
            <a:normAutofit/>
          </a:bodyPr>
          <a:lstStyle/>
          <a:p>
            <a:pPr marL="285750" indent="-285750">
              <a:lnSpc>
                <a:spcPct val="100000"/>
              </a:lnSpc>
              <a:spcBef>
                <a:spcPts val="0"/>
              </a:spcBef>
              <a:buClr>
                <a:srgbClr val="000000"/>
              </a:buClr>
              <a:buSzPts val="2400"/>
              <a:buFont typeface="Arial" panose="020B0604020202020204" pitchFamily="34" charset="0"/>
              <a:buChar char="•"/>
            </a:pPr>
            <a:r>
              <a:rPr lang="en-US" sz="2400">
                <a:solidFill>
                  <a:srgbClr val="000000"/>
                </a:solidFill>
                <a:latin typeface="Arial"/>
                <a:cs typeface="Times New Roman"/>
              </a:rPr>
              <a:t>Keystone habits are some habits are more powerful than others, and have the power to change how other habits work</a:t>
            </a:r>
          </a:p>
          <a:p>
            <a:pPr marL="285750" indent="-285750">
              <a:lnSpc>
                <a:spcPct val="100000"/>
              </a:lnSpc>
              <a:spcBef>
                <a:spcPts val="0"/>
              </a:spcBef>
              <a:buClr>
                <a:srgbClr val="000000"/>
              </a:buClr>
              <a:buSzPts val="2400"/>
              <a:buFont typeface="Arial" panose="020B0604020202020204" pitchFamily="34" charset="0"/>
              <a:buChar char="•"/>
            </a:pPr>
            <a:endParaRPr lang="en-US" sz="2400">
              <a:solidFill>
                <a:srgbClr val="000000"/>
              </a:solidFill>
              <a:latin typeface="Arial"/>
              <a:cs typeface="Times New Roman"/>
            </a:endParaRPr>
          </a:p>
          <a:p>
            <a:pPr marL="285750" indent="-285750">
              <a:lnSpc>
                <a:spcPct val="100000"/>
              </a:lnSpc>
              <a:spcBef>
                <a:spcPts val="0"/>
              </a:spcBef>
              <a:buClr>
                <a:srgbClr val="000000"/>
              </a:buClr>
              <a:buSzPts val="2400"/>
              <a:buFont typeface="Arial" panose="020B0604020202020204" pitchFamily="34" charset="0"/>
              <a:buChar char="•"/>
            </a:pPr>
            <a:r>
              <a:rPr lang="en-US" sz="2400">
                <a:solidFill>
                  <a:srgbClr val="000000"/>
                </a:solidFill>
                <a:latin typeface="Arial"/>
                <a:cs typeface="Times New Roman"/>
              </a:rPr>
              <a:t>Once critical habits are identified and changed, they have the potential to have wide-reaching effects </a:t>
            </a:r>
          </a:p>
          <a:p>
            <a:pPr marL="285750" indent="-285750">
              <a:lnSpc>
                <a:spcPct val="100000"/>
              </a:lnSpc>
              <a:spcBef>
                <a:spcPts val="0"/>
              </a:spcBef>
              <a:buClr>
                <a:srgbClr val="000000"/>
              </a:buClr>
              <a:buSzPts val="2400"/>
              <a:buFont typeface="Arial" panose="020B0604020202020204" pitchFamily="34" charset="0"/>
              <a:buChar char="•"/>
            </a:pPr>
            <a:endParaRPr lang="en-US" sz="2400">
              <a:latin typeface="Arial"/>
              <a:cs typeface="Times New Roman"/>
            </a:endParaRPr>
          </a:p>
          <a:p>
            <a:pPr marL="285750" indent="-285750">
              <a:lnSpc>
                <a:spcPct val="100000"/>
              </a:lnSpc>
              <a:spcBef>
                <a:spcPts val="0"/>
              </a:spcBef>
              <a:buClr>
                <a:srgbClr val="000000"/>
              </a:buClr>
              <a:buSzPts val="2400"/>
              <a:buFont typeface="Arial" panose="020B0604020202020204" pitchFamily="34" charset="0"/>
              <a:buChar char="•"/>
            </a:pPr>
            <a:endParaRPr lang="en-US" sz="2400">
              <a:latin typeface="Arial"/>
              <a:cs typeface="Times New Roman"/>
            </a:endParaRPr>
          </a:p>
          <a:p>
            <a:pPr marL="285750" indent="-285750">
              <a:lnSpc>
                <a:spcPct val="100000"/>
              </a:lnSpc>
              <a:spcBef>
                <a:spcPts val="0"/>
              </a:spcBef>
              <a:buClr>
                <a:srgbClr val="000000"/>
              </a:buClr>
              <a:buSzPts val="2400"/>
              <a:buFont typeface="Arial" panose="020B0604020202020204" pitchFamily="34" charset="0"/>
              <a:buChar char="•"/>
            </a:pPr>
            <a:endParaRPr lang="en-US" sz="1200">
              <a:latin typeface="Times New Roman"/>
              <a:cs typeface="Times New Roman"/>
            </a:endParaRPr>
          </a:p>
          <a:p>
            <a:pPr marL="285750" indent="-285750">
              <a:lnSpc>
                <a:spcPct val="100000"/>
              </a:lnSpc>
              <a:spcBef>
                <a:spcPts val="0"/>
              </a:spcBef>
              <a:buClr>
                <a:srgbClr val="000000"/>
              </a:buClr>
              <a:buSzPts val="2400"/>
              <a:buFont typeface="Arial" panose="020B0604020202020204" pitchFamily="34" charset="0"/>
              <a:buChar char="•"/>
            </a:pPr>
            <a:r>
              <a:rPr lang="en-US" sz="1200">
                <a:latin typeface="Times New Roman"/>
                <a:cs typeface="Segoe UI"/>
              </a:rPr>
              <a:t>(Duhigg, 2012)</a:t>
            </a:r>
            <a:endParaRPr lang="en-US" sz="1200">
              <a:latin typeface="Times New Roman"/>
              <a:cs typeface="Times New Roman"/>
            </a:endParaRPr>
          </a:p>
        </p:txBody>
      </p:sp>
    </p:spTree>
    <p:extLst>
      <p:ext uri="{BB962C8B-B14F-4D97-AF65-F5344CB8AC3E}">
        <p14:creationId xmlns:p14="http://schemas.microsoft.com/office/powerpoint/2010/main" val="2851180303"/>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a:latin typeface="Arial Black"/>
              </a:rPr>
              <a:t>Willpower</a:t>
            </a:r>
            <a:endParaRPr lang="en-US"/>
          </a:p>
        </p:txBody>
      </p:sp>
      <p:sp>
        <p:nvSpPr>
          <p:cNvPr id="3" name="Text Placeholder 2">
            <a:extLst>
              <a:ext uri="{FF2B5EF4-FFF2-40B4-BE49-F238E27FC236}">
                <a16:creationId xmlns:a16="http://schemas.microsoft.com/office/drawing/2014/main" id="{7A1696FF-C1BA-B143-B7AF-203810523E86}"/>
              </a:ext>
            </a:extLst>
          </p:cNvPr>
          <p:cNvSpPr>
            <a:spLocks noGrp="1"/>
          </p:cNvSpPr>
          <p:nvPr>
            <p:ph type="body" sz="quarter" idx="10"/>
          </p:nvPr>
        </p:nvSpPr>
        <p:spPr>
          <a:xfrm>
            <a:off x="126380" y="1568902"/>
            <a:ext cx="11022280" cy="4361688"/>
          </a:xfrm>
        </p:spPr>
        <p:txBody>
          <a:bodyPr vert="horz" lIns="91440" tIns="45720" rIns="91440" bIns="45720" rtlCol="0" anchor="t">
            <a:normAutofit/>
          </a:bodyPr>
          <a:lstStyle/>
          <a:p>
            <a:pPr marL="285750" indent="-285750">
              <a:buFont typeface="Arial,Sans-Serif" panose="020B0604020202020204" pitchFamily="34" charset="0"/>
              <a:buChar char="•"/>
            </a:pPr>
            <a:r>
              <a:rPr lang="en-US" dirty="0">
                <a:latin typeface="Arial"/>
                <a:cs typeface="Times New Roman"/>
              </a:rPr>
              <a:t>Duhigg, 2012</a:t>
            </a:r>
            <a:endParaRPr lang="en-US" dirty="0"/>
          </a:p>
          <a:p>
            <a:pPr marL="285750" indent="-285750">
              <a:buFont typeface="Arial,Sans-Serif" panose="020B0604020202020204" pitchFamily="34" charset="0"/>
              <a:buChar char="•"/>
            </a:pPr>
            <a:endParaRPr lang="en-US" dirty="0">
              <a:latin typeface="Arial"/>
              <a:cs typeface="Times New Roman"/>
            </a:endParaRPr>
          </a:p>
          <a:p>
            <a:pPr marL="971550" lvl="1" indent="-285750">
              <a:buFont typeface="Courier New" panose="020B0604020202020204" pitchFamily="34" charset="0"/>
              <a:buChar char="o"/>
            </a:pPr>
            <a:r>
              <a:rPr lang="en-US" dirty="0">
                <a:latin typeface="Arial"/>
                <a:cs typeface="Times New Roman"/>
              </a:rPr>
              <a:t>Willpower is the most important keystone habit for individual success.</a:t>
            </a:r>
            <a:endParaRPr lang="en-US" dirty="0"/>
          </a:p>
          <a:p>
            <a:pPr marL="285750" indent="-285750">
              <a:buFont typeface="Arial,Sans-Serif" panose="020B0604020202020204" pitchFamily="34" charset="0"/>
              <a:buChar char="•"/>
            </a:pPr>
            <a:endParaRPr lang="en-US">
              <a:latin typeface="Arial"/>
              <a:cs typeface="Times New Roman"/>
            </a:endParaRPr>
          </a:p>
          <a:p>
            <a:pPr marL="971550" lvl="1" indent="-285750">
              <a:buFont typeface="Courier New" panose="020B0604020202020204" pitchFamily="34" charset="0"/>
              <a:buChar char="o"/>
            </a:pPr>
            <a:r>
              <a:rPr lang="en-US" dirty="0">
                <a:latin typeface="Arial"/>
                <a:cs typeface="Times New Roman"/>
              </a:rPr>
              <a:t>The best way to strengthen willpower is to make it into a habit. </a:t>
            </a:r>
          </a:p>
          <a:p>
            <a:pPr marL="285750" indent="-285750">
              <a:buFont typeface="Arial,Sans-Serif" panose="020B0604020202020204" pitchFamily="34" charset="0"/>
              <a:buChar char="•"/>
            </a:pPr>
            <a:endParaRPr lang="en-US">
              <a:latin typeface="Arial"/>
              <a:cs typeface="Times New Roman"/>
            </a:endParaRPr>
          </a:p>
          <a:p>
            <a:pPr marL="971550" lvl="1" indent="-285750">
              <a:buFont typeface="Courier New" panose="020B0604020202020204" pitchFamily="34" charset="0"/>
              <a:buChar char="o"/>
            </a:pPr>
            <a:r>
              <a:rPr lang="en-US" dirty="0">
                <a:latin typeface="Arial"/>
                <a:cs typeface="Times New Roman"/>
              </a:rPr>
              <a:t>Anticipate possible challenges</a:t>
            </a:r>
          </a:p>
          <a:p>
            <a:pPr marL="285750" indent="-285750">
              <a:buFont typeface="Arial,Sans-Serif" panose="020B0604020202020204" pitchFamily="34" charset="0"/>
              <a:buChar char="•"/>
            </a:pPr>
            <a:endParaRPr lang="en-US">
              <a:solidFill>
                <a:srgbClr val="000000"/>
              </a:solidFill>
              <a:latin typeface="Arial"/>
              <a:ea typeface="等线"/>
              <a:cs typeface="Times New Roman"/>
            </a:endParaRPr>
          </a:p>
          <a:p>
            <a:pPr marL="285750" indent="-285750">
              <a:buFont typeface="Arial,Sans-Serif" panose="020B0604020202020204" pitchFamily="34" charset="0"/>
              <a:buChar char="•"/>
            </a:pPr>
            <a:endParaRPr lang="en-US">
              <a:latin typeface="Arial"/>
              <a:ea typeface="等线"/>
              <a:cs typeface="Times New Roman"/>
            </a:endParaRPr>
          </a:p>
          <a:p>
            <a:pPr marL="285750" indent="-285750">
              <a:buFont typeface="Arial,Sans-Serif" panose="020B0604020202020204" pitchFamily="34" charset="0"/>
              <a:buChar char="•"/>
            </a:pPr>
            <a:endParaRPr lang="en-US">
              <a:latin typeface="Arial"/>
              <a:ea typeface="等线"/>
              <a:cs typeface="Times New Roman"/>
            </a:endParaRPr>
          </a:p>
          <a:p>
            <a:pPr marL="285750" indent="-285750">
              <a:buFont typeface="Arial,Sans-Serif" panose="020B0604020202020204" pitchFamily="34" charset="0"/>
              <a:buChar char="•"/>
            </a:pPr>
            <a:endParaRPr lang="en-US" sz="1200">
              <a:latin typeface="Times New Roman"/>
              <a:ea typeface="等线"/>
              <a:cs typeface="Times New Roman"/>
            </a:endParaRPr>
          </a:p>
          <a:p>
            <a:pPr marL="285750" indent="-285750">
              <a:buFont typeface="Arial,Sans-Serif" panose="020B0604020202020204" pitchFamily="34" charset="0"/>
              <a:buChar char="•"/>
            </a:pPr>
            <a:endParaRPr lang="en-US">
              <a:latin typeface="Arial"/>
              <a:ea typeface="等线"/>
              <a:cs typeface="Times New Roman"/>
            </a:endParaRPr>
          </a:p>
          <a:p>
            <a:pPr marL="285750" indent="-285750">
              <a:buFont typeface="Arial,Sans-Serif" panose="020B0604020202020204" pitchFamily="34" charset="0"/>
              <a:buChar char="•"/>
            </a:pPr>
            <a:endParaRPr lang="en-US">
              <a:latin typeface="Arial"/>
              <a:ea typeface="等线"/>
              <a:cs typeface="Times New Roman"/>
            </a:endParaRPr>
          </a:p>
          <a:p>
            <a:pPr marL="285750" indent="-285750">
              <a:lnSpc>
                <a:spcPct val="100000"/>
              </a:lnSpc>
              <a:spcBef>
                <a:spcPts val="0"/>
              </a:spcBef>
              <a:buChar char="•"/>
            </a:pPr>
            <a:endParaRPr lang="en-US">
              <a:latin typeface="Arial"/>
              <a:ea typeface="等线"/>
              <a:cs typeface="Times New Roman"/>
            </a:endParaRPr>
          </a:p>
          <a:p>
            <a:pPr marL="285750" indent="-285750">
              <a:lnSpc>
                <a:spcPct val="100000"/>
              </a:lnSpc>
              <a:spcBef>
                <a:spcPts val="0"/>
              </a:spcBef>
              <a:buChar char="•"/>
            </a:pPr>
            <a:endParaRPr lang="en-US">
              <a:latin typeface="Times New Roman"/>
              <a:ea typeface="等线" panose="02010600030101010101" pitchFamily="2" charset="-122"/>
              <a:cs typeface="Times New Roman"/>
            </a:endParaRPr>
          </a:p>
          <a:p>
            <a:pPr>
              <a:lnSpc>
                <a:spcPct val="100000"/>
              </a:lnSpc>
              <a:spcBef>
                <a:spcPts val="0"/>
              </a:spcBef>
            </a:pPr>
            <a:endParaRPr lang="en-US" sz="1200">
              <a:latin typeface="Times New Roman"/>
              <a:ea typeface="等线" panose="02010600030101010101" pitchFamily="2" charset="-122"/>
              <a:cs typeface="Times New Roman"/>
            </a:endParaRPr>
          </a:p>
          <a:p>
            <a:pPr>
              <a:lnSpc>
                <a:spcPct val="100000"/>
              </a:lnSpc>
              <a:spcBef>
                <a:spcPts val="0"/>
              </a:spcBef>
            </a:pPr>
            <a:endParaRPr lang="en-US" sz="1200">
              <a:latin typeface="Times New Roman"/>
              <a:ea typeface="等线" panose="02010600030101010101" pitchFamily="2" charset="-122"/>
              <a:cs typeface="Times New Roman"/>
            </a:endParaRPr>
          </a:p>
          <a:p>
            <a:pPr>
              <a:lnSpc>
                <a:spcPct val="100000"/>
              </a:lnSpc>
              <a:spcBef>
                <a:spcPts val="0"/>
              </a:spcBef>
            </a:pPr>
            <a:endParaRPr lang="en-US" sz="1200">
              <a:latin typeface="Times New Roman"/>
              <a:ea typeface="等线" panose="02010600030101010101" pitchFamily="2" charset="-122"/>
              <a:cs typeface="Times New Roman"/>
            </a:endParaRPr>
          </a:p>
          <a:p>
            <a:pPr>
              <a:lnSpc>
                <a:spcPct val="100000"/>
              </a:lnSpc>
              <a:spcBef>
                <a:spcPts val="0"/>
              </a:spcBef>
            </a:pPr>
            <a:endParaRPr lang="en-US" sz="1200">
              <a:latin typeface="Times New Roman"/>
              <a:ea typeface="等线" panose="02010600030101010101" pitchFamily="2" charset="-122"/>
              <a:cs typeface="Times New Roman"/>
            </a:endParaRPr>
          </a:p>
          <a:p>
            <a:pPr marL="285750" indent="-285750">
              <a:lnSpc>
                <a:spcPct val="100000"/>
              </a:lnSpc>
              <a:spcBef>
                <a:spcPts val="0"/>
              </a:spcBef>
              <a:buChar char="•"/>
            </a:pPr>
            <a:endParaRPr lang="en-US" sz="1200">
              <a:latin typeface="Segoe UI"/>
              <a:ea typeface="等线" panose="02010600030101010101" pitchFamily="2" charset="-122"/>
              <a:cs typeface="Segoe UI"/>
            </a:endParaRPr>
          </a:p>
          <a:p>
            <a:pPr marL="342900" indent="-342900">
              <a:buChar char="•"/>
            </a:pPr>
            <a:endParaRPr lang="en-US" altLang="zh-CN">
              <a:ea typeface="等线" panose="02010600030101010101" pitchFamily="2" charset="-122"/>
            </a:endParaRPr>
          </a:p>
          <a:p>
            <a:pPr marL="342900" indent="-342900">
              <a:buChar char="•"/>
            </a:pPr>
            <a:endParaRPr lang="en-US" altLang="zh-CN" b="1">
              <a:latin typeface="Times New Roman" panose="02020603050405020304" pitchFamily="18" charset="0"/>
              <a:ea typeface="等线" panose="02010600030101010101" pitchFamily="2" charset="-122"/>
            </a:endParaRPr>
          </a:p>
          <a:p>
            <a:pPr marL="342900" indent="-342900">
              <a:buChar char="•"/>
            </a:pPr>
            <a:endParaRPr lang="en-US"/>
          </a:p>
        </p:txBody>
      </p:sp>
    </p:spTree>
    <p:extLst>
      <p:ext uri="{BB962C8B-B14F-4D97-AF65-F5344CB8AC3E}">
        <p14:creationId xmlns:p14="http://schemas.microsoft.com/office/powerpoint/2010/main" val="3542362322"/>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2000" b="1" i="0" u="none" strike="noStrike" kern="1200" cap="none" spc="0" normalizeH="0" baseline="0" noProof="0">
                <a:ln>
                  <a:noFill/>
                </a:ln>
                <a:solidFill>
                  <a:srgbClr val="990000"/>
                </a:solidFill>
                <a:effectLst/>
                <a:uLnTx/>
                <a:uFillTx/>
                <a:latin typeface="Arial Black" panose="020B0604020202020204" pitchFamily="34" charset="0"/>
                <a:ea typeface="+mn-ea"/>
                <a:cs typeface="Arial Black" panose="020B0604020202020204" pitchFamily="34" charset="0"/>
              </a:rPr>
              <a:t>How to create a habit</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cs typeface="Arial Black" panose="020B0604020202020204" pitchFamily="34" charset="0"/>
            </a:endParaRPr>
          </a:p>
        </p:txBody>
      </p:sp>
      <p:pic>
        <p:nvPicPr>
          <p:cNvPr id="7" name="图片占位符 6">
            <a:extLst>
              <a:ext uri="{FF2B5EF4-FFF2-40B4-BE49-F238E27FC236}">
                <a16:creationId xmlns:a16="http://schemas.microsoft.com/office/drawing/2014/main" id="{CE1B4F6A-200F-FF57-CF0C-E91E900570B7}"/>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4"/>
          <a:srcRect l="14172" t="38544" r="68762" b="7008"/>
          <a:stretch/>
        </p:blipFill>
        <p:spPr>
          <a:xfrm>
            <a:off x="612676" y="1100851"/>
            <a:ext cx="2076906" cy="4926697"/>
          </a:xfrm>
          <a:prstGeom prst="rect">
            <a:avLst/>
          </a:prstGeom>
        </p:spPr>
      </p:pic>
      <p:pic>
        <p:nvPicPr>
          <p:cNvPr id="5" name="图片占位符 6" descr="A diagram of a habit">
            <a:extLst>
              <a:ext uri="{FF2B5EF4-FFF2-40B4-BE49-F238E27FC236}">
                <a16:creationId xmlns:a16="http://schemas.microsoft.com/office/drawing/2014/main" id="{A1931C00-D082-1B3F-146B-C9C43C264201}"/>
              </a:ext>
              <a:ext uri="{C183D7F6-B498-43B3-948B-1728B52AA6E4}">
                <adec:decorative xmlns:adec="http://schemas.microsoft.com/office/drawing/2017/decorative" val="0"/>
              </a:ext>
            </a:extLst>
          </p:cNvPr>
          <p:cNvPicPr>
            <a:picLocks noChangeAspect="1"/>
          </p:cNvPicPr>
          <p:nvPr/>
        </p:nvPicPr>
        <p:blipFill rotWithShape="1">
          <a:blip r:embed="rId4"/>
          <a:srcRect l="32941" t="38095" r="37647" b="10204"/>
          <a:stretch/>
        </p:blipFill>
        <p:spPr>
          <a:xfrm>
            <a:off x="3361163" y="1021648"/>
            <a:ext cx="3685046" cy="4809570"/>
          </a:xfrm>
          <a:prstGeom prst="rect">
            <a:avLst/>
          </a:prstGeom>
        </p:spPr>
      </p:pic>
      <p:pic>
        <p:nvPicPr>
          <p:cNvPr id="4" name="图片占位符 6" descr="A diagram of a habit">
            <a:extLst>
              <a:ext uri="{FF2B5EF4-FFF2-40B4-BE49-F238E27FC236}">
                <a16:creationId xmlns:a16="http://schemas.microsoft.com/office/drawing/2014/main" id="{CC5766D4-8A0E-8B4D-2841-8652662F3062}"/>
              </a:ext>
              <a:ext uri="{C183D7F6-B498-43B3-948B-1728B52AA6E4}">
                <adec:decorative xmlns:adec="http://schemas.microsoft.com/office/drawing/2017/decorative" val="0"/>
              </a:ext>
            </a:extLst>
          </p:cNvPr>
          <p:cNvPicPr>
            <a:picLocks noChangeAspect="1"/>
          </p:cNvPicPr>
          <p:nvPr/>
        </p:nvPicPr>
        <p:blipFill rotWithShape="1">
          <a:blip r:embed="rId4"/>
          <a:srcRect l="62584" t="38864" r="11409" b="7045"/>
          <a:stretch/>
        </p:blipFill>
        <p:spPr>
          <a:xfrm>
            <a:off x="7041494" y="1107604"/>
            <a:ext cx="3074380" cy="4732469"/>
          </a:xfrm>
          <a:prstGeom prst="rect">
            <a:avLst/>
          </a:prstGeom>
        </p:spPr>
      </p:pic>
    </p:spTree>
    <p:extLst>
      <p:ext uri="{BB962C8B-B14F-4D97-AF65-F5344CB8AC3E}">
        <p14:creationId xmlns:p14="http://schemas.microsoft.com/office/powerpoint/2010/main" val="2457018539"/>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3A660-82BB-C871-41B8-8D6B6426DE2A}"/>
              </a:ext>
            </a:extLst>
          </p:cNvPr>
          <p:cNvSpPr>
            <a:spLocks noGrp="1"/>
          </p:cNvSpPr>
          <p:nvPr>
            <p:ph type="ctrTitle"/>
          </p:nvPr>
        </p:nvSpPr>
        <p:spPr>
          <a:xfrm>
            <a:off x="419958" y="2934212"/>
            <a:ext cx="7352287" cy="1508125"/>
          </a:xfrm>
        </p:spPr>
        <p:txBody>
          <a:bodyPr/>
          <a:lstStyle/>
          <a:p>
            <a:r>
              <a:rPr lang="en-US" dirty="0">
                <a:latin typeface="Arial Black"/>
              </a:rPr>
              <a:t>How to Create a Habit   </a:t>
            </a:r>
            <a:endParaRPr lang="en-US" dirty="0"/>
          </a:p>
        </p:txBody>
      </p:sp>
      <p:sp>
        <p:nvSpPr>
          <p:cNvPr id="3" name="Subtitle 2">
            <a:extLst>
              <a:ext uri="{FF2B5EF4-FFF2-40B4-BE49-F238E27FC236}">
                <a16:creationId xmlns:a16="http://schemas.microsoft.com/office/drawing/2014/main" id="{8386273A-D294-AD27-4B73-9B612FA318A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8934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E123C-BADB-6B44-AC41-F608A57981BE}"/>
              </a:ext>
            </a:extLst>
          </p:cNvPr>
          <p:cNvSpPr>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spcBef>
                <a:spcPts val="1000"/>
              </a:spcBef>
              <a:defRPr/>
            </a:pPr>
            <a:r>
              <a:rPr kumimoji="0" lang="en-US" altLang="zh-CN" sz="2000" b="1" i="0" u="none" strike="noStrike" kern="1200" cap="none" spc="0" normalizeH="0" baseline="0" noProof="0">
                <a:ln>
                  <a:noFill/>
                </a:ln>
                <a:solidFill>
                  <a:srgbClr val="990000"/>
                </a:solidFill>
                <a:effectLst/>
                <a:uLnTx/>
                <a:uFillTx/>
                <a:latin typeface="Arial Black"/>
                <a:ea typeface="等线"/>
              </a:rPr>
              <a:t>How to create a habit</a:t>
            </a:r>
            <a:r>
              <a:rPr lang="en-US" altLang="zh-CN" sz="2000">
                <a:latin typeface="Arial Black"/>
                <a:ea typeface="等线"/>
              </a:rPr>
              <a:t> – Step 1 The Cue</a:t>
            </a:r>
            <a:endParaRPr kumimoji="0" lang="en-US" sz="2000" b="1" i="0" u="none" strike="noStrike" kern="1200" cap="none" spc="0" normalizeH="0" baseline="0" noProof="0">
              <a:ln>
                <a:noFill/>
              </a:ln>
              <a:solidFill>
                <a:srgbClr val="990000"/>
              </a:solidFill>
              <a:effectLst/>
              <a:uLnTx/>
              <a:uFillTx/>
              <a:latin typeface="Arial Black" panose="020B0604020202020204" pitchFamily="34" charset="0"/>
              <a:ea typeface="+mn-ea"/>
            </a:endParaRPr>
          </a:p>
        </p:txBody>
      </p:sp>
      <p:pic>
        <p:nvPicPr>
          <p:cNvPr id="7" name="图片占位符 6" descr="Step 1 the cue for how to create a habit. Every habit has a trigger...">
            <a:extLst>
              <a:ext uri="{FF2B5EF4-FFF2-40B4-BE49-F238E27FC236}">
                <a16:creationId xmlns:a16="http://schemas.microsoft.com/office/drawing/2014/main" id="{CE1B4F6A-200F-FF57-CF0C-E91E900570B7}"/>
              </a:ext>
              <a:ext uri="{C183D7F6-B498-43B3-948B-1728B52AA6E4}">
                <adec:decorative xmlns:adec="http://schemas.microsoft.com/office/drawing/2017/decorative" val="0"/>
              </a:ext>
            </a:extLst>
          </p:cNvPr>
          <p:cNvPicPr>
            <a:picLocks noGrp="1" noChangeAspect="1"/>
          </p:cNvPicPr>
          <p:nvPr>
            <p:ph type="pic" sz="quarter" idx="4294967295"/>
          </p:nvPr>
        </p:nvPicPr>
        <p:blipFill rotWithShape="1">
          <a:blip r:embed="rId4"/>
          <a:srcRect l="13973" t="38760" r="69315" b="52451"/>
          <a:stretch/>
        </p:blipFill>
        <p:spPr>
          <a:xfrm>
            <a:off x="574837" y="2209764"/>
            <a:ext cx="3337412" cy="1304999"/>
          </a:xfrm>
          <a:prstGeom prst="rect">
            <a:avLst/>
          </a:prstGeom>
        </p:spPr>
      </p:pic>
      <p:pic>
        <p:nvPicPr>
          <p:cNvPr id="6" name="图片占位符 6" descr="The cue flowchat start with &quot;what time will this habit occur?&quot; to &quot;where will you be?&quot; to &quot;who ealse will be around&quot; to &quot;what will you have just finished&quot; to &quot;what emotion do you think will be feeling?&quot;">
            <a:extLst>
              <a:ext uri="{FF2B5EF4-FFF2-40B4-BE49-F238E27FC236}">
                <a16:creationId xmlns:a16="http://schemas.microsoft.com/office/drawing/2014/main" id="{3F6C4F47-21CA-2034-1ECA-535AF7317798}"/>
              </a:ext>
              <a:ext uri="{C183D7F6-B498-43B3-948B-1728B52AA6E4}">
                <adec:decorative xmlns:adec="http://schemas.microsoft.com/office/drawing/2017/decorative" val="0"/>
              </a:ext>
            </a:extLst>
          </p:cNvPr>
          <p:cNvPicPr>
            <a:picLocks noChangeAspect="1"/>
          </p:cNvPicPr>
          <p:nvPr/>
        </p:nvPicPr>
        <p:blipFill rotWithShape="1">
          <a:blip r:embed="rId4"/>
          <a:srcRect l="18627" t="47443" r="68123" b="17152"/>
          <a:stretch/>
        </p:blipFill>
        <p:spPr>
          <a:xfrm>
            <a:off x="4515324" y="1032338"/>
            <a:ext cx="2648673" cy="5239803"/>
          </a:xfrm>
          <a:prstGeom prst="rect">
            <a:avLst/>
          </a:prstGeom>
        </p:spPr>
      </p:pic>
      <p:pic>
        <p:nvPicPr>
          <p:cNvPr id="9" name="图片占位符 6" descr="You don't need all of these to create a habit. Only one of them is needed to become a cue. But the more you test out, the faster the habit takes hold.">
            <a:extLst>
              <a:ext uri="{FF2B5EF4-FFF2-40B4-BE49-F238E27FC236}">
                <a16:creationId xmlns:a16="http://schemas.microsoft.com/office/drawing/2014/main" id="{FBB92E5F-D6B1-6BCB-B121-7ECB06EEF864}"/>
              </a:ext>
              <a:ext uri="{C183D7F6-B498-43B3-948B-1728B52AA6E4}">
                <adec:decorative xmlns:adec="http://schemas.microsoft.com/office/drawing/2017/decorative" val="0"/>
              </a:ext>
            </a:extLst>
          </p:cNvPr>
          <p:cNvPicPr>
            <a:picLocks noChangeAspect="1"/>
          </p:cNvPicPr>
          <p:nvPr/>
        </p:nvPicPr>
        <p:blipFill rotWithShape="1">
          <a:blip r:embed="rId4"/>
          <a:srcRect l="18526" t="82880" r="68754" b="7111"/>
          <a:stretch/>
        </p:blipFill>
        <p:spPr>
          <a:xfrm>
            <a:off x="7684216" y="2369545"/>
            <a:ext cx="2691041" cy="1572391"/>
          </a:xfrm>
          <a:prstGeom prst="rect">
            <a:avLst/>
          </a:prstGeom>
        </p:spPr>
      </p:pic>
    </p:spTree>
    <p:extLst>
      <p:ext uri="{BB962C8B-B14F-4D97-AF65-F5344CB8AC3E}">
        <p14:creationId xmlns:p14="http://schemas.microsoft.com/office/powerpoint/2010/main" val="1891172450"/>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USC Powerpoint Template -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17</Notes>
  <HiddenSlides>4</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USC Powerpoint Template - White</vt:lpstr>
      <vt:lpstr>How To Create/Change A Habit</vt:lpstr>
      <vt:lpstr>What is a Habit?</vt:lpstr>
      <vt:lpstr>Habit Loop (Duhigg, 2012)</vt:lpstr>
      <vt:lpstr>Examples of the Habit Loop</vt:lpstr>
      <vt:lpstr>Keystone Habits</vt:lpstr>
      <vt:lpstr>Willpower</vt:lpstr>
      <vt:lpstr>How to create a habit</vt:lpstr>
      <vt:lpstr>How to Create a Habit   </vt:lpstr>
      <vt:lpstr>How to create a habit – Step 1 The Cue</vt:lpstr>
      <vt:lpstr>How to create a habit – Step 2 The Reward</vt:lpstr>
      <vt:lpstr>How to create a habit Step 2 The Reward</vt:lpstr>
      <vt:lpstr>How to create a habit – Step 3 The Routine</vt:lpstr>
      <vt:lpstr>How to create a habit Simplify version</vt:lpstr>
      <vt:lpstr>How to Change a Habit</vt:lpstr>
      <vt:lpstr>How to change a habit – Step 1 The cue</vt:lpstr>
      <vt:lpstr>How to change a habit – Step 2 The Reward</vt:lpstr>
      <vt:lpstr>How to change a habit - Step 3 The Routine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Zitlahlyc Heredia</dc:creator>
  <cp:revision>340</cp:revision>
  <dcterms:created xsi:type="dcterms:W3CDTF">2020-03-02T23:35:26Z</dcterms:created>
  <dcterms:modified xsi:type="dcterms:W3CDTF">2024-03-26T18:55:27Z</dcterms:modified>
</cp:coreProperties>
</file>