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2"/>
  </p:notesMasterIdLst>
  <p:sldIdLst>
    <p:sldId id="285" r:id="rId2"/>
    <p:sldId id="311" r:id="rId3"/>
    <p:sldId id="317" r:id="rId4"/>
    <p:sldId id="319" r:id="rId5"/>
    <p:sldId id="320" r:id="rId6"/>
    <p:sldId id="321" r:id="rId7"/>
    <p:sldId id="322" r:id="rId8"/>
    <p:sldId id="323" r:id="rId9"/>
    <p:sldId id="324" r:id="rId10"/>
    <p:sldId id="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C206C-6317-2F75-7DE9-E037965DEDB6}" name="Juliana Calhoun" initials="JC" userId="S::jrcalhou@usc.edu::b6e00576-73dc-43e2-aee8-e023a7b094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9491D-2C43-D1DF-383D-35B6887C0669}" v="324" dt="2022-03-08T17:38:30.181"/>
    <p1510:client id="{3003A01D-F6A1-4C28-9DC6-D4699F73C10D}" v="1293" dt="2022-03-03T21:42:22.965"/>
    <p1510:client id="{4F8A7151-815D-7C03-F25C-2B198FD26EE6}" v="29" dt="2022-03-09T17:23:01.566"/>
    <p1510:client id="{7875F713-4AF1-4C6E-AA4B-63A80DB029BC}" v="2" dt="2022-03-01T19:45:49.696"/>
    <p1510:client id="{7BBB04F1-D6EA-0F9F-6218-09BD4E6E781F}" v="60" dt="2022-03-08T17:43:39.770"/>
    <p1510:client id="{80150778-9183-CA23-A010-DAEFCB1D3E69}" v="14" dt="2022-03-10T02:28:44.520"/>
    <p1510:client id="{B45E7B3B-8B95-6328-D207-9421A855C582}" v="4" dt="2022-03-10T17:48:57.954"/>
    <p1510:client id="{E4DB1830-5DF7-093D-704C-48318273889E}" v="882" dt="2022-03-09T21:07:08.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FE32B-9CA2-2F4B-9804-71437D3DF4F6}" type="datetimeFigureOut">
              <a:rPr lang="en-US" smtClean="0"/>
              <a:t>3/21/22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19D91-D33E-2047-964C-331174639827}" type="slidenum">
              <a:rPr lang="en-US" smtClean="0"/>
              <a:t>‹#›</a:t>
            </a:fld>
            <a:endParaRPr lang="en-US"/>
          </a:p>
        </p:txBody>
      </p:sp>
    </p:spTree>
    <p:extLst>
      <p:ext uri="{BB962C8B-B14F-4D97-AF65-F5344CB8AC3E}">
        <p14:creationId xmlns:p14="http://schemas.microsoft.com/office/powerpoint/2010/main" val="31726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Hellol</a:t>
            </a:r>
            <a:r>
              <a:rPr lang="en-US"/>
              <a:t>! Welcome to the </a:t>
            </a:r>
            <a:r>
              <a:rPr lang="en-US" err="1"/>
              <a:t>Kortschak</a:t>
            </a:r>
            <a:r>
              <a:rPr lang="en-US"/>
              <a:t> Center for Learning and Creativity Tools and Resources page. My name is Zainab Nicholas and I serve as an Academic Coach. Today, I will be discussing how to create an action plan. </a:t>
            </a:r>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1</a:t>
            </a:fld>
            <a:endParaRPr lang="en-US"/>
          </a:p>
        </p:txBody>
      </p:sp>
    </p:spTree>
    <p:extLst>
      <p:ext uri="{BB962C8B-B14F-4D97-AF65-F5344CB8AC3E}">
        <p14:creationId xmlns:p14="http://schemas.microsoft.com/office/powerpoint/2010/main" val="372524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hope watching this video was helpful. Please visit KCLC if you have any additional questions. </a:t>
            </a:r>
          </a:p>
        </p:txBody>
      </p:sp>
      <p:sp>
        <p:nvSpPr>
          <p:cNvPr id="4" name="Slide Number Placeholder 3"/>
          <p:cNvSpPr>
            <a:spLocks noGrp="1"/>
          </p:cNvSpPr>
          <p:nvPr>
            <p:ph type="sldNum" sz="quarter" idx="5"/>
          </p:nvPr>
        </p:nvSpPr>
        <p:spPr/>
        <p:txBody>
          <a:bodyPr/>
          <a:lstStyle/>
          <a:p>
            <a:fld id="{30019D91-D33E-2047-964C-331174639827}" type="slidenum">
              <a:rPr lang="en-US" smtClean="0"/>
              <a:t>10</a:t>
            </a:fld>
            <a:endParaRPr lang="en-US"/>
          </a:p>
        </p:txBody>
      </p:sp>
    </p:spTree>
    <p:extLst>
      <p:ext uri="{BB962C8B-B14F-4D97-AF65-F5344CB8AC3E}">
        <p14:creationId xmlns:p14="http://schemas.microsoft.com/office/powerpoint/2010/main" val="378393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Weekly action plans are a great organizational tool to help with breaking down tasks and assignments into manageable pieces. They allow for you to plan out your weekly tasks. Developing an action plan can help increase efficiency and accountability to meet goals and objectives through detailed action steps that determine what day they will be completed. Action plans assists in the development and accountability of self-regulation. </a:t>
            </a:r>
            <a:endParaRPr lang="en-US">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2</a:t>
            </a:fld>
            <a:endParaRPr lang="en-US"/>
          </a:p>
        </p:txBody>
      </p:sp>
    </p:spTree>
    <p:extLst>
      <p:ext uri="{BB962C8B-B14F-4D97-AF65-F5344CB8AC3E}">
        <p14:creationId xmlns:p14="http://schemas.microsoft.com/office/powerpoint/2010/main" val="219338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go through the steps on how to create an action plan. An action plan usually takes about 10-20 minutes to complete so make sure to set aside enough time to complete it. There is a blank action plan in a word document form below on this webpage. Feel free to watch this video while you also complete your action plan. </a:t>
            </a:r>
            <a:endParaRPr lang="en-US">
              <a:cs typeface="Calibri"/>
            </a:endParaRPr>
          </a:p>
          <a:p>
            <a:endParaRPr lang="en-US"/>
          </a:p>
          <a:p>
            <a:r>
              <a:rPr lang="en-US"/>
              <a:t>Step 1 is to write the weekly date in the top right corner. You will want to write out the dates that you will be putting into the action plan. </a:t>
            </a:r>
            <a:r>
              <a:rPr lang="en-US">
                <a:cs typeface="Calibri"/>
              </a:rPr>
              <a:t>You notice in red on the slide that this calendar will review the Week of 11/6-11/12. </a:t>
            </a: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3</a:t>
            </a:fld>
            <a:endParaRPr lang="en-US"/>
          </a:p>
        </p:txBody>
      </p:sp>
    </p:spTree>
    <p:extLst>
      <p:ext uri="{BB962C8B-B14F-4D97-AF65-F5344CB8AC3E}">
        <p14:creationId xmlns:p14="http://schemas.microsoft.com/office/powerpoint/2010/main" val="248835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2 is list your courses in abbreviation and number in the far-left column in the white spaces. You can also include work or any clubs you are in here as well. You notice in the red that this calendar will plan for five courses. </a:t>
            </a:r>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4</a:t>
            </a:fld>
            <a:endParaRPr lang="en-US"/>
          </a:p>
        </p:txBody>
      </p:sp>
    </p:spTree>
    <p:extLst>
      <p:ext uri="{BB962C8B-B14F-4D97-AF65-F5344CB8AC3E}">
        <p14:creationId xmlns:p14="http://schemas.microsoft.com/office/powerpoint/2010/main" val="5892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3 is to write the specific date in each gray column at the top going from left to right. Theses days should reflect the dates indicated in the week of. </a:t>
            </a:r>
          </a:p>
          <a:p>
            <a:r>
              <a:rPr lang="en-US"/>
              <a:t>You notice in the red the date added. </a:t>
            </a:r>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5</a:t>
            </a:fld>
            <a:endParaRPr lang="en-US"/>
          </a:p>
        </p:txBody>
      </p:sp>
    </p:spTree>
    <p:extLst>
      <p:ext uri="{BB962C8B-B14F-4D97-AF65-F5344CB8AC3E}">
        <p14:creationId xmlns:p14="http://schemas.microsoft.com/office/powerpoint/2010/main" val="236816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step four you will start with your first course located in the second horizontal line. This example shows in red for the AMST 227 class.  </a:t>
            </a:r>
          </a:p>
          <a:p>
            <a:r>
              <a:rPr lang="en-US"/>
              <a:t>You will look at your syllabus, emails, notes, and blackboard to determine what needs to be added for this week. From there, you can break down assignments and add them to the day you plan on completing the task. If you do break down assignments, make sure it is manageable components. </a:t>
            </a:r>
            <a:endParaRPr lang="en-US">
              <a:cs typeface="Calibri"/>
            </a:endParaRPr>
          </a:p>
          <a:p>
            <a:endParaRPr lang="en-US">
              <a:cs typeface="Calibri"/>
            </a:endParaRPr>
          </a:p>
          <a:p>
            <a:r>
              <a:rPr lang="en-US">
                <a:cs typeface="Calibri"/>
              </a:rPr>
              <a:t>In this example, you can see a reading, attending office hours and reviewing resources for a paper have been added. </a:t>
            </a: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6</a:t>
            </a:fld>
            <a:endParaRPr lang="en-US"/>
          </a:p>
        </p:txBody>
      </p:sp>
    </p:spTree>
    <p:extLst>
      <p:ext uri="{BB962C8B-B14F-4D97-AF65-F5344CB8AC3E}">
        <p14:creationId xmlns:p14="http://schemas.microsoft.com/office/powerpoint/2010/main" val="422807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step five you'll complete the task list for the remainder of your courses. Here these are in the red box for SPAN 220, CTCS 469, and CTPR 432. You will continue to write in items and breaking down tasks.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7</a:t>
            </a:fld>
            <a:endParaRPr lang="en-US"/>
          </a:p>
        </p:txBody>
      </p:sp>
    </p:spTree>
    <p:extLst>
      <p:ext uri="{BB962C8B-B14F-4D97-AF65-F5344CB8AC3E}">
        <p14:creationId xmlns:p14="http://schemas.microsoft.com/office/powerpoint/2010/main" val="367841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completed your action plan you can focus on the upcoming days. Step 6 is the facilitation of the action plan. We are going to first look at the date 11/6 in the example on the slide. </a:t>
            </a:r>
          </a:p>
          <a:p>
            <a:endParaRPr lang="en-US">
              <a:cs typeface="Calibri" panose="020F0502020204030204"/>
            </a:endParaRPr>
          </a:p>
          <a:p>
            <a:r>
              <a:rPr lang="en-US">
                <a:cs typeface="Calibri" panose="020F0502020204030204"/>
              </a:rPr>
              <a:t>It is important in the action to plan to look at each date and make sure that you have time to complete the task. If you have a busy day and won't have time to complete the task, then some tasks may need to move to a different day. </a:t>
            </a:r>
          </a:p>
          <a:p>
            <a:endParaRPr lang="en-US">
              <a:cs typeface="Calibri" panose="020F0502020204030204"/>
            </a:endParaRPr>
          </a:p>
          <a:p>
            <a:r>
              <a:rPr lang="en-US">
                <a:cs typeface="Calibri" panose="020F0502020204030204"/>
              </a:rPr>
              <a:t>Another step you may want to take is to estimate how long it will take you to complete the task and start to assign it into your day and in your weekly schedule.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8</a:t>
            </a:fld>
            <a:endParaRPr lang="en-US"/>
          </a:p>
        </p:txBody>
      </p:sp>
    </p:spTree>
    <p:extLst>
      <p:ext uri="{BB962C8B-B14F-4D97-AF65-F5344CB8AC3E}">
        <p14:creationId xmlns:p14="http://schemas.microsoft.com/office/powerpoint/2010/main" val="394990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seven is to monitor and evaluate your action plan. Just because you created the plan does not mean that it will actually turn out that way. Action plans often need updating and fine-tuning throughout the week, especially if unexpected things occur.  Task-reflecting is important to an action plan because it increases productivity. </a:t>
            </a:r>
          </a:p>
          <a:p>
            <a:endParaRPr lang="en-US"/>
          </a:p>
          <a:p>
            <a:r>
              <a:rPr lang="en-US">
                <a:cs typeface="Calibri"/>
              </a:rPr>
              <a:t>Once the week is complete, you can start over again for the next week. Make sure to incorporate strategies you have learned throughout the week into your next action plan. </a:t>
            </a:r>
          </a:p>
        </p:txBody>
      </p:sp>
      <p:sp>
        <p:nvSpPr>
          <p:cNvPr id="4" name="Slide Number Placeholder 3"/>
          <p:cNvSpPr>
            <a:spLocks noGrp="1"/>
          </p:cNvSpPr>
          <p:nvPr>
            <p:ph type="sldNum" sz="quarter" idx="5"/>
          </p:nvPr>
        </p:nvSpPr>
        <p:spPr/>
        <p:txBody>
          <a:bodyPr/>
          <a:lstStyle/>
          <a:p>
            <a:fld id="{30019D91-D33E-2047-964C-331174639827}" type="slidenum">
              <a:rPr lang="en-US" smtClean="0"/>
              <a:t>9</a:t>
            </a:fld>
            <a:endParaRPr lang="en-US"/>
          </a:p>
        </p:txBody>
      </p:sp>
    </p:spTree>
    <p:extLst>
      <p:ext uri="{BB962C8B-B14F-4D97-AF65-F5344CB8AC3E}">
        <p14:creationId xmlns:p14="http://schemas.microsoft.com/office/powerpoint/2010/main" val="3482522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B79972-DC55-3348-BB6D-F33DD5089332}"/>
              </a:ext>
            </a:extLst>
          </p:cNvPr>
          <p:cNvSpPr>
            <a:spLocks noGrp="1"/>
          </p:cNvSpPr>
          <p:nvPr>
            <p:ph type="ctrTitle" hasCustomPrompt="1"/>
          </p:nvPr>
        </p:nvSpPr>
        <p:spPr>
          <a:xfrm>
            <a:off x="612648" y="3293316"/>
            <a:ext cx="5509071" cy="1508125"/>
          </a:xfrm>
        </p:spPr>
        <p:txBody>
          <a:bodyPr anchor="b">
            <a:normAutofit/>
          </a:bodyPr>
          <a:lstStyle>
            <a:lvl1pPr algn="l">
              <a:defRPr sz="3600">
                <a:solidFill>
                  <a:srgbClr val="990000"/>
                </a:solidFill>
              </a:defRPr>
            </a:lvl1pPr>
          </a:lstStyle>
          <a:p>
            <a:r>
              <a:rPr lang="en-US"/>
              <a:t>Title of presentation goes here</a:t>
            </a:r>
          </a:p>
        </p:txBody>
      </p:sp>
      <p:sp>
        <p:nvSpPr>
          <p:cNvPr id="4" name="Subtitle 2">
            <a:extLst>
              <a:ext uri="{FF2B5EF4-FFF2-40B4-BE49-F238E27FC236}">
                <a16:creationId xmlns:a16="http://schemas.microsoft.com/office/drawing/2014/main" id="{C27E14F3-A1C4-3843-8326-D47F9839EE35}"/>
              </a:ext>
            </a:extLst>
          </p:cNvPr>
          <p:cNvSpPr>
            <a:spLocks noGrp="1"/>
          </p:cNvSpPr>
          <p:nvPr>
            <p:ph type="subTitle" idx="1" hasCustomPrompt="1"/>
          </p:nvPr>
        </p:nvSpPr>
        <p:spPr>
          <a:xfrm>
            <a:off x="612648" y="4864061"/>
            <a:ext cx="5509071" cy="100019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Picture 5">
            <a:extLst>
              <a:ext uri="{FF2B5EF4-FFF2-40B4-BE49-F238E27FC236}">
                <a16:creationId xmlns:a16="http://schemas.microsoft.com/office/drawing/2014/main" id="{87397E11-562F-994C-9B11-0A2EFC4DEA54}"/>
              </a:ext>
            </a:extLst>
          </p:cNvPr>
          <p:cNvPicPr>
            <a:picLocks noChangeAspect="1"/>
          </p:cNvPicPr>
          <p:nvPr userDrawn="1"/>
        </p:nvPicPr>
        <p:blipFill>
          <a:blip r:embed="rId2">
            <a:alphaModFix/>
          </a:blip>
          <a:stretch>
            <a:fillRect/>
          </a:stretch>
        </p:blipFill>
        <p:spPr>
          <a:xfrm>
            <a:off x="94042" y="129828"/>
            <a:ext cx="3756819" cy="1174006"/>
          </a:xfrm>
          <a:prstGeom prst="rect">
            <a:avLst/>
          </a:prstGeom>
        </p:spPr>
      </p:pic>
      <p:pic>
        <p:nvPicPr>
          <p:cNvPr id="5" name="Picture 4" descr="A close up of a logo&#10;&#10;Description automatically generated">
            <a:extLst>
              <a:ext uri="{FF2B5EF4-FFF2-40B4-BE49-F238E27FC236}">
                <a16:creationId xmlns:a16="http://schemas.microsoft.com/office/drawing/2014/main" id="{8A8FAE4B-CAD2-DA42-954A-C5D97F131E00}"/>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C5035573-4F43-B04D-8AB0-0D7EDE04676D}"/>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26502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365760"/>
            <a:ext cx="109728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90000"/>
              </a:buClr>
              <a:buSzPts val="2800"/>
              <a:buFont typeface="Arial Black"/>
              <a:buNone/>
              <a:defRPr sz="2800">
                <a:solidFill>
                  <a:srgbClr val="99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2">
            <a:alphaModFix/>
          </a:blip>
          <a:srcRect/>
          <a:stretch/>
        </p:blipFill>
        <p:spPr>
          <a:xfrm>
            <a:off x="125923" y="6176963"/>
            <a:ext cx="983152" cy="615453"/>
          </a:xfrm>
          <a:prstGeom prst="rect">
            <a:avLst/>
          </a:prstGeom>
          <a:noFill/>
          <a:ln>
            <a:noFill/>
          </a:ln>
        </p:spPr>
      </p:pic>
      <p:sp>
        <p:nvSpPr>
          <p:cNvPr id="22" name="Google Shape;22;p3"/>
          <p:cNvSpPr txBox="1">
            <a:spLocks noGrp="1"/>
          </p:cNvSpPr>
          <p:nvPr>
            <p:ph type="body" idx="1"/>
          </p:nvPr>
        </p:nvSpPr>
        <p:spPr>
          <a:xfrm>
            <a:off x="609600" y="1810512"/>
            <a:ext cx="10972800" cy="4361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 descr="A close up of a logo&#10;&#10;Description automatically generated"/>
          <p:cNvPicPr preferRelativeResize="0"/>
          <p:nvPr/>
        </p:nvPicPr>
        <p:blipFill rotWithShape="1">
          <a:blip r:embed="rId3">
            <a:alphaModFix/>
          </a:blip>
          <a:srcRect/>
          <a:stretch/>
        </p:blipFill>
        <p:spPr>
          <a:xfrm>
            <a:off x="9816534" y="6271616"/>
            <a:ext cx="2162106" cy="433626"/>
          </a:xfrm>
          <a:prstGeom prst="rect">
            <a:avLst/>
          </a:prstGeom>
          <a:noFill/>
          <a:ln>
            <a:noFill/>
          </a:ln>
        </p:spPr>
      </p:pic>
    </p:spTree>
    <p:extLst>
      <p:ext uri="{BB962C8B-B14F-4D97-AF65-F5344CB8AC3E}">
        <p14:creationId xmlns:p14="http://schemas.microsoft.com/office/powerpoint/2010/main" val="150851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311BA-70AE-8B47-9F63-C85A9247CCB9}"/>
              </a:ext>
            </a:extLst>
          </p:cNvPr>
          <p:cNvPicPr>
            <a:picLocks noChangeAspect="1"/>
          </p:cNvPicPr>
          <p:nvPr userDrawn="1"/>
        </p:nvPicPr>
        <p:blipFill>
          <a:blip r:embed="rId2">
            <a:alphaModFix amt="5000"/>
          </a:blip>
          <a:stretch>
            <a:fillRect/>
          </a:stretch>
        </p:blipFill>
        <p:spPr>
          <a:xfrm>
            <a:off x="4862146" y="-900318"/>
            <a:ext cx="8104451" cy="8104451"/>
          </a:xfrm>
          <a:prstGeom prst="rect">
            <a:avLst/>
          </a:prstGeom>
        </p:spPr>
      </p:pic>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3"/>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4"/>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6583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36846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9" name="Picture 8">
            <a:extLst>
              <a:ext uri="{FF2B5EF4-FFF2-40B4-BE49-F238E27FC236}">
                <a16:creationId xmlns:a16="http://schemas.microsoft.com/office/drawing/2014/main" id="{99327236-C8E4-F648-ACEF-B9DA8FD75726}"/>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83082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06170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11" name="Picture 10">
            <a:extLst>
              <a:ext uri="{FF2B5EF4-FFF2-40B4-BE49-F238E27FC236}">
                <a16:creationId xmlns:a16="http://schemas.microsoft.com/office/drawing/2014/main" id="{DABD7D76-76CF-7E46-B772-B868542B647E}"/>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36390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23359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64FFCB47-B58A-0D4F-8EDB-33C06A21842F}"/>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4520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4379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17BE0-A94D-8D4A-BA23-890731E64F66}"/>
              </a:ext>
            </a:extLst>
          </p:cNvPr>
          <p:cNvSpPr>
            <a:spLocks noGrp="1"/>
          </p:cNvSpPr>
          <p:nvPr>
            <p:ph type="title"/>
          </p:nvPr>
        </p:nvSpPr>
        <p:spPr>
          <a:xfrm>
            <a:off x="612648"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FCEC3-35DE-DE47-95D0-C996045C4000}"/>
              </a:ext>
            </a:extLst>
          </p:cNvPr>
          <p:cNvSpPr>
            <a:spLocks noGrp="1"/>
          </p:cNvSpPr>
          <p:nvPr>
            <p:ph type="body" idx="1"/>
          </p:nvPr>
        </p:nvSpPr>
        <p:spPr>
          <a:xfrm>
            <a:off x="612648"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18DEB32-467F-B942-85FA-86AB2A7DC753}"/>
              </a:ext>
            </a:extLst>
          </p:cNvPr>
          <p:cNvPicPr>
            <a:picLocks noChangeAspect="1"/>
          </p:cNvPicPr>
          <p:nvPr userDrawn="1"/>
        </p:nvPicPr>
        <p:blipFill>
          <a:blip r:embed="rId12"/>
          <a:stretch>
            <a:fillRect/>
          </a:stretch>
        </p:blipFill>
        <p:spPr>
          <a:xfrm>
            <a:off x="125923" y="6176963"/>
            <a:ext cx="983152" cy="615453"/>
          </a:xfrm>
          <a:prstGeom prst="rect">
            <a:avLst/>
          </a:prstGeom>
        </p:spPr>
      </p:pic>
    </p:spTree>
    <p:extLst>
      <p:ext uri="{BB962C8B-B14F-4D97-AF65-F5344CB8AC3E}">
        <p14:creationId xmlns:p14="http://schemas.microsoft.com/office/powerpoint/2010/main" val="33785087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58" r:id="rId3"/>
    <p:sldLayoutId id="2147483661" r:id="rId4"/>
    <p:sldLayoutId id="2147483672" r:id="rId5"/>
    <p:sldLayoutId id="2147483660" r:id="rId6"/>
    <p:sldLayoutId id="2147483671" r:id="rId7"/>
    <p:sldLayoutId id="2147483663" r:id="rId8"/>
    <p:sldLayoutId id="2147483673" r:id="rId9"/>
    <p:sldLayoutId id="2147483674" r:id="rId10"/>
  </p:sldLayoutIdLst>
  <p:txStyles>
    <p:title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ADA-28DF-7847-8E7B-530AD897E054}"/>
              </a:ext>
            </a:extLst>
          </p:cNvPr>
          <p:cNvSpPr>
            <a:spLocks noGrp="1"/>
          </p:cNvSpPr>
          <p:nvPr>
            <p:ph type="ctrTitle"/>
          </p:nvPr>
        </p:nvSpPr>
        <p:spPr>
          <a:xfrm>
            <a:off x="586929" y="4081347"/>
            <a:ext cx="5836173" cy="1656798"/>
          </a:xfrm>
        </p:spPr>
        <p:txBody>
          <a:bodyPr>
            <a:normAutofit/>
          </a:bodyPr>
          <a:lstStyle/>
          <a:p>
            <a:r>
              <a:rPr lang="en-US" sz="4400"/>
              <a:t>How to Create an Action Plan </a:t>
            </a:r>
          </a:p>
        </p:txBody>
      </p:sp>
      <p:sp>
        <p:nvSpPr>
          <p:cNvPr id="4" name="Rectangle 3">
            <a:extLst>
              <a:ext uri="{FF2B5EF4-FFF2-40B4-BE49-F238E27FC236}">
                <a16:creationId xmlns:a16="http://schemas.microsoft.com/office/drawing/2014/main" id="{5BE021D0-CE27-A343-8E72-7FCCA298E951}"/>
              </a:ext>
            </a:extLst>
          </p:cNvPr>
          <p:cNvSpPr/>
          <p:nvPr/>
        </p:nvSpPr>
        <p:spPr>
          <a:xfrm>
            <a:off x="586929" y="5566731"/>
            <a:ext cx="4320863" cy="369332"/>
          </a:xfrm>
          <a:prstGeom prst="rect">
            <a:avLst/>
          </a:prstGeom>
        </p:spPr>
        <p:txBody>
          <a:bodyPr wrap="none">
            <a:spAutoFit/>
          </a:bodyPr>
          <a:lstStyle/>
          <a:p>
            <a:r>
              <a:rPr lang="en-US" err="1"/>
              <a:t>Kortschak</a:t>
            </a:r>
            <a:r>
              <a:rPr lang="en-US"/>
              <a:t> Center for Learning and Creativity</a:t>
            </a:r>
          </a:p>
        </p:txBody>
      </p:sp>
    </p:spTree>
    <p:extLst>
      <p:ext uri="{BB962C8B-B14F-4D97-AF65-F5344CB8AC3E}">
        <p14:creationId xmlns:p14="http://schemas.microsoft.com/office/powerpoint/2010/main" val="354498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6650-0CF1-44EC-BC77-B5EDE40C51F8}"/>
              </a:ext>
            </a:extLst>
          </p:cNvPr>
          <p:cNvSpPr>
            <a:spLocks noGrp="1"/>
          </p:cNvSpPr>
          <p:nvPr>
            <p:ph type="title"/>
          </p:nvPr>
        </p:nvSpPr>
        <p:spPr/>
        <p:txBody>
          <a:bodyPr>
            <a:normAutofit/>
          </a:bodyPr>
          <a:lstStyle/>
          <a:p>
            <a:pPr algn="ctr"/>
            <a:r>
              <a:rPr lang="en-US" sz="4000">
                <a:latin typeface="Arial Black"/>
              </a:rPr>
              <a:t>REFERENCES </a:t>
            </a:r>
            <a:endParaRPr lang="en-US" sz="4000"/>
          </a:p>
        </p:txBody>
      </p:sp>
      <p:sp>
        <p:nvSpPr>
          <p:cNvPr id="3" name="Text Placeholder 2">
            <a:extLst>
              <a:ext uri="{FF2B5EF4-FFF2-40B4-BE49-F238E27FC236}">
                <a16:creationId xmlns:a16="http://schemas.microsoft.com/office/drawing/2014/main" id="{1AD475A9-5F5D-4AED-840A-9996FC283E94}"/>
              </a:ext>
            </a:extLst>
          </p:cNvPr>
          <p:cNvSpPr>
            <a:spLocks noGrp="1"/>
          </p:cNvSpPr>
          <p:nvPr>
            <p:ph type="body" sz="quarter" idx="10"/>
          </p:nvPr>
        </p:nvSpPr>
        <p:spPr>
          <a:xfrm>
            <a:off x="609600" y="1478552"/>
            <a:ext cx="10972800" cy="4361688"/>
          </a:xfrm>
        </p:spPr>
        <p:txBody>
          <a:bodyPr vert="horz" lIns="91440" tIns="45720" rIns="91440" bIns="45720" rtlCol="0" anchor="t">
            <a:normAutofit/>
          </a:bodyPr>
          <a:lstStyle/>
          <a:p>
            <a:pPr marL="457200" indent="-457200"/>
            <a:r>
              <a:rPr lang="en-US">
                <a:latin typeface="Times New Roman"/>
                <a:cs typeface="Arial"/>
              </a:rPr>
              <a:t>Seli, H. &amp; Dembo, M. (2021). </a:t>
            </a:r>
            <a:r>
              <a:rPr lang="en-US" i="1">
                <a:latin typeface="Times New Roman"/>
                <a:cs typeface="Arial"/>
              </a:rPr>
              <a:t>Motivation and learning strategies for college success : a focus on self-regulated learning</a:t>
            </a:r>
            <a:r>
              <a:rPr lang="en-US">
                <a:latin typeface="Times New Roman"/>
                <a:cs typeface="Arial"/>
              </a:rPr>
              <a:t> (6th ed.). Routledge. https://doi.org/10.4324/9780203813836</a:t>
            </a:r>
            <a:endParaRPr lang="en-US"/>
          </a:p>
        </p:txBody>
      </p:sp>
    </p:spTree>
    <p:extLst>
      <p:ext uri="{BB962C8B-B14F-4D97-AF65-F5344CB8AC3E}">
        <p14:creationId xmlns:p14="http://schemas.microsoft.com/office/powerpoint/2010/main" val="118641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1BEE-4CB4-4C39-B5D3-1CE6240B17D5}"/>
              </a:ext>
            </a:extLst>
          </p:cNvPr>
          <p:cNvSpPr>
            <a:spLocks noGrp="1"/>
          </p:cNvSpPr>
          <p:nvPr>
            <p:ph type="title"/>
          </p:nvPr>
        </p:nvSpPr>
        <p:spPr>
          <a:xfrm>
            <a:off x="522801" y="663022"/>
            <a:ext cx="10972800" cy="1325563"/>
          </a:xfrm>
        </p:spPr>
        <p:txBody>
          <a:bodyPr>
            <a:normAutofit/>
          </a:bodyPr>
          <a:lstStyle/>
          <a:p>
            <a:pPr algn="ctr"/>
            <a:r>
              <a:rPr lang="en-US" sz="4400" b="0">
                <a:latin typeface="Arial Black"/>
              </a:rPr>
              <a:t> What is an action plan? </a:t>
            </a:r>
          </a:p>
        </p:txBody>
      </p:sp>
      <p:sp>
        <p:nvSpPr>
          <p:cNvPr id="4" name="Content Placeholder 3">
            <a:extLst>
              <a:ext uri="{FF2B5EF4-FFF2-40B4-BE49-F238E27FC236}">
                <a16:creationId xmlns:a16="http://schemas.microsoft.com/office/drawing/2014/main" id="{60593036-8359-4ABA-B8B2-48249FA32314}"/>
              </a:ext>
            </a:extLst>
          </p:cNvPr>
          <p:cNvSpPr>
            <a:spLocks noGrp="1"/>
          </p:cNvSpPr>
          <p:nvPr>
            <p:ph sz="quarter" idx="13"/>
          </p:nvPr>
        </p:nvSpPr>
        <p:spPr>
          <a:xfrm>
            <a:off x="1622608" y="1842118"/>
            <a:ext cx="9432149" cy="2708069"/>
          </a:xfrm>
        </p:spPr>
        <p:txBody>
          <a:bodyPr vert="horz" lIns="91440" tIns="45720" rIns="91440" bIns="45720" rtlCol="0" anchor="t">
            <a:normAutofit/>
          </a:bodyPr>
          <a:lstStyle/>
          <a:p>
            <a:r>
              <a:rPr lang="en-US" sz="2800">
                <a:latin typeface="Times New Roman"/>
                <a:cs typeface="Arial"/>
              </a:rPr>
              <a:t>Method of Organization </a:t>
            </a:r>
            <a:endParaRPr lang="en-US" sz="2800">
              <a:latin typeface="Times New Roman"/>
            </a:endParaRPr>
          </a:p>
          <a:p>
            <a:pPr marL="342900" indent="-342900">
              <a:buChar char="•"/>
            </a:pPr>
            <a:r>
              <a:rPr lang="en-US" sz="2800">
                <a:latin typeface="Times New Roman"/>
                <a:cs typeface="Arial"/>
              </a:rPr>
              <a:t>Breakdown of task</a:t>
            </a:r>
            <a:endParaRPr lang="en-US" sz="2800">
              <a:latin typeface="Times New Roman"/>
            </a:endParaRPr>
          </a:p>
          <a:p>
            <a:pPr marL="342900" indent="-342900">
              <a:buChar char="•"/>
            </a:pPr>
            <a:r>
              <a:rPr lang="en-US" sz="2800">
                <a:latin typeface="Times New Roman"/>
                <a:cs typeface="Arial"/>
              </a:rPr>
              <a:t>Increase Efficacy</a:t>
            </a:r>
          </a:p>
          <a:p>
            <a:pPr marL="342900" indent="-342900">
              <a:buChar char="•"/>
            </a:pPr>
            <a:r>
              <a:rPr lang="en-US" sz="2800">
                <a:latin typeface="Times New Roman"/>
                <a:cs typeface="Arial"/>
              </a:rPr>
              <a:t>Increase Accountability </a:t>
            </a:r>
            <a:endParaRPr lang="en-US" sz="2800">
              <a:latin typeface="Times New Roman"/>
            </a:endParaRPr>
          </a:p>
          <a:p>
            <a:pPr marL="342900" indent="-342900">
              <a:buChar char="•"/>
            </a:pPr>
            <a:r>
              <a:rPr lang="en-US" sz="2800">
                <a:latin typeface="Times New Roman"/>
                <a:cs typeface="Arial"/>
              </a:rPr>
              <a:t>Self-regulation </a:t>
            </a:r>
            <a:endParaRPr lang="en-US" sz="2800">
              <a:latin typeface="Times New Roman"/>
            </a:endParaRPr>
          </a:p>
          <a:p>
            <a:pPr marL="342900" indent="-342900">
              <a:buChar char="•"/>
            </a:pPr>
            <a:endParaRPr lang="en-US"/>
          </a:p>
          <a:p>
            <a:pPr marL="342900" indent="-342900">
              <a:buChar char="•"/>
            </a:pPr>
            <a:endParaRPr lang="en-US"/>
          </a:p>
          <a:p>
            <a:pPr marL="342900" indent="-342900">
              <a:buChar char="•"/>
            </a:pPr>
            <a:endParaRPr lang="en-US"/>
          </a:p>
          <a:p>
            <a:endParaRPr lang="en-US"/>
          </a:p>
        </p:txBody>
      </p:sp>
      <p:sp>
        <p:nvSpPr>
          <p:cNvPr id="3" name="TextBox 2">
            <a:extLst>
              <a:ext uri="{FF2B5EF4-FFF2-40B4-BE49-F238E27FC236}">
                <a16:creationId xmlns:a16="http://schemas.microsoft.com/office/drawing/2014/main" id="{AB7570D4-FFF4-4443-BDE6-7E79F60F4879}"/>
              </a:ext>
            </a:extLst>
          </p:cNvPr>
          <p:cNvSpPr txBox="1"/>
          <p:nvPr/>
        </p:nvSpPr>
        <p:spPr>
          <a:xfrm>
            <a:off x="1005281" y="6486088"/>
            <a:ext cx="32745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mn-lt"/>
              </a:rPr>
              <a:t>Seli, H. &amp; Dembo, M. (2021)</a:t>
            </a:r>
            <a:endParaRPr lang="en-US">
              <a:latin typeface="Times New Roman"/>
            </a:endParaRPr>
          </a:p>
        </p:txBody>
      </p:sp>
    </p:spTree>
    <p:extLst>
      <p:ext uri="{BB962C8B-B14F-4D97-AF65-F5344CB8AC3E}">
        <p14:creationId xmlns:p14="http://schemas.microsoft.com/office/powerpoint/2010/main" val="286914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1: List the Weekly Dates </a:t>
            </a:r>
            <a:endParaRPr lang="en-US"/>
          </a:p>
        </p:txBody>
      </p:sp>
      <p:pic>
        <p:nvPicPr>
          <p:cNvPr id="4" name="Picture 4" descr="A table that is 8 horizontal boxes and 7 vertical boxes. The top vertical boxes are shaded gray.​ In the top right corner Week of is included and left blank to fill in. &#10;">
            <a:extLst>
              <a:ext uri="{FF2B5EF4-FFF2-40B4-BE49-F238E27FC236}">
                <a16:creationId xmlns:a16="http://schemas.microsoft.com/office/drawing/2014/main" id="{DDCF85C3-7E4E-411B-95D2-ECA50D241CFB}"/>
              </a:ext>
            </a:extLst>
          </p:cNvPr>
          <p:cNvPicPr>
            <a:picLocks noChangeAspect="1"/>
          </p:cNvPicPr>
          <p:nvPr/>
        </p:nvPicPr>
        <p:blipFill>
          <a:blip r:embed="rId3"/>
          <a:stretch>
            <a:fillRect/>
          </a:stretch>
        </p:blipFill>
        <p:spPr>
          <a:xfrm>
            <a:off x="2136664" y="1137756"/>
            <a:ext cx="7779025" cy="5538712"/>
          </a:xfrm>
          <a:prstGeom prst="rect">
            <a:avLst/>
          </a:prstGeom>
        </p:spPr>
      </p:pic>
    </p:spTree>
    <p:extLst>
      <p:ext uri="{BB962C8B-B14F-4D97-AF65-F5344CB8AC3E}">
        <p14:creationId xmlns:p14="http://schemas.microsoft.com/office/powerpoint/2010/main" val="190200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2: List your Courses  </a:t>
            </a:r>
            <a:endParaRPr lang="en-US"/>
          </a:p>
        </p:txBody>
      </p:sp>
      <p:pic>
        <p:nvPicPr>
          <p:cNvPr id="3" name="Picture 4" descr="A table that is 8 horizontal boxes and 7 vertical boxes. The top vertical boxes are shaded gray.​ In the top right corner Week of as 11/6-11/12. The courses listed are written in the first vertical collum. &#10;&#10;">
            <a:extLst>
              <a:ext uri="{FF2B5EF4-FFF2-40B4-BE49-F238E27FC236}">
                <a16:creationId xmlns:a16="http://schemas.microsoft.com/office/drawing/2014/main" id="{B1054C78-C47C-4DF1-865A-3213388A701D}"/>
              </a:ext>
            </a:extLst>
          </p:cNvPr>
          <p:cNvPicPr>
            <a:picLocks noChangeAspect="1"/>
          </p:cNvPicPr>
          <p:nvPr/>
        </p:nvPicPr>
        <p:blipFill>
          <a:blip r:embed="rId3"/>
          <a:stretch>
            <a:fillRect/>
          </a:stretch>
        </p:blipFill>
        <p:spPr>
          <a:xfrm>
            <a:off x="1981202" y="1069003"/>
            <a:ext cx="7726015" cy="5694029"/>
          </a:xfrm>
          <a:prstGeom prst="rect">
            <a:avLst/>
          </a:prstGeom>
        </p:spPr>
      </p:pic>
    </p:spTree>
    <p:extLst>
      <p:ext uri="{BB962C8B-B14F-4D97-AF65-F5344CB8AC3E}">
        <p14:creationId xmlns:p14="http://schemas.microsoft.com/office/powerpoint/2010/main" val="358521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3: List the Dates in S</a:t>
            </a:r>
            <a:r>
              <a:rPr lang="en-US" b="0">
                <a:latin typeface="Arial Black"/>
              </a:rPr>
              <a:t>equential</a:t>
            </a:r>
            <a:r>
              <a:rPr lang="en-US">
                <a:latin typeface="Arial Black"/>
              </a:rPr>
              <a:t> Order  </a:t>
            </a:r>
            <a:endParaRPr lang="en-US"/>
          </a:p>
        </p:txBody>
      </p:sp>
      <p:pic>
        <p:nvPicPr>
          <p:cNvPr id="3" name="Picture 4" descr="A table that is 8 horizontal boxes and 7 vertical boxes. The top vertical boxes are shaded gray.​ In the top right corner Week of is indicated as 11/6-11/12. The courses listed are written in the first vertical collum. Specific dates are written in each top gray horizontal line.  &#10;">
            <a:extLst>
              <a:ext uri="{FF2B5EF4-FFF2-40B4-BE49-F238E27FC236}">
                <a16:creationId xmlns:a16="http://schemas.microsoft.com/office/drawing/2014/main" id="{3FAA07D3-4C83-4F19-876D-CA72A47C1B32}"/>
              </a:ext>
            </a:extLst>
          </p:cNvPr>
          <p:cNvPicPr>
            <a:picLocks noChangeAspect="1"/>
          </p:cNvPicPr>
          <p:nvPr/>
        </p:nvPicPr>
        <p:blipFill>
          <a:blip r:embed="rId3"/>
          <a:stretch>
            <a:fillRect/>
          </a:stretch>
        </p:blipFill>
        <p:spPr>
          <a:xfrm>
            <a:off x="1954379" y="1115961"/>
            <a:ext cx="7785650" cy="5741467"/>
          </a:xfrm>
          <a:prstGeom prst="rect">
            <a:avLst/>
          </a:prstGeom>
        </p:spPr>
      </p:pic>
    </p:spTree>
    <p:extLst>
      <p:ext uri="{BB962C8B-B14F-4D97-AF65-F5344CB8AC3E}">
        <p14:creationId xmlns:p14="http://schemas.microsoft.com/office/powerpoint/2010/main" val="237493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4: Create Task List for your First Course </a:t>
            </a:r>
            <a:endParaRPr lang="en-US"/>
          </a:p>
        </p:txBody>
      </p:sp>
      <p:pic>
        <p:nvPicPr>
          <p:cNvPr id="5" name="Picture 5" descr="A table that is 8 horizontal boxes and 7 vertical boxes. The top vertical boxes are shaded gray.​ In the top right corner Week of is indicated as 11/6-11/12. The courses listed are written in the first vertical collum. Specific dates are written in each top gray horizontal line.  In the second horizontal row there are tasks listed for dates on 11/08, 11/10, and 11/12. ">
            <a:extLst>
              <a:ext uri="{FF2B5EF4-FFF2-40B4-BE49-F238E27FC236}">
                <a16:creationId xmlns:a16="http://schemas.microsoft.com/office/drawing/2014/main" id="{55D151E6-A4D1-48F5-93B2-CF0DE16D060A}"/>
              </a:ext>
            </a:extLst>
          </p:cNvPr>
          <p:cNvPicPr>
            <a:picLocks noChangeAspect="1"/>
          </p:cNvPicPr>
          <p:nvPr/>
        </p:nvPicPr>
        <p:blipFill>
          <a:blip r:embed="rId3"/>
          <a:stretch>
            <a:fillRect/>
          </a:stretch>
        </p:blipFill>
        <p:spPr>
          <a:xfrm>
            <a:off x="2020957" y="1089811"/>
            <a:ext cx="7726015" cy="5579527"/>
          </a:xfrm>
          <a:prstGeom prst="rect">
            <a:avLst/>
          </a:prstGeom>
        </p:spPr>
      </p:pic>
    </p:spTree>
    <p:extLst>
      <p:ext uri="{BB962C8B-B14F-4D97-AF65-F5344CB8AC3E}">
        <p14:creationId xmlns:p14="http://schemas.microsoft.com/office/powerpoint/2010/main" val="250691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5: Create Task for the Reminder of the Courses </a:t>
            </a:r>
            <a:endParaRPr lang="en-US"/>
          </a:p>
        </p:txBody>
      </p:sp>
      <p:pic>
        <p:nvPicPr>
          <p:cNvPr id="5" name="Picture 5" descr="A table that is 8 horizontal boxes and 7 vertical boxes. The top vertical boxes are shaded gray.​ In the top right corner Week of is indicated as 11/6-11/12. The courses listed are written in the first vertical collum. Specific dates are written in each top gray horizontal line. The table is filled with the various task that correspond with the course. &#10;&#10;">
            <a:extLst>
              <a:ext uri="{FF2B5EF4-FFF2-40B4-BE49-F238E27FC236}">
                <a16:creationId xmlns:a16="http://schemas.microsoft.com/office/drawing/2014/main" id="{C26D2388-4891-4DE3-ABC4-5B0E52707246}"/>
              </a:ext>
            </a:extLst>
          </p:cNvPr>
          <p:cNvPicPr>
            <a:picLocks noChangeAspect="1"/>
          </p:cNvPicPr>
          <p:nvPr/>
        </p:nvPicPr>
        <p:blipFill>
          <a:blip r:embed="rId3"/>
          <a:stretch>
            <a:fillRect/>
          </a:stretch>
        </p:blipFill>
        <p:spPr>
          <a:xfrm>
            <a:off x="1868558" y="1060664"/>
            <a:ext cx="7918173" cy="5717333"/>
          </a:xfrm>
          <a:prstGeom prst="rect">
            <a:avLst/>
          </a:prstGeom>
        </p:spPr>
      </p:pic>
    </p:spTree>
    <p:extLst>
      <p:ext uri="{BB962C8B-B14F-4D97-AF65-F5344CB8AC3E}">
        <p14:creationId xmlns:p14="http://schemas.microsoft.com/office/powerpoint/2010/main" val="387791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6: </a:t>
            </a:r>
            <a:r>
              <a:rPr lang="en-US" b="0">
                <a:latin typeface="Arial Black"/>
              </a:rPr>
              <a:t>Facilitation </a:t>
            </a:r>
            <a:r>
              <a:rPr lang="en-US">
                <a:latin typeface="Arial Black"/>
              </a:rPr>
              <a:t> </a:t>
            </a:r>
            <a:endParaRPr lang="en-US"/>
          </a:p>
        </p:txBody>
      </p:sp>
      <p:pic>
        <p:nvPicPr>
          <p:cNvPr id="5" name="Picture 5" descr="A table that is 8 horizontal boxes and 7 vertical boxes. The top vertical boxes are shaded gray.​ In the top right corner Week of is indicated as 11/6-11/12. The courses listed are written in the first vertical collum. Specific dates are written in each top gray horizontal line.  The table is filled with the various task that correspond with the course. ">
            <a:extLst>
              <a:ext uri="{FF2B5EF4-FFF2-40B4-BE49-F238E27FC236}">
                <a16:creationId xmlns:a16="http://schemas.microsoft.com/office/drawing/2014/main" id="{DB5236DD-9B87-4CB1-908A-37F012994903}"/>
              </a:ext>
            </a:extLst>
          </p:cNvPr>
          <p:cNvPicPr>
            <a:picLocks noChangeAspect="1"/>
          </p:cNvPicPr>
          <p:nvPr/>
        </p:nvPicPr>
        <p:blipFill>
          <a:blip r:embed="rId3"/>
          <a:stretch>
            <a:fillRect/>
          </a:stretch>
        </p:blipFill>
        <p:spPr>
          <a:xfrm>
            <a:off x="1961321" y="982269"/>
            <a:ext cx="7792277" cy="5562697"/>
          </a:xfrm>
          <a:prstGeom prst="rect">
            <a:avLst/>
          </a:prstGeom>
        </p:spPr>
      </p:pic>
    </p:spTree>
    <p:extLst>
      <p:ext uri="{BB962C8B-B14F-4D97-AF65-F5344CB8AC3E}">
        <p14:creationId xmlns:p14="http://schemas.microsoft.com/office/powerpoint/2010/main" val="62506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7A8F-8336-478E-9F69-31FDBED79DBE}"/>
              </a:ext>
            </a:extLst>
          </p:cNvPr>
          <p:cNvSpPr>
            <a:spLocks noGrp="1"/>
          </p:cNvSpPr>
          <p:nvPr>
            <p:ph type="title"/>
          </p:nvPr>
        </p:nvSpPr>
        <p:spPr>
          <a:xfrm>
            <a:off x="357809" y="180230"/>
            <a:ext cx="10972800" cy="1325563"/>
          </a:xfrm>
        </p:spPr>
        <p:txBody>
          <a:bodyPr/>
          <a:lstStyle/>
          <a:p>
            <a:r>
              <a:rPr lang="en-US">
                <a:latin typeface="Arial Black"/>
              </a:rPr>
              <a:t>Step 7: Monitor and Evaluate </a:t>
            </a:r>
            <a:endParaRPr lang="en-US"/>
          </a:p>
        </p:txBody>
      </p:sp>
      <p:pic>
        <p:nvPicPr>
          <p:cNvPr id="5" name="Picture 5" descr="A table that is 8 horizontal boxes and 7 vertical boxes. The top vertical boxes are shaded gray.​ In the top right corner Week of is indicated as 11/6-11/12. The courses listed are written in the first vertical collum. Specific dates are written in each top gray horizontal line.  The table is filled with the various task that correspond with the course. Table&#10;">
            <a:extLst>
              <a:ext uri="{FF2B5EF4-FFF2-40B4-BE49-F238E27FC236}">
                <a16:creationId xmlns:a16="http://schemas.microsoft.com/office/drawing/2014/main" id="{E5097066-6160-4CBC-92C2-EE00740235EE}"/>
              </a:ext>
            </a:extLst>
          </p:cNvPr>
          <p:cNvPicPr>
            <a:picLocks noChangeAspect="1"/>
          </p:cNvPicPr>
          <p:nvPr/>
        </p:nvPicPr>
        <p:blipFill>
          <a:blip r:embed="rId3"/>
          <a:stretch>
            <a:fillRect/>
          </a:stretch>
        </p:blipFill>
        <p:spPr>
          <a:xfrm>
            <a:off x="2040836" y="1047595"/>
            <a:ext cx="7692885" cy="5591070"/>
          </a:xfrm>
          <a:prstGeom prst="rect">
            <a:avLst/>
          </a:prstGeom>
        </p:spPr>
      </p:pic>
    </p:spTree>
    <p:extLst>
      <p:ext uri="{BB962C8B-B14F-4D97-AF65-F5344CB8AC3E}">
        <p14:creationId xmlns:p14="http://schemas.microsoft.com/office/powerpoint/2010/main" val="3212583580"/>
      </p:ext>
    </p:extLst>
  </p:cSld>
  <p:clrMapOvr>
    <a:masterClrMapping/>
  </p:clrMapOvr>
</p:sld>
</file>

<file path=ppt/theme/theme1.xml><?xml version="1.0" encoding="utf-8"?>
<a:theme xmlns:a="http://schemas.openxmlformats.org/drawingml/2006/main" name="USC Powerpoint Templat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853</Words>
  <Application>Microsoft Macintosh PowerPoint</Application>
  <PresentationFormat>Widescreen</PresentationFormat>
  <Paragraphs>53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Times New Roman</vt:lpstr>
      <vt:lpstr>USC Powerpoint Template - White</vt:lpstr>
      <vt:lpstr>How to Create an Action Plan </vt:lpstr>
      <vt:lpstr> What is an action plan? </vt:lpstr>
      <vt:lpstr>Step 1: List the Weekly Dates </vt:lpstr>
      <vt:lpstr>Step 2: List your Courses  </vt:lpstr>
      <vt:lpstr>Step 3: List the Dates in Sequential Order  </vt:lpstr>
      <vt:lpstr>Step 4: Create Task List for your First Course </vt:lpstr>
      <vt:lpstr>Step 5: Create Task for the Reminder of the Courses </vt:lpstr>
      <vt:lpstr>Step 6: Facilitation  </vt:lpstr>
      <vt:lpstr>Step 7: Monitor and Evaluate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Strategies</dc:title>
  <dc:creator>Zitlahlyc Heredia</dc:creator>
  <cp:lastModifiedBy>Juliana Calhoun</cp:lastModifiedBy>
  <cp:revision>2</cp:revision>
  <dcterms:created xsi:type="dcterms:W3CDTF">2020-03-02T23:35:26Z</dcterms:created>
  <dcterms:modified xsi:type="dcterms:W3CDTF">2022-03-21T16:20:52Z</dcterms:modified>
</cp:coreProperties>
</file>