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7"/>
  </p:notesMasterIdLst>
  <p:sldIdLst>
    <p:sldId id="285" r:id="rId2"/>
    <p:sldId id="286" r:id="rId3"/>
    <p:sldId id="287" r:id="rId4"/>
    <p:sldId id="295" r:id="rId5"/>
    <p:sldId id="302" r:id="rId6"/>
    <p:sldId id="296" r:id="rId7"/>
    <p:sldId id="297" r:id="rId8"/>
    <p:sldId id="290" r:id="rId9"/>
    <p:sldId id="291" r:id="rId10"/>
    <p:sldId id="300" r:id="rId11"/>
    <p:sldId id="303" r:id="rId12"/>
    <p:sldId id="298" r:id="rId13"/>
    <p:sldId id="299" r:id="rId14"/>
    <p:sldId id="279"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helle Wong Nagata" initials="RN" lastIdx="1" clrIdx="0">
    <p:extLst>
      <p:ext uri="{19B8F6BF-5375-455C-9EA6-DF929625EA0E}">
        <p15:presenceInfo xmlns:p15="http://schemas.microsoft.com/office/powerpoint/2012/main" userId="S::rwnagata@usc.edu::8d024ab1-8203-4153-b542-fb1c4270ab1b" providerId="AD"/>
      </p:ext>
    </p:extLst>
  </p:cmAuthor>
  <p:cmAuthor id="2" name="Shawyon Aminirad" initials="SA" lastIdx="1" clrIdx="1">
    <p:extLst>
      <p:ext uri="{19B8F6BF-5375-455C-9EA6-DF929625EA0E}">
        <p15:presenceInfo xmlns:p15="http://schemas.microsoft.com/office/powerpoint/2012/main" userId="S::saminira@usc.edu::e7837155-365e-40b8-a4f1-6f9e266198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 dt="2021-03-25T21:43:03.625"/>
    <p1510:client id="{047CAC18-7DC8-3F77-8338-5E5DD12C0336}" v="96" dt="2021-03-22T20:30:23.791"/>
    <p1510:client id="{1F821527-1CB3-F21C-26D7-1423C09F5115}" v="665" dt="2021-03-23T23:42:13.848"/>
    <p1510:client id="{492DB99F-40F4-0000-A1B5-6BD684986B2D}" v="2" dt="2021-03-30T01:04:47.972"/>
    <p1510:client id="{4DB4CD63-2FBF-7808-4712-8D49A69D5162}" v="1" dt="2021-03-29T23:42:29.330"/>
    <p1510:client id="{5D88B19F-B073-0000-7935-8BD393B546A9}" v="16" dt="2021-03-06T07:04:18.948"/>
    <p1510:client id="{A97AB79F-604B-0000-B922-42257C737853}" v="23" dt="2021-03-24T18:30:34.250"/>
    <p1510:client id="{C087B79F-D0FE-0000-9ECE-0E6D1DB65862}" v="6" dt="2021-03-24T22:19:13.338"/>
    <p1510:client id="{D1A9B69F-B012-0000-A016-69B6BA2EB509}" v="48" dt="2021-03-22T05:44:38.495"/>
    <p1510:client id="{EEDEB69F-703C-0000-B922-4E1B9E5F0DFC}" v="282" dt="2021-03-22T21:19:49.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FE32B-9CA2-2F4B-9804-71437D3DF4F6}"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19D91-D33E-2047-964C-331174639827}" type="slidenum">
              <a:rPr lang="en-US" smtClean="0"/>
              <a:t>‹#›</a:t>
            </a:fld>
            <a:endParaRPr lang="en-US"/>
          </a:p>
        </p:txBody>
      </p:sp>
    </p:spTree>
    <p:extLst>
      <p:ext uri="{BB962C8B-B14F-4D97-AF65-F5344CB8AC3E}">
        <p14:creationId xmlns:p14="http://schemas.microsoft.com/office/powerpoint/2010/main" val="317265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my name is Shawn Aminirad, and I am an academic coach at the Kortschak Center for Learning and Creativity. Welcome to this workshop on ADHD and Mindfulness. This workshop will illustrate the benefits of mindfulness on the ADHD brain, although its benefits can extend to many different profiles, regardless of learning difference.</a:t>
            </a:r>
          </a:p>
        </p:txBody>
      </p:sp>
      <p:sp>
        <p:nvSpPr>
          <p:cNvPr id="4" name="Slide Number Placeholder 3"/>
          <p:cNvSpPr>
            <a:spLocks noGrp="1"/>
          </p:cNvSpPr>
          <p:nvPr>
            <p:ph type="sldNum" sz="quarter" idx="5"/>
          </p:nvPr>
        </p:nvSpPr>
        <p:spPr/>
        <p:txBody>
          <a:bodyPr/>
          <a:lstStyle/>
          <a:p>
            <a:fld id="{30019D91-D33E-2047-964C-331174639827}" type="slidenum">
              <a:rPr lang="en-US" smtClean="0"/>
              <a:t>1</a:t>
            </a:fld>
            <a:endParaRPr lang="en-US"/>
          </a:p>
        </p:txBody>
      </p:sp>
    </p:spTree>
    <p:extLst>
      <p:ext uri="{BB962C8B-B14F-4D97-AF65-F5344CB8AC3E}">
        <p14:creationId xmlns:p14="http://schemas.microsoft.com/office/powerpoint/2010/main" val="99052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section allows you to write out thoughts that come to mind while working. Intrusive thoughts, for students with ADHD, are significantly more common than for those without. Having a space to vent those thoughts can help put your mind at ease, because you know that, as soon as your task is done, you can check in with that thing that you thought about. It’s a good way to acknowledge that your interests are important to you, and allows you to use those interests to motivate you further. </a:t>
            </a:r>
          </a:p>
          <a:p>
            <a:endParaRPr lang="en-US"/>
          </a:p>
        </p:txBody>
      </p:sp>
      <p:sp>
        <p:nvSpPr>
          <p:cNvPr id="4" name="Slide Number Placeholder 3"/>
          <p:cNvSpPr>
            <a:spLocks noGrp="1"/>
          </p:cNvSpPr>
          <p:nvPr>
            <p:ph type="sldNum" sz="quarter" idx="5"/>
          </p:nvPr>
        </p:nvSpPr>
        <p:spPr/>
        <p:txBody>
          <a:bodyPr/>
          <a:lstStyle/>
          <a:p>
            <a:fld id="{30019D91-D33E-2047-964C-331174639827}" type="slidenum">
              <a:rPr lang="en-US" smtClean="0"/>
              <a:t>10</a:t>
            </a:fld>
            <a:endParaRPr lang="en-US"/>
          </a:p>
        </p:txBody>
      </p:sp>
    </p:spTree>
    <p:extLst>
      <p:ext uri="{BB962C8B-B14F-4D97-AF65-F5344CB8AC3E}">
        <p14:creationId xmlns:p14="http://schemas.microsoft.com/office/powerpoint/2010/main" val="401776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final section of the worksheet is a restorative drawing space. If you’re feeling overwhelmed, stuck, frustrated, or tired, one way to mindfully keep your mind on-task is to fill in a few bubbles with the same—or even a completely different—design. Doing this will stretch out the more creative parts of your brain, allowing you to view and solve a question or problem with renewed vigor. </a:t>
            </a:r>
          </a:p>
        </p:txBody>
      </p:sp>
      <p:sp>
        <p:nvSpPr>
          <p:cNvPr id="4" name="Slide Number Placeholder 3"/>
          <p:cNvSpPr>
            <a:spLocks noGrp="1"/>
          </p:cNvSpPr>
          <p:nvPr>
            <p:ph type="sldNum" sz="quarter" idx="5"/>
          </p:nvPr>
        </p:nvSpPr>
        <p:spPr/>
        <p:txBody>
          <a:bodyPr/>
          <a:lstStyle/>
          <a:p>
            <a:fld id="{30019D91-D33E-2047-964C-331174639827}" type="slidenum">
              <a:rPr lang="en-US" smtClean="0"/>
              <a:t>11</a:t>
            </a:fld>
            <a:endParaRPr lang="en-US"/>
          </a:p>
        </p:txBody>
      </p:sp>
    </p:spTree>
    <p:extLst>
      <p:ext uri="{BB962C8B-B14F-4D97-AF65-F5344CB8AC3E}">
        <p14:creationId xmlns:p14="http://schemas.microsoft.com/office/powerpoint/2010/main" val="59562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 of the worksheet can be a little more challenging, because it demands a level of reflection. Take the word “things” to be as broad as you’d like, and think about anything that helped you accomplish your goal today. Was it this worksheet? The time of day? The fact that you had a fruit plate nearby? Did you use a specific strategy, like the Pomodoro Technique? Was that helpful? Did a parent, friend, significant other keep you on task? Did something happen that made you feel appreciated or grateful? </a:t>
            </a:r>
          </a:p>
          <a:p>
            <a:pPr lvl="0">
              <a:spcBef>
                <a:spcPts val="0"/>
              </a:spcBef>
              <a:buNone/>
            </a:pPr>
            <a:endParaRPr lang="en-US"/>
          </a:p>
          <a:p>
            <a:r>
              <a:rPr lang="en-US" dirty="0"/>
              <a:t>Reflecting on these things can build metacognition. Metacognition, which is essentially, thinking about how you think, is a vital tool for academic success. Having strong metacognitive skills essentially means that you know a lot about your personal learning profile (meaning, what is or isn't helpful), so you can capitalize on your strengths while working around your weaknesses. </a:t>
            </a:r>
            <a:endParaRPr lang="en-US" dirty="0">
              <a:cs typeface="Calibri"/>
            </a:endParaRPr>
          </a:p>
          <a:p>
            <a:r>
              <a:rPr lang="en-US" dirty="0"/>
              <a:t>It can also solidify positive habits by reflecting on the things that helped, so you can emphasize or reuse those later. Identifying supportive people can help to build resilience by emphasizing strong social connections. This is important because increasing resilience helps people be more committed and flexible when things don’t go according to plan. </a:t>
            </a:r>
            <a:endParaRPr lang="en-US" dirty="0">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12</a:t>
            </a:fld>
            <a:endParaRPr lang="en-US"/>
          </a:p>
        </p:txBody>
      </p:sp>
    </p:spTree>
    <p:extLst>
      <p:ext uri="{BB962C8B-B14F-4D97-AF65-F5344CB8AC3E}">
        <p14:creationId xmlns:p14="http://schemas.microsoft.com/office/powerpoint/2010/main" val="386048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655">
              <a:lnSpc>
                <a:spcPct val="200000"/>
              </a:lnSpc>
            </a:pPr>
            <a:r>
              <a:rPr lang="en" sz="1200"/>
              <a:t>In this section, you can write down the things, if anything, you’d like to change next time you do a task that is similar to this one. If you write down the things you want to change, you will be more likely to recall and act on those things later. Research shows that writing down goals makes you three times as likely to stick to them. </a:t>
            </a:r>
            <a:r>
              <a:rPr lang="en"/>
              <a:t>Therefore, by writing down the things that you</a:t>
            </a:r>
            <a:r>
              <a:rPr lang="en" sz="1200"/>
              <a:t> </a:t>
            </a:r>
            <a:r>
              <a:rPr lang="en"/>
              <a:t>want to change when working next time, you will be more likely to actually implement those strategies </a:t>
            </a:r>
            <a:r>
              <a:rPr lang="en" sz="1200"/>
              <a:t>(</a:t>
            </a:r>
            <a:r>
              <a:rPr lang="en"/>
              <a:t>For example, reminding yourself to</a:t>
            </a:r>
            <a:r>
              <a:rPr lang="en" sz="1200"/>
              <a:t> eat some fruit before studying</a:t>
            </a:r>
            <a:r>
              <a:rPr lang="en"/>
              <a:t> or</a:t>
            </a:r>
            <a:r>
              <a:rPr lang="en" sz="1200"/>
              <a:t> </a:t>
            </a:r>
            <a:r>
              <a:rPr lang="en"/>
              <a:t>having</a:t>
            </a:r>
            <a:r>
              <a:rPr lang="en" sz="1200"/>
              <a:t> a bottle of water </a:t>
            </a:r>
            <a:r>
              <a:rPr lang="en"/>
              <a:t>nearby if you recognize that those things help you focus).</a:t>
            </a:r>
            <a:endParaRPr lang="en-US"/>
          </a:p>
          <a:p>
            <a:pPr marL="160655">
              <a:lnSpc>
                <a:spcPct val="200000"/>
              </a:lnSpc>
            </a:pPr>
            <a:endParaRPr lang="en"/>
          </a:p>
          <a:p>
            <a:pPr marL="160863" indent="0">
              <a:lnSpc>
                <a:spcPct val="200000"/>
              </a:lnSpc>
              <a:buFont typeface="Wingdings" panose="05000000000000000000" pitchFamily="2" charset="2"/>
              <a:buNone/>
            </a:pPr>
            <a:r>
              <a:rPr lang="en" sz="1200"/>
              <a:t>Writing down what we want to change helps us reflect on our learning profile and identify what works and what doesn’t.</a:t>
            </a:r>
          </a:p>
          <a:p>
            <a:endParaRPr lang="en-US"/>
          </a:p>
        </p:txBody>
      </p:sp>
      <p:sp>
        <p:nvSpPr>
          <p:cNvPr id="4" name="Slide Number Placeholder 3"/>
          <p:cNvSpPr>
            <a:spLocks noGrp="1"/>
          </p:cNvSpPr>
          <p:nvPr>
            <p:ph type="sldNum" sz="quarter" idx="5"/>
          </p:nvPr>
        </p:nvSpPr>
        <p:spPr/>
        <p:txBody>
          <a:bodyPr/>
          <a:lstStyle/>
          <a:p>
            <a:fld id="{30019D91-D33E-2047-964C-331174639827}" type="slidenum">
              <a:rPr lang="en-US" smtClean="0"/>
              <a:t>13</a:t>
            </a:fld>
            <a:endParaRPr lang="en-US"/>
          </a:p>
        </p:txBody>
      </p:sp>
    </p:spTree>
    <p:extLst>
      <p:ext uri="{BB962C8B-B14F-4D97-AF65-F5344CB8AC3E}">
        <p14:creationId xmlns:p14="http://schemas.microsoft.com/office/powerpoint/2010/main" val="370207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 you for watching this workshop. Remember you can download the handout from this page as well. </a:t>
            </a:r>
          </a:p>
        </p:txBody>
      </p:sp>
      <p:sp>
        <p:nvSpPr>
          <p:cNvPr id="4" name="Slide Number Placeholder 3"/>
          <p:cNvSpPr>
            <a:spLocks noGrp="1"/>
          </p:cNvSpPr>
          <p:nvPr>
            <p:ph type="sldNum" sz="quarter" idx="5"/>
          </p:nvPr>
        </p:nvSpPr>
        <p:spPr/>
        <p:txBody>
          <a:bodyPr/>
          <a:lstStyle/>
          <a:p>
            <a:fld id="{30019D91-D33E-2047-964C-331174639827}" type="slidenum">
              <a:rPr lang="en-US" smtClean="0"/>
              <a:t>14</a:t>
            </a:fld>
            <a:endParaRPr lang="en-US"/>
          </a:p>
        </p:txBody>
      </p:sp>
    </p:spTree>
    <p:extLst>
      <p:ext uri="{BB962C8B-B14F-4D97-AF65-F5344CB8AC3E}">
        <p14:creationId xmlns:p14="http://schemas.microsoft.com/office/powerpoint/2010/main" val="359721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learning outcomes today are to identify and explain the benefits of mindfulness for students.</a:t>
            </a:r>
          </a:p>
          <a:p>
            <a:br>
              <a:rPr lang="en-US">
                <a:cs typeface="+mn-lt"/>
              </a:rPr>
            </a:br>
            <a:r>
              <a:rPr lang="en-US"/>
              <a:t>Next we will review how to u</a:t>
            </a:r>
            <a:r>
              <a:rPr lang="en"/>
              <a:t>se mindfulness when studying to improve your ability to initiate a task, concentrate on the task, and then complete the task</a:t>
            </a:r>
            <a:endParaRPr lang="en-US"/>
          </a:p>
          <a:p>
            <a:endParaRPr lang="en-US">
              <a:cs typeface="Calibri"/>
            </a:endParaRPr>
          </a:p>
          <a:p>
            <a:r>
              <a:rPr lang="en-US"/>
              <a:t>Lastly, we will de</a:t>
            </a:r>
            <a:r>
              <a:rPr lang="en" err="1"/>
              <a:t>monstrate</a:t>
            </a:r>
            <a:r>
              <a:rPr lang="en"/>
              <a:t> the importance of goal setting and reflection in order to </a:t>
            </a:r>
            <a:r>
              <a:rPr lang="en" err="1"/>
              <a:t>atttain</a:t>
            </a:r>
            <a:r>
              <a:rPr lang="en"/>
              <a:t> your goals </a:t>
            </a:r>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30019D91-D33E-2047-964C-331174639827}" type="slidenum">
              <a:rPr lang="en-US" smtClean="0"/>
              <a:t>2</a:t>
            </a:fld>
            <a:endParaRPr lang="en-US"/>
          </a:p>
        </p:txBody>
      </p:sp>
    </p:spTree>
    <p:extLst>
      <p:ext uri="{BB962C8B-B14F-4D97-AF65-F5344CB8AC3E}">
        <p14:creationId xmlns:p14="http://schemas.microsoft.com/office/powerpoint/2010/main" val="367619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be wondering, “what is mindfulness?” </a:t>
            </a:r>
          </a:p>
          <a:p>
            <a:r>
              <a:rPr lang="en-US"/>
              <a:t>According to the Mayo Clinic, mindfulness is a type of meditation where the focus is on being “intensely aware of what you’re sensing and feeling in the moment, without interpretation or judgment.”</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30019D91-D33E-2047-964C-331174639827}" type="slidenum">
              <a:rPr lang="en-US" smtClean="0"/>
              <a:t>3</a:t>
            </a:fld>
            <a:endParaRPr lang="en-US"/>
          </a:p>
        </p:txBody>
      </p:sp>
    </p:spTree>
    <p:extLst>
      <p:ext uri="{BB962C8B-B14F-4D97-AF65-F5344CB8AC3E}">
        <p14:creationId xmlns:p14="http://schemas.microsoft.com/office/powerpoint/2010/main" val="33719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Mounting evidence shows that mindfulness can provide benefits by reducing stress, anxiety, physical and emotional pain, depression, insomnia, and decrease high blood pressure (Mayo Clinic, 2020). </a:t>
            </a:r>
          </a:p>
          <a:p>
            <a:endParaRPr lang="en-US"/>
          </a:p>
          <a:p>
            <a:r>
              <a:rPr lang="en-US"/>
              <a:t>Generally, meditation can also improve attention, decrease burnout, improve sleep, and improve diabetes control (Mayo Clinic, 2020).</a:t>
            </a:r>
          </a:p>
        </p:txBody>
      </p:sp>
      <p:sp>
        <p:nvSpPr>
          <p:cNvPr id="4" name="Slide Number Placeholder 3"/>
          <p:cNvSpPr>
            <a:spLocks noGrp="1"/>
          </p:cNvSpPr>
          <p:nvPr>
            <p:ph type="sldNum" sz="quarter" idx="5"/>
          </p:nvPr>
        </p:nvSpPr>
        <p:spPr/>
        <p:txBody>
          <a:bodyPr/>
          <a:lstStyle/>
          <a:p>
            <a:fld id="{30019D91-D33E-2047-964C-331174639827}" type="slidenum">
              <a:rPr lang="en-US" smtClean="0"/>
              <a:t>4</a:t>
            </a:fld>
            <a:endParaRPr lang="en-US"/>
          </a:p>
        </p:txBody>
      </p:sp>
    </p:spTree>
    <p:extLst>
      <p:ext uri="{BB962C8B-B14F-4D97-AF65-F5344CB8AC3E}">
        <p14:creationId xmlns:p14="http://schemas.microsoft.com/office/powerpoint/2010/main" val="204628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now be wondering, “how and where can I practice mindfulness,” or “I’ve tried mindfulness before, and I didn’t really like it.”  What’s great about mindfulness is that it can be practiced in many different ways. Here, we have a list of different things you can do mindfully, so you can have the cognitive benefits of mindfulness, while also doing it in a unique way that appeals to you and fits into your schedule.</a:t>
            </a:r>
          </a:p>
        </p:txBody>
      </p:sp>
      <p:sp>
        <p:nvSpPr>
          <p:cNvPr id="4" name="Slide Number Placeholder 3"/>
          <p:cNvSpPr>
            <a:spLocks noGrp="1"/>
          </p:cNvSpPr>
          <p:nvPr>
            <p:ph type="sldNum" sz="quarter" idx="5"/>
          </p:nvPr>
        </p:nvSpPr>
        <p:spPr/>
        <p:txBody>
          <a:bodyPr/>
          <a:lstStyle/>
          <a:p>
            <a:fld id="{30019D91-D33E-2047-964C-331174639827}" type="slidenum">
              <a:rPr lang="en-US" smtClean="0"/>
              <a:t>5</a:t>
            </a:fld>
            <a:endParaRPr lang="en-US"/>
          </a:p>
        </p:txBody>
      </p:sp>
    </p:spTree>
    <p:extLst>
      <p:ext uri="{BB962C8B-B14F-4D97-AF65-F5344CB8AC3E}">
        <p14:creationId xmlns:p14="http://schemas.microsoft.com/office/powerpoint/2010/main" val="379479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Research indicates that mindfulness, specifically in ADHD, can result in improved attention and cognitive inhibition while reducing symptoms of anxiety and depression (Zylowska et al., 2008).</a:t>
            </a:r>
          </a:p>
          <a:p>
            <a:pPr marL="285750" indent="-285750">
              <a:buFont typeface="Arial" panose="020B0604020202020204" pitchFamily="34" charset="0"/>
              <a:buChar char="•"/>
            </a:pPr>
            <a:r>
              <a:rPr lang="en-US"/>
              <a:t>It can also improve task performance and significantly reduce ADHD symptoms (Bachmann et al., 2018).</a:t>
            </a:r>
          </a:p>
          <a:p>
            <a:pPr marL="742950" lvl="1" indent="-285750">
              <a:buFont typeface="Arial" panose="020B0604020202020204" pitchFamily="34" charset="0"/>
              <a:buChar char="•"/>
            </a:pPr>
            <a:r>
              <a:rPr lang="en-US"/>
              <a:t>Some ADHD symptoms include difficulties beginning tasks, or completing tasks once started (American Psychiatric Association, 2013).</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6</a:t>
            </a:fld>
            <a:endParaRPr lang="en-US"/>
          </a:p>
        </p:txBody>
      </p:sp>
    </p:spTree>
    <p:extLst>
      <p:ext uri="{BB962C8B-B14F-4D97-AF65-F5344CB8AC3E}">
        <p14:creationId xmlns:p14="http://schemas.microsoft.com/office/powerpoint/2010/main" val="123616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This worksheet titled, "Assignment Assistant for Students with ADHD" can help you concentrate as you work on tough assignments, readings, and test prep. It is designed for people with an Attention Deficit Hyperactivity Disorder diagnosis in mind, but can really be used by anyone who tends to become distracted when working on a single task for an extended period of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While it is meant to be printed and filled out with a pen or pencil, you may also screenshot it and fill it in using a basic drawing app, like Microsoft Paint or Preview.</a:t>
            </a:r>
          </a:p>
          <a:p>
            <a:endParaRPr lang="en-US"/>
          </a:p>
        </p:txBody>
      </p:sp>
      <p:sp>
        <p:nvSpPr>
          <p:cNvPr id="4" name="Slide Number Placeholder 3"/>
          <p:cNvSpPr>
            <a:spLocks noGrp="1"/>
          </p:cNvSpPr>
          <p:nvPr>
            <p:ph type="sldNum" sz="quarter" idx="5"/>
          </p:nvPr>
        </p:nvSpPr>
        <p:spPr/>
        <p:txBody>
          <a:bodyPr/>
          <a:lstStyle/>
          <a:p>
            <a:fld id="{30019D91-D33E-2047-964C-331174639827}" type="slidenum">
              <a:rPr lang="en-US" smtClean="0"/>
              <a:t>7</a:t>
            </a:fld>
            <a:endParaRPr lang="en-US"/>
          </a:p>
        </p:txBody>
      </p:sp>
    </p:spTree>
    <p:extLst>
      <p:ext uri="{BB962C8B-B14F-4D97-AF65-F5344CB8AC3E}">
        <p14:creationId xmlns:p14="http://schemas.microsoft.com/office/powerpoint/2010/main" val="38652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handout begins by asking you to specify what your task is. It can be, “read 24 pages” or “study for anthropology quiz,” or “complete problem set for economics,” or whatever you feel is relevant to your current situation. Having your goal written here can help you by marking exactly what the end point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some people, they may prefer to have their goal broken down into smaller, more manageable parts. If that sounds like you, you’d want to complete that step first, so that the goal you see here is the immediate task at hand. </a:t>
            </a:r>
          </a:p>
        </p:txBody>
      </p:sp>
      <p:sp>
        <p:nvSpPr>
          <p:cNvPr id="4" name="Slide Number Placeholder 3"/>
          <p:cNvSpPr>
            <a:spLocks noGrp="1"/>
          </p:cNvSpPr>
          <p:nvPr>
            <p:ph type="sldNum" sz="quarter" idx="5"/>
          </p:nvPr>
        </p:nvSpPr>
        <p:spPr/>
        <p:txBody>
          <a:bodyPr/>
          <a:lstStyle/>
          <a:p>
            <a:fld id="{30019D91-D33E-2047-964C-331174639827}" type="slidenum">
              <a:rPr lang="en-US" smtClean="0"/>
              <a:t>8</a:t>
            </a:fld>
            <a:endParaRPr lang="en-US"/>
          </a:p>
        </p:txBody>
      </p:sp>
    </p:spTree>
    <p:extLst>
      <p:ext uri="{BB962C8B-B14F-4D97-AF65-F5344CB8AC3E}">
        <p14:creationId xmlns:p14="http://schemas.microsoft.com/office/powerpoint/2010/main" val="240873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When we first begin an assignment, it’s important to begin with a mindful exercise. The worksheet makes this process explicit, and provides you with many options for mindful activities to get you started. Of course, if there is another mindful activity that you find helpful, you can absolutely do that for five minutes instead; what you see on the sheet are only suggestions. </a:t>
            </a:r>
          </a:p>
        </p:txBody>
      </p:sp>
      <p:sp>
        <p:nvSpPr>
          <p:cNvPr id="4" name="Slide Number Placeholder 3"/>
          <p:cNvSpPr>
            <a:spLocks noGrp="1"/>
          </p:cNvSpPr>
          <p:nvPr>
            <p:ph type="sldNum" sz="quarter" idx="5"/>
          </p:nvPr>
        </p:nvSpPr>
        <p:spPr/>
        <p:txBody>
          <a:bodyPr/>
          <a:lstStyle/>
          <a:p>
            <a:fld id="{30019D91-D33E-2047-964C-331174639827}" type="slidenum">
              <a:rPr lang="en-US" smtClean="0"/>
              <a:t>9</a:t>
            </a:fld>
            <a:endParaRPr lang="en-US"/>
          </a:p>
        </p:txBody>
      </p:sp>
    </p:spTree>
    <p:extLst>
      <p:ext uri="{BB962C8B-B14F-4D97-AF65-F5344CB8AC3E}">
        <p14:creationId xmlns:p14="http://schemas.microsoft.com/office/powerpoint/2010/main" val="115986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B79972-DC55-3348-BB6D-F33DD5089332}"/>
              </a:ext>
            </a:extLst>
          </p:cNvPr>
          <p:cNvSpPr>
            <a:spLocks noGrp="1"/>
          </p:cNvSpPr>
          <p:nvPr>
            <p:ph type="ctrTitle" hasCustomPrompt="1"/>
          </p:nvPr>
        </p:nvSpPr>
        <p:spPr>
          <a:xfrm>
            <a:off x="612648" y="3293316"/>
            <a:ext cx="5509071" cy="1508125"/>
          </a:xfrm>
        </p:spPr>
        <p:txBody>
          <a:bodyPr anchor="b">
            <a:normAutofit/>
          </a:bodyPr>
          <a:lstStyle>
            <a:lvl1pPr algn="l">
              <a:defRPr sz="3600">
                <a:solidFill>
                  <a:srgbClr val="990000"/>
                </a:solidFill>
              </a:defRPr>
            </a:lvl1pPr>
          </a:lstStyle>
          <a:p>
            <a:r>
              <a:rPr lang="en-US"/>
              <a:t>Title of presentation goes here</a:t>
            </a:r>
          </a:p>
        </p:txBody>
      </p:sp>
      <p:sp>
        <p:nvSpPr>
          <p:cNvPr id="4" name="Subtitle 2">
            <a:extLst>
              <a:ext uri="{FF2B5EF4-FFF2-40B4-BE49-F238E27FC236}">
                <a16:creationId xmlns:a16="http://schemas.microsoft.com/office/drawing/2014/main" id="{C27E14F3-A1C4-3843-8326-D47F9839EE35}"/>
              </a:ext>
            </a:extLst>
          </p:cNvPr>
          <p:cNvSpPr>
            <a:spLocks noGrp="1"/>
          </p:cNvSpPr>
          <p:nvPr>
            <p:ph type="subTitle" idx="1" hasCustomPrompt="1"/>
          </p:nvPr>
        </p:nvSpPr>
        <p:spPr>
          <a:xfrm>
            <a:off x="612648" y="4864061"/>
            <a:ext cx="5509071" cy="1000190"/>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Picture 5">
            <a:extLst>
              <a:ext uri="{FF2B5EF4-FFF2-40B4-BE49-F238E27FC236}">
                <a16:creationId xmlns:a16="http://schemas.microsoft.com/office/drawing/2014/main" id="{87397E11-562F-994C-9B11-0A2EFC4DEA54}"/>
              </a:ext>
            </a:extLst>
          </p:cNvPr>
          <p:cNvPicPr>
            <a:picLocks noChangeAspect="1"/>
          </p:cNvPicPr>
          <p:nvPr userDrawn="1"/>
        </p:nvPicPr>
        <p:blipFill>
          <a:blip r:embed="rId2">
            <a:alphaModFix/>
          </a:blip>
          <a:stretch>
            <a:fillRect/>
          </a:stretch>
        </p:blipFill>
        <p:spPr>
          <a:xfrm>
            <a:off x="94042" y="129828"/>
            <a:ext cx="3756819" cy="1174006"/>
          </a:xfrm>
          <a:prstGeom prst="rect">
            <a:avLst/>
          </a:prstGeom>
        </p:spPr>
      </p:pic>
      <p:pic>
        <p:nvPicPr>
          <p:cNvPr id="5" name="Picture 4" descr="A close up of a logo&#10;&#10;Description automatically generated">
            <a:extLst>
              <a:ext uri="{FF2B5EF4-FFF2-40B4-BE49-F238E27FC236}">
                <a16:creationId xmlns:a16="http://schemas.microsoft.com/office/drawing/2014/main" id="{8A8FAE4B-CAD2-DA42-954A-C5D97F131E00}"/>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8" name="Picture 7">
            <a:extLst>
              <a:ext uri="{FF2B5EF4-FFF2-40B4-BE49-F238E27FC236}">
                <a16:creationId xmlns:a16="http://schemas.microsoft.com/office/drawing/2014/main" id="{C5035573-4F43-B04D-8AB0-0D7EDE04676D}"/>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126502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5311BA-70AE-8B47-9F63-C85A9247CCB9}"/>
              </a:ext>
            </a:extLst>
          </p:cNvPr>
          <p:cNvPicPr>
            <a:picLocks noChangeAspect="1"/>
          </p:cNvPicPr>
          <p:nvPr userDrawn="1"/>
        </p:nvPicPr>
        <p:blipFill>
          <a:blip r:embed="rId2">
            <a:alphaModFix amt="5000"/>
          </a:blip>
          <a:stretch>
            <a:fillRect/>
          </a:stretch>
        </p:blipFill>
        <p:spPr>
          <a:xfrm>
            <a:off x="4862146" y="-900318"/>
            <a:ext cx="8104451" cy="8104451"/>
          </a:xfrm>
          <a:prstGeom prst="rect">
            <a:avLst/>
          </a:prstGeom>
        </p:spPr>
      </p:pic>
      <p:sp>
        <p:nvSpPr>
          <p:cNvPr id="13" name="Title 1">
            <a:extLst>
              <a:ext uri="{FF2B5EF4-FFF2-40B4-BE49-F238E27FC236}">
                <a16:creationId xmlns:a16="http://schemas.microsoft.com/office/drawing/2014/main" id="{E819E9A0-32E2-B942-B8EC-60F8561F65A5}"/>
              </a:ext>
            </a:extLst>
          </p:cNvPr>
          <p:cNvSpPr>
            <a:spLocks noGrp="1"/>
          </p:cNvSpPr>
          <p:nvPr>
            <p:ph type="title" hasCustomPrompt="1"/>
          </p:nvPr>
        </p:nvSpPr>
        <p:spPr>
          <a:xfrm>
            <a:off x="609600" y="365760"/>
            <a:ext cx="10972800" cy="1325563"/>
          </a:xfrm>
        </p:spPr>
        <p:txBody>
          <a:bodyPr>
            <a:normAutofit/>
          </a:bodyPr>
          <a:lstStyle>
            <a:lvl1pPr>
              <a:defRPr sz="2800">
                <a:solidFill>
                  <a:srgbClr val="990000"/>
                </a:solidFill>
              </a:defRPr>
            </a:lvl1pPr>
          </a:lstStyle>
          <a:p>
            <a:r>
              <a:rPr lang="en-US"/>
              <a:t>Click to add text</a:t>
            </a:r>
          </a:p>
        </p:txBody>
      </p:sp>
      <p:pic>
        <p:nvPicPr>
          <p:cNvPr id="10" name="Picture 9">
            <a:extLst>
              <a:ext uri="{FF2B5EF4-FFF2-40B4-BE49-F238E27FC236}">
                <a16:creationId xmlns:a16="http://schemas.microsoft.com/office/drawing/2014/main" id="{D7590B15-73C3-C445-BDE4-623F7B74F5FA}"/>
              </a:ext>
            </a:extLst>
          </p:cNvPr>
          <p:cNvPicPr>
            <a:picLocks noChangeAspect="1"/>
          </p:cNvPicPr>
          <p:nvPr userDrawn="1"/>
        </p:nvPicPr>
        <p:blipFill>
          <a:blip r:embed="rId3"/>
          <a:stretch>
            <a:fillRect/>
          </a:stretch>
        </p:blipFill>
        <p:spPr>
          <a:xfrm>
            <a:off x="125923" y="6176963"/>
            <a:ext cx="983152" cy="615453"/>
          </a:xfrm>
          <a:prstGeom prst="rect">
            <a:avLst/>
          </a:prstGeom>
        </p:spPr>
      </p:pic>
      <p:sp>
        <p:nvSpPr>
          <p:cNvPr id="4" name="Text Placeholder 3">
            <a:extLst>
              <a:ext uri="{FF2B5EF4-FFF2-40B4-BE49-F238E27FC236}">
                <a16:creationId xmlns:a16="http://schemas.microsoft.com/office/drawing/2014/main" id="{D864C0F4-B4E4-5F4F-8F3B-E0E0A9FB9052}"/>
              </a:ext>
            </a:extLst>
          </p:cNvPr>
          <p:cNvSpPr>
            <a:spLocks noGrp="1"/>
          </p:cNvSpPr>
          <p:nvPr>
            <p:ph type="body" sz="quarter" idx="10" hasCustomPrompt="1"/>
          </p:nvPr>
        </p:nvSpPr>
        <p:spPr>
          <a:xfrm>
            <a:off x="609600" y="1810512"/>
            <a:ext cx="10972800" cy="4361688"/>
          </a:xfrm>
        </p:spPr>
        <p:txBody>
          <a:bodyPr>
            <a:normAutofit/>
          </a:bodyPr>
          <a:lstStyle>
            <a:lvl1pPr marL="0" indent="0">
              <a:buNone/>
              <a:defRPr sz="2400"/>
            </a:lvl1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048CB820-55DB-FF4F-B489-C7EDFF0E6FF2}"/>
              </a:ext>
            </a:extLst>
          </p:cNvPr>
          <p:cNvPicPr>
            <a:picLocks noChangeAspect="1"/>
          </p:cNvPicPr>
          <p:nvPr userDrawn="1"/>
        </p:nvPicPr>
        <p:blipFill>
          <a:blip r:embed="rId4"/>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65833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19E9A0-32E2-B942-B8EC-60F8561F65A5}"/>
              </a:ext>
            </a:extLst>
          </p:cNvPr>
          <p:cNvSpPr>
            <a:spLocks noGrp="1"/>
          </p:cNvSpPr>
          <p:nvPr>
            <p:ph type="title" hasCustomPrompt="1"/>
          </p:nvPr>
        </p:nvSpPr>
        <p:spPr>
          <a:xfrm>
            <a:off x="609600" y="365760"/>
            <a:ext cx="10972800" cy="1325563"/>
          </a:xfrm>
        </p:spPr>
        <p:txBody>
          <a:bodyPr>
            <a:normAutofit/>
          </a:bodyPr>
          <a:lstStyle>
            <a:lvl1pPr>
              <a:defRPr sz="2800">
                <a:solidFill>
                  <a:srgbClr val="990000"/>
                </a:solidFill>
              </a:defRPr>
            </a:lvl1pPr>
          </a:lstStyle>
          <a:p>
            <a:r>
              <a:rPr lang="en-US"/>
              <a:t>Click to add text</a:t>
            </a:r>
          </a:p>
        </p:txBody>
      </p:sp>
      <p:pic>
        <p:nvPicPr>
          <p:cNvPr id="10" name="Picture 9">
            <a:extLst>
              <a:ext uri="{FF2B5EF4-FFF2-40B4-BE49-F238E27FC236}">
                <a16:creationId xmlns:a16="http://schemas.microsoft.com/office/drawing/2014/main" id="{D7590B15-73C3-C445-BDE4-623F7B74F5FA}"/>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4" name="Text Placeholder 3">
            <a:extLst>
              <a:ext uri="{FF2B5EF4-FFF2-40B4-BE49-F238E27FC236}">
                <a16:creationId xmlns:a16="http://schemas.microsoft.com/office/drawing/2014/main" id="{D864C0F4-B4E4-5F4F-8F3B-E0E0A9FB9052}"/>
              </a:ext>
            </a:extLst>
          </p:cNvPr>
          <p:cNvSpPr>
            <a:spLocks noGrp="1"/>
          </p:cNvSpPr>
          <p:nvPr>
            <p:ph type="body" sz="quarter" idx="10" hasCustomPrompt="1"/>
          </p:nvPr>
        </p:nvSpPr>
        <p:spPr>
          <a:xfrm>
            <a:off x="609600" y="1810512"/>
            <a:ext cx="10972800" cy="4361688"/>
          </a:xfrm>
        </p:spPr>
        <p:txBody>
          <a:bodyPr>
            <a:normAutofit/>
          </a:bodyPr>
          <a:lstStyle>
            <a:lvl1pPr marL="0" indent="0">
              <a:buNone/>
              <a:defRPr sz="2400"/>
            </a:lvl1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048CB820-55DB-FF4F-B489-C7EDFF0E6FF2}"/>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368465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2937A-1C64-A44F-B270-DA7D748BC256}"/>
              </a:ext>
            </a:extLst>
          </p:cNvPr>
          <p:cNvPicPr>
            <a:picLocks noChangeAspect="1"/>
          </p:cNvPicPr>
          <p:nvPr userDrawn="1"/>
        </p:nvPicPr>
        <p:blipFill>
          <a:blip r:embed="rId2"/>
          <a:stretch>
            <a:fillRect/>
          </a:stretch>
        </p:blipFill>
        <p:spPr>
          <a:xfrm>
            <a:off x="125923" y="6176963"/>
            <a:ext cx="983152" cy="615453"/>
          </a:xfrm>
          <a:prstGeom prst="rect">
            <a:avLst/>
          </a:prstGeom>
        </p:spPr>
      </p:pic>
      <p:cxnSp>
        <p:nvCxnSpPr>
          <p:cNvPr id="6" name="Straight Connector 5">
            <a:extLst>
              <a:ext uri="{FF2B5EF4-FFF2-40B4-BE49-F238E27FC236}">
                <a16:creationId xmlns:a16="http://schemas.microsoft.com/office/drawing/2014/main" id="{3D2974C6-99FC-4E49-94CB-7A94EAD10F54}"/>
              </a:ext>
            </a:extLst>
          </p:cNvPr>
          <p:cNvCxnSpPr/>
          <p:nvPr userDrawn="1"/>
        </p:nvCxnSpPr>
        <p:spPr>
          <a:xfrm>
            <a:off x="640080" y="4833257"/>
            <a:ext cx="3773731"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8C69FF2-4DB6-7840-98A1-F0596631A82A}"/>
              </a:ext>
            </a:extLst>
          </p:cNvPr>
          <p:cNvSpPr>
            <a:spLocks noGrp="1"/>
          </p:cNvSpPr>
          <p:nvPr>
            <p:ph type="body" sz="quarter" idx="10" hasCustomPrompt="1"/>
          </p:nvPr>
        </p:nvSpPr>
        <p:spPr>
          <a:xfrm>
            <a:off x="612648" y="4041648"/>
            <a:ext cx="6194425" cy="699731"/>
          </a:xfrm>
        </p:spPr>
        <p:txBody>
          <a:bodyPr/>
          <a:lstStyle>
            <a:lvl1pPr marL="0" indent="0">
              <a:buNone/>
              <a:defRPr b="1" i="0">
                <a:solidFill>
                  <a:schemeClr val="tx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6C6209D8-D80F-D14D-A8D0-D742C35A49DD}"/>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9" name="Picture 8">
            <a:extLst>
              <a:ext uri="{FF2B5EF4-FFF2-40B4-BE49-F238E27FC236}">
                <a16:creationId xmlns:a16="http://schemas.microsoft.com/office/drawing/2014/main" id="{99327236-C8E4-F648-ACEF-B9DA8FD75726}"/>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183082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2937A-1C64-A44F-B270-DA7D748BC256}"/>
              </a:ext>
            </a:extLst>
          </p:cNvPr>
          <p:cNvPicPr>
            <a:picLocks noChangeAspect="1"/>
          </p:cNvPicPr>
          <p:nvPr userDrawn="1"/>
        </p:nvPicPr>
        <p:blipFill>
          <a:blip r:embed="rId2"/>
          <a:stretch>
            <a:fillRect/>
          </a:stretch>
        </p:blipFill>
        <p:spPr>
          <a:xfrm>
            <a:off x="125923" y="6176963"/>
            <a:ext cx="983152" cy="615453"/>
          </a:xfrm>
          <a:prstGeom prst="rect">
            <a:avLst/>
          </a:prstGeom>
        </p:spPr>
      </p:pic>
      <p:cxnSp>
        <p:nvCxnSpPr>
          <p:cNvPr id="6" name="Straight Connector 5">
            <a:extLst>
              <a:ext uri="{FF2B5EF4-FFF2-40B4-BE49-F238E27FC236}">
                <a16:creationId xmlns:a16="http://schemas.microsoft.com/office/drawing/2014/main" id="{3D2974C6-99FC-4E49-94CB-7A94EAD10F54}"/>
              </a:ext>
            </a:extLst>
          </p:cNvPr>
          <p:cNvCxnSpPr/>
          <p:nvPr userDrawn="1"/>
        </p:nvCxnSpPr>
        <p:spPr>
          <a:xfrm>
            <a:off x="640080" y="4833257"/>
            <a:ext cx="3773731"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8C69FF2-4DB6-7840-98A1-F0596631A82A}"/>
              </a:ext>
            </a:extLst>
          </p:cNvPr>
          <p:cNvSpPr>
            <a:spLocks noGrp="1"/>
          </p:cNvSpPr>
          <p:nvPr>
            <p:ph type="body" sz="quarter" idx="10" hasCustomPrompt="1"/>
          </p:nvPr>
        </p:nvSpPr>
        <p:spPr>
          <a:xfrm>
            <a:off x="612648" y="4041648"/>
            <a:ext cx="6194425" cy="699731"/>
          </a:xfrm>
        </p:spPr>
        <p:txBody>
          <a:bodyPr/>
          <a:lstStyle>
            <a:lvl1pPr marL="0" indent="0">
              <a:buNone/>
              <a:defRPr b="1" i="0">
                <a:solidFill>
                  <a:schemeClr val="tx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6C6209D8-D80F-D14D-A8D0-D742C35A49DD}"/>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06170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and Objec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AA42BE-C852-1C46-B4B7-0E5CBE49B6D0}"/>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7" name="Title 1">
            <a:extLst>
              <a:ext uri="{FF2B5EF4-FFF2-40B4-BE49-F238E27FC236}">
                <a16:creationId xmlns:a16="http://schemas.microsoft.com/office/drawing/2014/main" id="{9887F090-21A7-904B-994C-E20C73C1A275}"/>
              </a:ext>
            </a:extLst>
          </p:cNvPr>
          <p:cNvSpPr>
            <a:spLocks noGrp="1"/>
          </p:cNvSpPr>
          <p:nvPr>
            <p:ph type="title" hasCustomPrompt="1"/>
          </p:nvPr>
        </p:nvSpPr>
        <p:spPr>
          <a:xfrm>
            <a:off x="612648" y="365760"/>
            <a:ext cx="10972800" cy="1325563"/>
          </a:xfrm>
        </p:spPr>
        <p:txBody>
          <a:bodyPr>
            <a:normAutofit/>
          </a:bodyPr>
          <a:lstStyle>
            <a:lvl1pPr>
              <a:defRPr sz="2800">
                <a:solidFill>
                  <a:srgbClr val="990000"/>
                </a:solidFill>
              </a:defRPr>
            </a:lvl1pPr>
          </a:lstStyle>
          <a:p>
            <a:r>
              <a:rPr lang="en-US"/>
              <a:t>Click to add text</a:t>
            </a:r>
          </a:p>
        </p:txBody>
      </p:sp>
      <p:sp>
        <p:nvSpPr>
          <p:cNvPr id="6" name="Content Placeholder 5">
            <a:extLst>
              <a:ext uri="{FF2B5EF4-FFF2-40B4-BE49-F238E27FC236}">
                <a16:creationId xmlns:a16="http://schemas.microsoft.com/office/drawing/2014/main" id="{B099383B-A959-E849-B242-5710E0A6F03D}"/>
              </a:ext>
            </a:extLst>
          </p:cNvPr>
          <p:cNvSpPr>
            <a:spLocks noGrp="1"/>
          </p:cNvSpPr>
          <p:nvPr>
            <p:ph sz="quarter" idx="12" hasCustomPrompt="1"/>
          </p:nvPr>
        </p:nvSpPr>
        <p:spPr>
          <a:xfrm>
            <a:off x="6184394" y="1825625"/>
            <a:ext cx="5394960" cy="4351338"/>
          </a:xfrm>
        </p:spPr>
        <p:txBody>
          <a:bodyPr>
            <a:normAutofit/>
          </a:bodyPr>
          <a:lstStyle>
            <a:lvl1pPr marL="0" indent="0">
              <a:buNone/>
              <a:defRPr sz="2000"/>
            </a:lvl1pPr>
          </a:lstStyle>
          <a:p>
            <a:pPr lvl="0"/>
            <a:r>
              <a:rPr lang="en-US"/>
              <a:t>Click to add text</a:t>
            </a:r>
          </a:p>
        </p:txBody>
      </p:sp>
      <p:sp>
        <p:nvSpPr>
          <p:cNvPr id="8" name="Content Placeholder 5">
            <a:extLst>
              <a:ext uri="{FF2B5EF4-FFF2-40B4-BE49-F238E27FC236}">
                <a16:creationId xmlns:a16="http://schemas.microsoft.com/office/drawing/2014/main" id="{3CFBAEC6-E45F-B44D-9224-1926A85B2DA7}"/>
              </a:ext>
            </a:extLst>
          </p:cNvPr>
          <p:cNvSpPr>
            <a:spLocks noGrp="1"/>
          </p:cNvSpPr>
          <p:nvPr>
            <p:ph sz="quarter" idx="13" hasCustomPrompt="1"/>
          </p:nvPr>
        </p:nvSpPr>
        <p:spPr>
          <a:xfrm>
            <a:off x="612647" y="1825625"/>
            <a:ext cx="5394960" cy="4351338"/>
          </a:xfrm>
        </p:spPr>
        <p:txBody>
          <a:bodyPr>
            <a:normAutofit/>
          </a:bodyPr>
          <a:lstStyle>
            <a:lvl1pPr marL="0" indent="0">
              <a:buNone/>
              <a:defRPr sz="2000"/>
            </a:lvl1pPr>
          </a:lstStyle>
          <a:p>
            <a:pPr lvl="0"/>
            <a:r>
              <a:rPr lang="en-US"/>
              <a:t>Click to add text</a:t>
            </a:r>
          </a:p>
        </p:txBody>
      </p:sp>
      <p:pic>
        <p:nvPicPr>
          <p:cNvPr id="10" name="Picture 9" descr="A close up of a logo&#10;&#10;Description automatically generated">
            <a:extLst>
              <a:ext uri="{FF2B5EF4-FFF2-40B4-BE49-F238E27FC236}">
                <a16:creationId xmlns:a16="http://schemas.microsoft.com/office/drawing/2014/main" id="{56E685B0-279A-E34F-ABCE-25FE4EF846F4}"/>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11" name="Picture 10">
            <a:extLst>
              <a:ext uri="{FF2B5EF4-FFF2-40B4-BE49-F238E27FC236}">
                <a16:creationId xmlns:a16="http://schemas.microsoft.com/office/drawing/2014/main" id="{DABD7D76-76CF-7E46-B772-B868542B647E}"/>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363903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umn - Text and Objec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AA42BE-C852-1C46-B4B7-0E5CBE49B6D0}"/>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7" name="Title 1">
            <a:extLst>
              <a:ext uri="{FF2B5EF4-FFF2-40B4-BE49-F238E27FC236}">
                <a16:creationId xmlns:a16="http://schemas.microsoft.com/office/drawing/2014/main" id="{9887F090-21A7-904B-994C-E20C73C1A275}"/>
              </a:ext>
            </a:extLst>
          </p:cNvPr>
          <p:cNvSpPr>
            <a:spLocks noGrp="1"/>
          </p:cNvSpPr>
          <p:nvPr>
            <p:ph type="title" hasCustomPrompt="1"/>
          </p:nvPr>
        </p:nvSpPr>
        <p:spPr>
          <a:xfrm>
            <a:off x="612648" y="365760"/>
            <a:ext cx="10972800" cy="1325563"/>
          </a:xfrm>
        </p:spPr>
        <p:txBody>
          <a:bodyPr>
            <a:normAutofit/>
          </a:bodyPr>
          <a:lstStyle>
            <a:lvl1pPr>
              <a:defRPr sz="2800">
                <a:solidFill>
                  <a:srgbClr val="990000"/>
                </a:solidFill>
              </a:defRPr>
            </a:lvl1pPr>
          </a:lstStyle>
          <a:p>
            <a:r>
              <a:rPr lang="en-US"/>
              <a:t>Click to add text</a:t>
            </a:r>
          </a:p>
        </p:txBody>
      </p:sp>
      <p:sp>
        <p:nvSpPr>
          <p:cNvPr id="6" name="Content Placeholder 5">
            <a:extLst>
              <a:ext uri="{FF2B5EF4-FFF2-40B4-BE49-F238E27FC236}">
                <a16:creationId xmlns:a16="http://schemas.microsoft.com/office/drawing/2014/main" id="{B099383B-A959-E849-B242-5710E0A6F03D}"/>
              </a:ext>
            </a:extLst>
          </p:cNvPr>
          <p:cNvSpPr>
            <a:spLocks noGrp="1"/>
          </p:cNvSpPr>
          <p:nvPr>
            <p:ph sz="quarter" idx="12" hasCustomPrompt="1"/>
          </p:nvPr>
        </p:nvSpPr>
        <p:spPr>
          <a:xfrm>
            <a:off x="6184394" y="1825625"/>
            <a:ext cx="5394960" cy="4351338"/>
          </a:xfrm>
        </p:spPr>
        <p:txBody>
          <a:bodyPr>
            <a:normAutofit/>
          </a:bodyPr>
          <a:lstStyle>
            <a:lvl1pPr marL="0" indent="0">
              <a:buNone/>
              <a:defRPr sz="2000"/>
            </a:lvl1pPr>
          </a:lstStyle>
          <a:p>
            <a:pPr lvl="0"/>
            <a:r>
              <a:rPr lang="en-US"/>
              <a:t>Click to add text</a:t>
            </a:r>
          </a:p>
        </p:txBody>
      </p:sp>
      <p:sp>
        <p:nvSpPr>
          <p:cNvPr id="8" name="Content Placeholder 5">
            <a:extLst>
              <a:ext uri="{FF2B5EF4-FFF2-40B4-BE49-F238E27FC236}">
                <a16:creationId xmlns:a16="http://schemas.microsoft.com/office/drawing/2014/main" id="{3CFBAEC6-E45F-B44D-9224-1926A85B2DA7}"/>
              </a:ext>
            </a:extLst>
          </p:cNvPr>
          <p:cNvSpPr>
            <a:spLocks noGrp="1"/>
          </p:cNvSpPr>
          <p:nvPr>
            <p:ph sz="quarter" idx="13" hasCustomPrompt="1"/>
          </p:nvPr>
        </p:nvSpPr>
        <p:spPr>
          <a:xfrm>
            <a:off x="612647" y="1825625"/>
            <a:ext cx="5394960" cy="4351338"/>
          </a:xfrm>
        </p:spPr>
        <p:txBody>
          <a:bodyPr>
            <a:normAutofit/>
          </a:bodyPr>
          <a:lstStyle>
            <a:lvl1pPr marL="0" indent="0">
              <a:buNone/>
              <a:defRPr sz="2000"/>
            </a:lvl1pPr>
          </a:lstStyle>
          <a:p>
            <a:pPr lvl="0"/>
            <a:r>
              <a:rPr lang="en-US"/>
              <a:t>Click to add text</a:t>
            </a:r>
          </a:p>
        </p:txBody>
      </p:sp>
      <p:pic>
        <p:nvPicPr>
          <p:cNvPr id="10" name="Picture 9" descr="A close up of a logo&#10;&#10;Description automatically generated">
            <a:extLst>
              <a:ext uri="{FF2B5EF4-FFF2-40B4-BE49-F238E27FC236}">
                <a16:creationId xmlns:a16="http://schemas.microsoft.com/office/drawing/2014/main" id="{56E685B0-279A-E34F-ABCE-25FE4EF846F4}"/>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23359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Photo w/ 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0422F3-E0C5-734F-B462-D47F1B39ECC6}"/>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9" name="Picture Placeholder 8">
            <a:extLst>
              <a:ext uri="{FF2B5EF4-FFF2-40B4-BE49-F238E27FC236}">
                <a16:creationId xmlns:a16="http://schemas.microsoft.com/office/drawing/2014/main" id="{EBF3072D-6912-3845-9D6D-7DFCA4C6F60A}"/>
              </a:ext>
            </a:extLst>
          </p:cNvPr>
          <p:cNvSpPr>
            <a:spLocks noGrp="1"/>
          </p:cNvSpPr>
          <p:nvPr>
            <p:ph type="pic" sz="quarter" idx="10"/>
          </p:nvPr>
        </p:nvSpPr>
        <p:spPr>
          <a:xfrm>
            <a:off x="612648" y="365760"/>
            <a:ext cx="5760720" cy="5678424"/>
          </a:xfr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5B3BAB9D-9E9A-B444-AC9C-DEF4AB1B517C}"/>
              </a:ext>
            </a:extLst>
          </p:cNvPr>
          <p:cNvSpPr>
            <a:spLocks noGrp="1"/>
          </p:cNvSpPr>
          <p:nvPr>
            <p:ph type="body" sz="quarter" idx="12" hasCustomPrompt="1"/>
          </p:nvPr>
        </p:nvSpPr>
        <p:spPr>
          <a:xfrm>
            <a:off x="6559296" y="365760"/>
            <a:ext cx="5020056" cy="758952"/>
          </a:xfrm>
        </p:spPr>
        <p:txBody>
          <a:bodyPr>
            <a:normAutofit/>
          </a:bodyPr>
          <a:lstStyle>
            <a:lvl1pPr marL="0" indent="0">
              <a:buNone/>
              <a:defRPr sz="2000" b="1" i="0">
                <a:solidFill>
                  <a:srgbClr val="990000"/>
                </a:solidFill>
                <a:latin typeface="Arial Black" panose="020B0604020202020204" pitchFamily="34" charset="0"/>
                <a:cs typeface="Arial Black" panose="020B0604020202020204" pitchFamily="34" charset="0"/>
              </a:defRPr>
            </a:lvl1pPr>
          </a:lstStyle>
          <a:p>
            <a:pPr lvl="0"/>
            <a:r>
              <a:rPr lang="en-US"/>
              <a:t>Click to add text</a:t>
            </a:r>
          </a:p>
        </p:txBody>
      </p:sp>
      <p:sp>
        <p:nvSpPr>
          <p:cNvPr id="6" name="Text Placeholder 5">
            <a:extLst>
              <a:ext uri="{FF2B5EF4-FFF2-40B4-BE49-F238E27FC236}">
                <a16:creationId xmlns:a16="http://schemas.microsoft.com/office/drawing/2014/main" id="{C4CB0365-803C-8D44-A695-4BC2B5098A04}"/>
              </a:ext>
            </a:extLst>
          </p:cNvPr>
          <p:cNvSpPr>
            <a:spLocks noGrp="1"/>
          </p:cNvSpPr>
          <p:nvPr>
            <p:ph type="body" sz="quarter" idx="13" hasCustomPrompt="1"/>
          </p:nvPr>
        </p:nvSpPr>
        <p:spPr>
          <a:xfrm>
            <a:off x="6559296" y="1300797"/>
            <a:ext cx="5020056" cy="4743387"/>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pic>
        <p:nvPicPr>
          <p:cNvPr id="7" name="Picture 6" descr="A close up of a logo&#10;&#10;Description automatically generated">
            <a:extLst>
              <a:ext uri="{FF2B5EF4-FFF2-40B4-BE49-F238E27FC236}">
                <a16:creationId xmlns:a16="http://schemas.microsoft.com/office/drawing/2014/main" id="{984803B3-A1B4-4D48-A3AC-311D5D7C3EFD}"/>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8" name="Picture 7">
            <a:extLst>
              <a:ext uri="{FF2B5EF4-FFF2-40B4-BE49-F238E27FC236}">
                <a16:creationId xmlns:a16="http://schemas.microsoft.com/office/drawing/2014/main" id="{64FFCB47-B58A-0D4F-8EDB-33C06A21842F}"/>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4520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olumn - Photo w/ 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0422F3-E0C5-734F-B462-D47F1B39ECC6}"/>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9" name="Picture Placeholder 8">
            <a:extLst>
              <a:ext uri="{FF2B5EF4-FFF2-40B4-BE49-F238E27FC236}">
                <a16:creationId xmlns:a16="http://schemas.microsoft.com/office/drawing/2014/main" id="{EBF3072D-6912-3845-9D6D-7DFCA4C6F60A}"/>
              </a:ext>
            </a:extLst>
          </p:cNvPr>
          <p:cNvSpPr>
            <a:spLocks noGrp="1"/>
          </p:cNvSpPr>
          <p:nvPr>
            <p:ph type="pic" sz="quarter" idx="10"/>
          </p:nvPr>
        </p:nvSpPr>
        <p:spPr>
          <a:xfrm>
            <a:off x="612648" y="365760"/>
            <a:ext cx="5760720" cy="5678424"/>
          </a:xfr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5B3BAB9D-9E9A-B444-AC9C-DEF4AB1B517C}"/>
              </a:ext>
            </a:extLst>
          </p:cNvPr>
          <p:cNvSpPr>
            <a:spLocks noGrp="1"/>
          </p:cNvSpPr>
          <p:nvPr>
            <p:ph type="body" sz="quarter" idx="12" hasCustomPrompt="1"/>
          </p:nvPr>
        </p:nvSpPr>
        <p:spPr>
          <a:xfrm>
            <a:off x="6559296" y="365760"/>
            <a:ext cx="5020056" cy="758952"/>
          </a:xfrm>
        </p:spPr>
        <p:txBody>
          <a:bodyPr>
            <a:normAutofit/>
          </a:bodyPr>
          <a:lstStyle>
            <a:lvl1pPr marL="0" indent="0">
              <a:buNone/>
              <a:defRPr sz="2000" b="1" i="0">
                <a:solidFill>
                  <a:srgbClr val="990000"/>
                </a:solidFill>
                <a:latin typeface="Arial Black" panose="020B0604020202020204" pitchFamily="34" charset="0"/>
                <a:cs typeface="Arial Black" panose="020B0604020202020204" pitchFamily="34" charset="0"/>
              </a:defRPr>
            </a:lvl1pPr>
          </a:lstStyle>
          <a:p>
            <a:pPr lvl="0"/>
            <a:r>
              <a:rPr lang="en-US"/>
              <a:t>Click to add text</a:t>
            </a:r>
          </a:p>
        </p:txBody>
      </p:sp>
      <p:sp>
        <p:nvSpPr>
          <p:cNvPr id="6" name="Text Placeholder 5">
            <a:extLst>
              <a:ext uri="{FF2B5EF4-FFF2-40B4-BE49-F238E27FC236}">
                <a16:creationId xmlns:a16="http://schemas.microsoft.com/office/drawing/2014/main" id="{C4CB0365-803C-8D44-A695-4BC2B5098A04}"/>
              </a:ext>
            </a:extLst>
          </p:cNvPr>
          <p:cNvSpPr>
            <a:spLocks noGrp="1"/>
          </p:cNvSpPr>
          <p:nvPr>
            <p:ph type="body" sz="quarter" idx="13" hasCustomPrompt="1"/>
          </p:nvPr>
        </p:nvSpPr>
        <p:spPr>
          <a:xfrm>
            <a:off x="6559296" y="1300797"/>
            <a:ext cx="5020056" cy="4743387"/>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pic>
        <p:nvPicPr>
          <p:cNvPr id="7" name="Picture 6" descr="A close up of a logo&#10;&#10;Description automatically generated">
            <a:extLst>
              <a:ext uri="{FF2B5EF4-FFF2-40B4-BE49-F238E27FC236}">
                <a16:creationId xmlns:a16="http://schemas.microsoft.com/office/drawing/2014/main" id="{984803B3-A1B4-4D48-A3AC-311D5D7C3EFD}"/>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4379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17BE0-A94D-8D4A-BA23-890731E64F66}"/>
              </a:ext>
            </a:extLst>
          </p:cNvPr>
          <p:cNvSpPr>
            <a:spLocks noGrp="1"/>
          </p:cNvSpPr>
          <p:nvPr>
            <p:ph type="title"/>
          </p:nvPr>
        </p:nvSpPr>
        <p:spPr>
          <a:xfrm>
            <a:off x="612648"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FCEC3-35DE-DE47-95D0-C996045C4000}"/>
              </a:ext>
            </a:extLst>
          </p:cNvPr>
          <p:cNvSpPr>
            <a:spLocks noGrp="1"/>
          </p:cNvSpPr>
          <p:nvPr>
            <p:ph type="body" idx="1"/>
          </p:nvPr>
        </p:nvSpPr>
        <p:spPr>
          <a:xfrm>
            <a:off x="612648"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118DEB32-467F-B942-85FA-86AB2A7DC753}"/>
              </a:ext>
            </a:extLst>
          </p:cNvPr>
          <p:cNvPicPr>
            <a:picLocks noChangeAspect="1"/>
          </p:cNvPicPr>
          <p:nvPr userDrawn="1"/>
        </p:nvPicPr>
        <p:blipFill>
          <a:blip r:embed="rId11"/>
          <a:stretch>
            <a:fillRect/>
          </a:stretch>
        </p:blipFill>
        <p:spPr>
          <a:xfrm>
            <a:off x="125923" y="6176963"/>
            <a:ext cx="983152" cy="615453"/>
          </a:xfrm>
          <a:prstGeom prst="rect">
            <a:avLst/>
          </a:prstGeom>
        </p:spPr>
      </p:pic>
    </p:spTree>
    <p:extLst>
      <p:ext uri="{BB962C8B-B14F-4D97-AF65-F5344CB8AC3E}">
        <p14:creationId xmlns:p14="http://schemas.microsoft.com/office/powerpoint/2010/main" val="33785087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58" r:id="rId3"/>
    <p:sldLayoutId id="2147483661" r:id="rId4"/>
    <p:sldLayoutId id="2147483672" r:id="rId5"/>
    <p:sldLayoutId id="2147483660" r:id="rId6"/>
    <p:sldLayoutId id="2147483671" r:id="rId7"/>
    <p:sldLayoutId id="2147483663" r:id="rId8"/>
    <p:sldLayoutId id="2147483673" r:id="rId9"/>
  </p:sldLayoutIdLst>
  <p:txStyles>
    <p:titleStyle>
      <a:lvl1pPr algn="l" defTabSz="914400" rtl="0" eaLnBrk="1" latinLnBrk="0" hangingPunct="1">
        <a:lnSpc>
          <a:spcPct val="90000"/>
        </a:lnSpc>
        <a:spcBef>
          <a:spcPct val="0"/>
        </a:spcBef>
        <a:buNone/>
        <a:defRPr sz="2800" b="1" i="0" kern="1200">
          <a:solidFill>
            <a:srgbClr val="990000"/>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1177/1087054707308502" TargetMode="External"/><Relationship Id="rId3" Type="http://schemas.openxmlformats.org/officeDocument/2006/relationships/hyperlink" Target="https://doi.org/10.1007/s10567-016-0216-z" TargetMode="External"/><Relationship Id="rId7" Type="http://schemas.openxmlformats.org/officeDocument/2006/relationships/hyperlink" Target="https://thrivewithadd.com/adhd-pop-up-thoughts/" TargetMode="External"/><Relationship Id="rId2" Type="http://schemas.openxmlformats.org/officeDocument/2006/relationships/hyperlink" Target="https://doi.org/10.1016/j.brat.2018.05.002" TargetMode="External"/><Relationship Id="rId1" Type="http://schemas.openxmlformats.org/officeDocument/2006/relationships/slideLayout" Target="../slideLayouts/slideLayout2.xml"/><Relationship Id="rId6" Type="http://schemas.openxmlformats.org/officeDocument/2006/relationships/hyperlink" Target="https://www.mayoclinic.org/healthy-lifestyle/consumer-health/in-depth/mindfulness-exercises/art-20046356" TargetMode="External"/><Relationship Id="rId5" Type="http://schemas.openxmlformats.org/officeDocument/2006/relationships/hyperlink" Target="https://www.newtechnorthwest.com/the-psychology-of-writing-down-goals/" TargetMode="External"/><Relationship Id="rId4" Type="http://schemas.openxmlformats.org/officeDocument/2006/relationships/hyperlink" Target="https://daringtolivefully.com/doodling-benefi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0ADA-28DF-7847-8E7B-530AD897E054}"/>
              </a:ext>
            </a:extLst>
          </p:cNvPr>
          <p:cNvSpPr>
            <a:spLocks noGrp="1"/>
          </p:cNvSpPr>
          <p:nvPr>
            <p:ph type="ctrTitle"/>
          </p:nvPr>
        </p:nvSpPr>
        <p:spPr>
          <a:xfrm>
            <a:off x="612648" y="2881214"/>
            <a:ext cx="6970866" cy="1508125"/>
          </a:xfrm>
        </p:spPr>
        <p:txBody>
          <a:bodyPr>
            <a:noAutofit/>
          </a:bodyPr>
          <a:lstStyle/>
          <a:p>
            <a:r>
              <a:rPr lang="en-US">
                <a:latin typeface="Arial Black"/>
              </a:rPr>
              <a:t>ADHD and Mindfulness</a:t>
            </a:r>
          </a:p>
        </p:txBody>
      </p:sp>
      <p:sp>
        <p:nvSpPr>
          <p:cNvPr id="3" name="Subtitle 2">
            <a:extLst>
              <a:ext uri="{FF2B5EF4-FFF2-40B4-BE49-F238E27FC236}">
                <a16:creationId xmlns:a16="http://schemas.microsoft.com/office/drawing/2014/main" id="{9D69F810-18B8-AE4B-9022-5856DAF217DA}"/>
              </a:ext>
            </a:extLst>
          </p:cNvPr>
          <p:cNvSpPr>
            <a:spLocks noGrp="1"/>
          </p:cNvSpPr>
          <p:nvPr>
            <p:ph type="subTitle" idx="1"/>
          </p:nvPr>
        </p:nvSpPr>
        <p:spPr>
          <a:xfrm>
            <a:off x="690403" y="4490837"/>
            <a:ext cx="5509071" cy="1000190"/>
          </a:xfrm>
        </p:spPr>
        <p:txBody>
          <a:bodyPr/>
          <a:lstStyle/>
          <a:p>
            <a:r>
              <a:rPr lang="en-US"/>
              <a:t>Presented by: Shawn Aminirad</a:t>
            </a:r>
          </a:p>
        </p:txBody>
      </p:sp>
    </p:spTree>
    <p:extLst>
      <p:ext uri="{BB962C8B-B14F-4D97-AF65-F5344CB8AC3E}">
        <p14:creationId xmlns:p14="http://schemas.microsoft.com/office/powerpoint/2010/main" val="354498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8">
            <a:extLst>
              <a:ext uri="{FF2B5EF4-FFF2-40B4-BE49-F238E27FC236}">
                <a16:creationId xmlns:a16="http://schemas.microsoft.com/office/drawing/2014/main" id="{0CF382AE-1726-477D-8287-C0B4C1FC17AE}"/>
              </a:ext>
              <a:ext uri="{C183D7F6-B498-43B3-948B-1728B52AA6E4}">
                <adec:decorative xmlns:adec="http://schemas.microsoft.com/office/drawing/2017/decorative" val="0"/>
              </a:ext>
            </a:extLst>
          </p:cNvPr>
          <p:cNvSpPr txBox="1">
            <a:spLocks noGrp="1"/>
          </p:cNvSpPr>
          <p:nvPr>
            <p:ph type="title"/>
          </p:nvPr>
        </p:nvSpPr>
        <p:spPr>
          <a:xfrm>
            <a:off x="700792" y="521758"/>
            <a:ext cx="9601196" cy="1303867"/>
          </a:xfrm>
          <a:prstGeom prst="rect">
            <a:avLst/>
          </a:prstGeom>
        </p:spPr>
        <p:txBody>
          <a:bodyPr vert="horz" lIns="91440" tIns="45720" rIns="91440" bIns="45720" rtlCol="0" anchor="ctr" anchorCtr="0">
            <a:normAutofit/>
          </a:bodyPr>
          <a:lstStyle/>
          <a:p>
            <a:pPr>
              <a:spcBef>
                <a:spcPct val="0"/>
              </a:spcBef>
            </a:pPr>
            <a:r>
              <a:rPr lang="en-US"/>
              <a:t>Brain Dump List</a:t>
            </a:r>
          </a:p>
        </p:txBody>
      </p:sp>
      <p:sp>
        <p:nvSpPr>
          <p:cNvPr id="9" name="Content Placeholder 2">
            <a:extLst>
              <a:ext uri="{FF2B5EF4-FFF2-40B4-BE49-F238E27FC236}">
                <a16:creationId xmlns:a16="http://schemas.microsoft.com/office/drawing/2014/main" id="{D2A9FD6F-B6C1-4C57-9CFF-7334512223F8}"/>
              </a:ext>
              <a:ext uri="{C183D7F6-B498-43B3-948B-1728B52AA6E4}">
                <adec:decorative xmlns:adec="http://schemas.microsoft.com/office/drawing/2017/decorative" val="0"/>
              </a:ext>
            </a:extLst>
          </p:cNvPr>
          <p:cNvSpPr txBox="1">
            <a:spLocks/>
          </p:cNvSpPr>
          <p:nvPr/>
        </p:nvSpPr>
        <p:spPr>
          <a:xfrm>
            <a:off x="697565" y="1715992"/>
            <a:ext cx="4951569" cy="331012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1365" indent="-457200">
              <a:buFont typeface="Arial"/>
              <a:buChar char="•"/>
            </a:pPr>
            <a:r>
              <a:rPr lang="en-US">
                <a:latin typeface="Arial"/>
                <a:cs typeface="Arial"/>
              </a:rPr>
              <a:t>Can be helpful to vent, keep track of thoughts, or hold onto distractions </a:t>
            </a:r>
            <a:r>
              <a:rPr lang="en-US" sz="1600">
                <a:latin typeface="Arial"/>
                <a:cs typeface="Arial"/>
              </a:rPr>
              <a:t>(Mincu, 2019)</a:t>
            </a:r>
            <a:endParaRPr lang="en-US"/>
          </a:p>
        </p:txBody>
      </p:sp>
      <p:pic>
        <p:nvPicPr>
          <p:cNvPr id="4" name="Picture 4" descr="Image of thought bubble">
            <a:extLst>
              <a:ext uri="{FF2B5EF4-FFF2-40B4-BE49-F238E27FC236}">
                <a16:creationId xmlns:a16="http://schemas.microsoft.com/office/drawing/2014/main" id="{E47FDD94-57F2-4928-9BBE-4D9DB5AA66C6}"/>
              </a:ext>
            </a:extLst>
          </p:cNvPr>
          <p:cNvPicPr>
            <a:picLocks noChangeAspect="1"/>
          </p:cNvPicPr>
          <p:nvPr/>
        </p:nvPicPr>
        <p:blipFill>
          <a:blip r:embed="rId3"/>
          <a:stretch>
            <a:fillRect/>
          </a:stretch>
        </p:blipFill>
        <p:spPr>
          <a:xfrm>
            <a:off x="10392747" y="78420"/>
            <a:ext cx="1802364" cy="1203874"/>
          </a:xfrm>
          <a:prstGeom prst="rect">
            <a:avLst/>
          </a:prstGeom>
        </p:spPr>
      </p:pic>
      <p:pic>
        <p:nvPicPr>
          <p:cNvPr id="3" name="Picture 3" descr="&quot;I wonder what's new with...&quot;">
            <a:extLst>
              <a:ext uri="{FF2B5EF4-FFF2-40B4-BE49-F238E27FC236}">
                <a16:creationId xmlns:a16="http://schemas.microsoft.com/office/drawing/2014/main" id="{24D61C33-20D7-43BC-8DDE-ADC27564DA3F}"/>
              </a:ext>
            </a:extLst>
          </p:cNvPr>
          <p:cNvPicPr>
            <a:picLocks noChangeAspect="1"/>
          </p:cNvPicPr>
          <p:nvPr/>
        </p:nvPicPr>
        <p:blipFill>
          <a:blip r:embed="rId4"/>
          <a:stretch>
            <a:fillRect/>
          </a:stretch>
        </p:blipFill>
        <p:spPr>
          <a:xfrm>
            <a:off x="5890728" y="1030713"/>
            <a:ext cx="4617098" cy="5115370"/>
          </a:xfrm>
          <a:prstGeom prst="rect">
            <a:avLst/>
          </a:prstGeom>
          <a:ln w="12700">
            <a:solidFill>
              <a:schemeClr val="tx1"/>
            </a:solidFill>
          </a:ln>
        </p:spPr>
      </p:pic>
    </p:spTree>
    <p:extLst>
      <p:ext uri="{BB962C8B-B14F-4D97-AF65-F5344CB8AC3E}">
        <p14:creationId xmlns:p14="http://schemas.microsoft.com/office/powerpoint/2010/main" val="126999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96">
            <a:extLst>
              <a:ext uri="{FF2B5EF4-FFF2-40B4-BE49-F238E27FC236}">
                <a16:creationId xmlns:a16="http://schemas.microsoft.com/office/drawing/2014/main" id="{A531329D-0C29-404C-A085-6CFF36224BAF}"/>
              </a:ext>
            </a:extLst>
          </p:cNvPr>
          <p:cNvSpPr txBox="1">
            <a:spLocks noGrp="1"/>
          </p:cNvSpPr>
          <p:nvPr>
            <p:ph type="title"/>
          </p:nvPr>
        </p:nvSpPr>
        <p:spPr>
          <a:xfrm>
            <a:off x="612648" y="847842"/>
            <a:ext cx="10972800" cy="1325563"/>
          </a:xfrm>
          <a:prstGeom prst="rect">
            <a:avLst/>
          </a:prstGeom>
        </p:spPr>
        <p:txBody>
          <a:bodyPr vert="horz" lIns="121900" tIns="121900" rIns="121900" bIns="121900" rtlCol="0" anchor="t" anchorCtr="0">
            <a:noAutofit/>
          </a:bodyPr>
          <a:lstStyle/>
          <a:p>
            <a:r>
              <a:rPr lang="en-US"/>
              <a:t>Restorative Drawing Space</a:t>
            </a:r>
          </a:p>
        </p:txBody>
      </p:sp>
      <p:sp>
        <p:nvSpPr>
          <p:cNvPr id="3" name="Content Placeholder 2">
            <a:extLst>
              <a:ext uri="{FF2B5EF4-FFF2-40B4-BE49-F238E27FC236}">
                <a16:creationId xmlns:a16="http://schemas.microsoft.com/office/drawing/2014/main" id="{9B9939DC-0804-4C27-B21E-D56D9FE9166B}"/>
              </a:ext>
            </a:extLst>
          </p:cNvPr>
          <p:cNvSpPr>
            <a:spLocks noGrp="1"/>
          </p:cNvSpPr>
          <p:nvPr>
            <p:ph sz="quarter" idx="13"/>
          </p:nvPr>
        </p:nvSpPr>
        <p:spPr>
          <a:xfrm>
            <a:off x="710339" y="1825625"/>
            <a:ext cx="5394960" cy="4351338"/>
          </a:xfrm>
        </p:spPr>
        <p:txBody>
          <a:bodyPr vert="horz" lIns="91440" tIns="45720" rIns="91440" bIns="45720" rtlCol="0" anchor="t">
            <a:normAutofit/>
          </a:bodyPr>
          <a:lstStyle/>
          <a:p>
            <a:pPr marL="617855" indent="-457200">
              <a:lnSpc>
                <a:spcPct val="100000"/>
              </a:lnSpc>
              <a:buFont typeface="Arial,Sans-Serif"/>
              <a:buChar char="•"/>
            </a:pPr>
            <a:r>
              <a:rPr lang="en" sz="2800">
                <a:latin typeface="Arial"/>
                <a:cs typeface="Arial"/>
              </a:rPr>
              <a:t>Fill in a few bubbles with fun, creative imagery</a:t>
            </a:r>
            <a:endParaRPr lang="en-US" sz="2800">
              <a:latin typeface="Arial"/>
              <a:cs typeface="Arial"/>
            </a:endParaRPr>
          </a:p>
          <a:p>
            <a:pPr marL="617855" indent="-457200">
              <a:lnSpc>
                <a:spcPct val="100000"/>
              </a:lnSpc>
              <a:buFont typeface="Arial,Sans-Serif"/>
              <a:buChar char="•"/>
            </a:pPr>
            <a:r>
              <a:rPr lang="en" sz="2800">
                <a:latin typeface="Arial"/>
                <a:cs typeface="Arial"/>
              </a:rPr>
              <a:t>Can help you think about a problem differently </a:t>
            </a:r>
            <a:r>
              <a:rPr lang="en" sz="1600">
                <a:latin typeface="Arial"/>
                <a:cs typeface="Arial"/>
              </a:rPr>
              <a:t>(Fabrega, 2016)</a:t>
            </a:r>
            <a:endParaRPr lang="en-US" sz="1600">
              <a:latin typeface="Arial"/>
              <a:cs typeface="Arial"/>
            </a:endParaRPr>
          </a:p>
          <a:p>
            <a:endParaRPr lang="en-US" sz="2800"/>
          </a:p>
        </p:txBody>
      </p:sp>
      <p:pic>
        <p:nvPicPr>
          <p:cNvPr id="7" name="Picture 7" descr="Circles to allow for mindful drawing">
            <a:extLst>
              <a:ext uri="{FF2B5EF4-FFF2-40B4-BE49-F238E27FC236}">
                <a16:creationId xmlns:a16="http://schemas.microsoft.com/office/drawing/2014/main" id="{29165B22-C442-46F5-AC09-AEA5FBA27612}"/>
              </a:ext>
            </a:extLst>
          </p:cNvPr>
          <p:cNvPicPr>
            <a:picLocks noChangeAspect="1"/>
          </p:cNvPicPr>
          <p:nvPr/>
        </p:nvPicPr>
        <p:blipFill>
          <a:blip r:embed="rId3"/>
          <a:stretch>
            <a:fillRect/>
          </a:stretch>
        </p:blipFill>
        <p:spPr>
          <a:xfrm>
            <a:off x="6100665" y="1514753"/>
            <a:ext cx="5557933" cy="3750738"/>
          </a:xfrm>
          <a:prstGeom prst="rect">
            <a:avLst/>
          </a:prstGeom>
          <a:ln>
            <a:solidFill>
              <a:schemeClr val="tx1"/>
            </a:solidFill>
          </a:ln>
        </p:spPr>
      </p:pic>
    </p:spTree>
    <p:extLst>
      <p:ext uri="{BB962C8B-B14F-4D97-AF65-F5344CB8AC3E}">
        <p14:creationId xmlns:p14="http://schemas.microsoft.com/office/powerpoint/2010/main" val="286719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E74E0095-5162-4708-8822-E8F675EED930}"/>
              </a:ext>
            </a:extLst>
          </p:cNvPr>
          <p:cNvSpPr txBox="1">
            <a:spLocks/>
          </p:cNvSpPr>
          <p:nvPr/>
        </p:nvSpPr>
        <p:spPr>
          <a:xfrm>
            <a:off x="901261" y="1715998"/>
            <a:ext cx="5441426" cy="331012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855" indent="-457200">
              <a:lnSpc>
                <a:spcPct val="100000"/>
              </a:lnSpc>
            </a:pPr>
            <a:r>
              <a:rPr lang="en"/>
              <a:t>Promotes metacognition</a:t>
            </a:r>
            <a:endParaRPr lang="en-US"/>
          </a:p>
          <a:p>
            <a:pPr marL="617855" indent="-457200">
              <a:lnSpc>
                <a:spcPct val="100000"/>
              </a:lnSpc>
            </a:pPr>
            <a:r>
              <a:rPr lang="en"/>
              <a:t>Helps solidify positive habits</a:t>
            </a:r>
          </a:p>
          <a:p>
            <a:pPr marL="617855" indent="-457200">
              <a:lnSpc>
                <a:spcPct val="100000"/>
              </a:lnSpc>
            </a:pPr>
            <a:r>
              <a:rPr lang="en">
                <a:latin typeface="Arial"/>
                <a:cs typeface="Arial"/>
              </a:rPr>
              <a:t>Builds resilience by emphasizing strong social connections </a:t>
            </a:r>
            <a:r>
              <a:rPr lang="en" sz="1600">
                <a:latin typeface="Arial"/>
                <a:cs typeface="Arial"/>
              </a:rPr>
              <a:t>(Dvorksy &amp; Langberg, 2016)</a:t>
            </a:r>
            <a:endParaRPr lang="en"/>
          </a:p>
        </p:txBody>
      </p:sp>
      <p:pic>
        <p:nvPicPr>
          <p:cNvPr id="4" name="Picture 4" descr="Things/people that supported me today">
            <a:extLst>
              <a:ext uri="{FF2B5EF4-FFF2-40B4-BE49-F238E27FC236}">
                <a16:creationId xmlns:a16="http://schemas.microsoft.com/office/drawing/2014/main" id="{A5D79787-50AB-45E7-B619-08F9A00CF2B0}"/>
              </a:ext>
            </a:extLst>
          </p:cNvPr>
          <p:cNvPicPr>
            <a:picLocks noChangeAspect="1"/>
          </p:cNvPicPr>
          <p:nvPr/>
        </p:nvPicPr>
        <p:blipFill>
          <a:blip r:embed="rId3"/>
          <a:stretch>
            <a:fillRect/>
          </a:stretch>
        </p:blipFill>
        <p:spPr>
          <a:xfrm>
            <a:off x="7386934" y="1509210"/>
            <a:ext cx="4223657" cy="4304316"/>
          </a:xfrm>
          <a:prstGeom prst="rect">
            <a:avLst/>
          </a:prstGeom>
          <a:ln>
            <a:solidFill>
              <a:schemeClr val="tx1"/>
            </a:solidFill>
          </a:ln>
        </p:spPr>
      </p:pic>
      <p:sp>
        <p:nvSpPr>
          <p:cNvPr id="9" name="Shape 96">
            <a:extLst>
              <a:ext uri="{FF2B5EF4-FFF2-40B4-BE49-F238E27FC236}">
                <a16:creationId xmlns:a16="http://schemas.microsoft.com/office/drawing/2014/main" id="{A531329D-0C29-404C-A085-6CFF36224BAF}"/>
              </a:ext>
            </a:extLst>
          </p:cNvPr>
          <p:cNvSpPr txBox="1">
            <a:spLocks noGrp="1"/>
          </p:cNvSpPr>
          <p:nvPr>
            <p:ph type="title"/>
          </p:nvPr>
        </p:nvSpPr>
        <p:spPr>
          <a:xfrm>
            <a:off x="673862" y="850572"/>
            <a:ext cx="9601196" cy="1303867"/>
          </a:xfrm>
          <a:prstGeom prst="rect">
            <a:avLst/>
          </a:prstGeom>
        </p:spPr>
        <p:txBody>
          <a:bodyPr vert="horz" lIns="121900" tIns="121900" rIns="121900" bIns="121900" rtlCol="0" anchor="t" anchorCtr="0">
            <a:noAutofit/>
          </a:bodyPr>
          <a:lstStyle/>
          <a:p>
            <a:r>
              <a:rPr lang="en">
                <a:latin typeface="Arial Black"/>
              </a:rPr>
              <a:t>Things and People that Helped Me Today</a:t>
            </a:r>
          </a:p>
        </p:txBody>
      </p:sp>
    </p:spTree>
    <p:extLst>
      <p:ext uri="{BB962C8B-B14F-4D97-AF65-F5344CB8AC3E}">
        <p14:creationId xmlns:p14="http://schemas.microsoft.com/office/powerpoint/2010/main" val="275416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97">
            <a:extLst>
              <a:ext uri="{FF2B5EF4-FFF2-40B4-BE49-F238E27FC236}">
                <a16:creationId xmlns:a16="http://schemas.microsoft.com/office/drawing/2014/main" id="{E19ECB8C-5F56-4362-80EC-08C900359C41}"/>
              </a:ext>
            </a:extLst>
          </p:cNvPr>
          <p:cNvSpPr txBox="1">
            <a:spLocks/>
          </p:cNvSpPr>
          <p:nvPr/>
        </p:nvSpPr>
        <p:spPr>
          <a:xfrm>
            <a:off x="858662" y="1653756"/>
            <a:ext cx="5945179" cy="3310128"/>
          </a:xfrm>
          <a:prstGeom prst="rect">
            <a:avLst/>
          </a:prstGeom>
        </p:spPr>
        <p:txBody>
          <a:bodyPr vert="horz"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855" indent="-457200">
              <a:lnSpc>
                <a:spcPct val="100000"/>
              </a:lnSpc>
              <a:buFont typeface="Arial"/>
              <a:buChar char="•"/>
            </a:pPr>
            <a:r>
              <a:rPr lang="en">
                <a:latin typeface="Arial"/>
                <a:cs typeface="Arial"/>
              </a:rPr>
              <a:t>Easier to stick to things if they’re written down </a:t>
            </a:r>
            <a:r>
              <a:rPr lang="en" sz="1600">
                <a:latin typeface="Arial"/>
                <a:cs typeface="Arial"/>
              </a:rPr>
              <a:t>(Greene, 2019)</a:t>
            </a:r>
            <a:endParaRPr lang="en-US" sz="1600"/>
          </a:p>
          <a:p>
            <a:pPr marL="617855" indent="-457200">
              <a:lnSpc>
                <a:spcPct val="100000"/>
              </a:lnSpc>
              <a:buFont typeface="Arial"/>
              <a:buChar char="•"/>
            </a:pPr>
            <a:r>
              <a:rPr lang="en">
                <a:latin typeface="Arial"/>
                <a:cs typeface="Arial"/>
              </a:rPr>
              <a:t>Helps us understand ourselves</a:t>
            </a:r>
          </a:p>
        </p:txBody>
      </p:sp>
      <p:pic>
        <p:nvPicPr>
          <p:cNvPr id="3" name="Picture 3" descr="Things to change for next time">
            <a:extLst>
              <a:ext uri="{FF2B5EF4-FFF2-40B4-BE49-F238E27FC236}">
                <a16:creationId xmlns:a16="http://schemas.microsoft.com/office/drawing/2014/main" id="{A89EF851-15DD-44F6-A68D-99EEC50048E4}"/>
              </a:ext>
            </a:extLst>
          </p:cNvPr>
          <p:cNvPicPr>
            <a:picLocks noChangeAspect="1"/>
          </p:cNvPicPr>
          <p:nvPr/>
        </p:nvPicPr>
        <p:blipFill>
          <a:blip r:embed="rId3"/>
          <a:stretch>
            <a:fillRect/>
          </a:stretch>
        </p:blipFill>
        <p:spPr>
          <a:xfrm>
            <a:off x="7326086" y="1454435"/>
            <a:ext cx="4223656" cy="4341018"/>
          </a:xfrm>
          <a:prstGeom prst="rect">
            <a:avLst/>
          </a:prstGeom>
          <a:ln>
            <a:solidFill>
              <a:schemeClr val="tx1"/>
            </a:solidFill>
          </a:ln>
        </p:spPr>
      </p:pic>
      <p:sp>
        <p:nvSpPr>
          <p:cNvPr id="9" name="Shape 96">
            <a:extLst>
              <a:ext uri="{FF2B5EF4-FFF2-40B4-BE49-F238E27FC236}">
                <a16:creationId xmlns:a16="http://schemas.microsoft.com/office/drawing/2014/main" id="{A531329D-0C29-404C-A085-6CFF36224BAF}"/>
              </a:ext>
            </a:extLst>
          </p:cNvPr>
          <p:cNvSpPr txBox="1">
            <a:spLocks noGrp="1"/>
          </p:cNvSpPr>
          <p:nvPr>
            <p:ph type="title"/>
          </p:nvPr>
        </p:nvSpPr>
        <p:spPr>
          <a:xfrm>
            <a:off x="673862" y="850572"/>
            <a:ext cx="9601196" cy="1303867"/>
          </a:xfrm>
          <a:prstGeom prst="rect">
            <a:avLst/>
          </a:prstGeom>
        </p:spPr>
        <p:txBody>
          <a:bodyPr vert="horz" lIns="121900" tIns="121900" rIns="121900" bIns="121900" rtlCol="0" anchor="t" anchorCtr="0">
            <a:noAutofit/>
          </a:bodyPr>
          <a:lstStyle/>
          <a:p>
            <a:r>
              <a:rPr lang="en-US"/>
              <a:t>Things You Can Do Differently</a:t>
            </a:r>
          </a:p>
        </p:txBody>
      </p:sp>
    </p:spTree>
    <p:extLst>
      <p:ext uri="{BB962C8B-B14F-4D97-AF65-F5344CB8AC3E}">
        <p14:creationId xmlns:p14="http://schemas.microsoft.com/office/powerpoint/2010/main" val="339740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417B3-E779-DB43-BE9C-4D46CA16344C}"/>
              </a:ext>
            </a:extLst>
          </p:cNvPr>
          <p:cNvSpPr>
            <a:spLocks noGrp="1"/>
          </p:cNvSpPr>
          <p:nvPr>
            <p:ph type="ctrTitle"/>
          </p:nvPr>
        </p:nvSpPr>
        <p:spPr/>
        <p:txBody>
          <a:bodyPr/>
          <a:lstStyle/>
          <a:p>
            <a:r>
              <a:rPr lang="en-US">
                <a:latin typeface="Arial Black"/>
              </a:rPr>
              <a:t>Thank you!</a:t>
            </a:r>
            <a:endParaRPr lang="en-US"/>
          </a:p>
        </p:txBody>
      </p:sp>
      <p:sp>
        <p:nvSpPr>
          <p:cNvPr id="2" name="Text Placeholder 1">
            <a:extLst>
              <a:ext uri="{FF2B5EF4-FFF2-40B4-BE49-F238E27FC236}">
                <a16:creationId xmlns:a16="http://schemas.microsoft.com/office/drawing/2014/main" id="{F0FE5EA5-180E-7348-8397-910190C9F687}"/>
              </a:ext>
            </a:extLst>
          </p:cNvPr>
          <p:cNvSpPr>
            <a:spLocks noGrp="1"/>
          </p:cNvSpPr>
          <p:nvPr>
            <p:ph type="subTitle" idx="1"/>
          </p:nvPr>
        </p:nvSpPr>
        <p:spPr/>
        <p:txBody>
          <a:bodyPr>
            <a:noAutofit/>
          </a:bodyPr>
          <a:lstStyle/>
          <a:p>
            <a:endParaRPr lang="en-US" sz="3000"/>
          </a:p>
        </p:txBody>
      </p:sp>
    </p:spTree>
    <p:extLst>
      <p:ext uri="{BB962C8B-B14F-4D97-AF65-F5344CB8AC3E}">
        <p14:creationId xmlns:p14="http://schemas.microsoft.com/office/powerpoint/2010/main" val="6594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1AA0-55E9-4588-A34F-8B6D96E95095}"/>
              </a:ext>
            </a:extLst>
          </p:cNvPr>
          <p:cNvSpPr>
            <a:spLocks noGrp="1"/>
          </p:cNvSpPr>
          <p:nvPr>
            <p:ph type="title"/>
          </p:nvPr>
        </p:nvSpPr>
        <p:spPr/>
        <p:txBody>
          <a:bodyPr/>
          <a:lstStyle/>
          <a:p>
            <a:r>
              <a:rPr lang="en-US"/>
              <a:t>References</a:t>
            </a:r>
          </a:p>
        </p:txBody>
      </p:sp>
      <p:sp>
        <p:nvSpPr>
          <p:cNvPr id="4" name="Shape 122">
            <a:extLst>
              <a:ext uri="{FF2B5EF4-FFF2-40B4-BE49-F238E27FC236}">
                <a16:creationId xmlns:a16="http://schemas.microsoft.com/office/drawing/2014/main" id="{5456BA1D-3A45-4082-9088-62D654FF3652}"/>
              </a:ext>
            </a:extLst>
          </p:cNvPr>
          <p:cNvSpPr txBox="1">
            <a:spLocks noGrp="1"/>
          </p:cNvSpPr>
          <p:nvPr>
            <p:ph type="body" sz="quarter" idx="10"/>
          </p:nvPr>
        </p:nvSpPr>
        <p:spPr>
          <a:xfrm>
            <a:off x="609600" y="1557086"/>
            <a:ext cx="10972800" cy="4338387"/>
          </a:xfrm>
          <a:prstGeom prst="rect">
            <a:avLst/>
          </a:prstGeom>
        </p:spPr>
        <p:txBody>
          <a:bodyPr vert="horz" lIns="121900" tIns="121900" rIns="121900" bIns="121900" rtlCol="0" anchor="t" anchorCtr="0">
            <a:noAutofit/>
          </a:bodyPr>
          <a:lstStyle/>
          <a:p>
            <a:r>
              <a:rPr lang="en-US" sz="1400">
                <a:latin typeface="Arial"/>
                <a:cs typeface="Arial"/>
              </a:rPr>
              <a:t>Abramovitch A, Schweiger A (2009). Unwanted intrusive and worrisome thoughts in adults with Attention Deficit\Hyperactivity Disorder. </a:t>
            </a:r>
            <a:r>
              <a:rPr lang="en-US" sz="1400" i="1">
                <a:latin typeface="Arial"/>
                <a:cs typeface="Arial"/>
              </a:rPr>
              <a:t>Psychiatry Res, 168</a:t>
            </a:r>
            <a:r>
              <a:rPr lang="en-US" sz="1400">
                <a:latin typeface="Arial"/>
                <a:cs typeface="Arial"/>
              </a:rPr>
              <a:t>(3): 230-3. </a:t>
            </a:r>
            <a:r>
              <a:rPr lang="en-US" sz="1400" err="1">
                <a:latin typeface="Arial"/>
                <a:cs typeface="Arial"/>
              </a:rPr>
              <a:t>doi</a:t>
            </a:r>
            <a:r>
              <a:rPr lang="en-US" sz="1400">
                <a:latin typeface="Arial"/>
                <a:cs typeface="Arial"/>
              </a:rPr>
              <a:t>: 10.1016/j.psychres.2008.06.004. </a:t>
            </a:r>
          </a:p>
          <a:p>
            <a:r>
              <a:rPr lang="en-US" sz="1400">
                <a:latin typeface="Arial"/>
                <a:cs typeface="Arial"/>
              </a:rPr>
              <a:t>American Psychiatric Association (2013). Diagnostic and Statistical Manual of Mental Disorders. 5th edition. Arlington, VA., American Psychiatric Association. </a:t>
            </a:r>
            <a:endParaRPr lang="en" sz="1400"/>
          </a:p>
          <a:p>
            <a:pPr>
              <a:buNone/>
            </a:pPr>
            <a:r>
              <a:rPr lang="en-US" sz="1400">
                <a:latin typeface="Arial"/>
                <a:cs typeface="Arial"/>
              </a:rPr>
              <a:t>Bachmann, K., Lam, A. P., Sörös, P., Kanat, M., Hoxhaj, E., Matthies, S., Feige, B., Müller, H., Özyurt, J., Thiel, C. M., &amp; Philipsen, A. (2018). Effects of mindfulness and psychoeducation on working memory in adult ADHD: A </a:t>
            </a:r>
            <a:r>
              <a:rPr lang="en-US" sz="1400" err="1">
                <a:latin typeface="Arial"/>
                <a:cs typeface="Arial"/>
              </a:rPr>
              <a:t>randomised</a:t>
            </a:r>
            <a:r>
              <a:rPr lang="en-US" sz="1400">
                <a:latin typeface="Arial"/>
                <a:cs typeface="Arial"/>
              </a:rPr>
              <a:t>, controlled fMRI study. </a:t>
            </a:r>
            <a:r>
              <a:rPr lang="en-US" sz="1400" i="1" err="1">
                <a:latin typeface="Arial"/>
                <a:cs typeface="Arial"/>
              </a:rPr>
              <a:t>Behaviour</a:t>
            </a:r>
            <a:r>
              <a:rPr lang="en-US" sz="1400" i="1">
                <a:latin typeface="Arial"/>
                <a:cs typeface="Arial"/>
              </a:rPr>
              <a:t> research and therapy</a:t>
            </a:r>
            <a:r>
              <a:rPr lang="en-US" sz="1400">
                <a:latin typeface="Arial"/>
                <a:cs typeface="Arial"/>
              </a:rPr>
              <a:t>, </a:t>
            </a:r>
            <a:r>
              <a:rPr lang="en-US" sz="1400" i="1">
                <a:latin typeface="Arial"/>
                <a:cs typeface="Arial"/>
              </a:rPr>
              <a:t>106</a:t>
            </a:r>
            <a:r>
              <a:rPr lang="en-US" sz="1400">
                <a:latin typeface="Arial"/>
                <a:cs typeface="Arial"/>
              </a:rPr>
              <a:t>, 47–56. </a:t>
            </a:r>
            <a:r>
              <a:rPr lang="en-US" sz="1400">
                <a:latin typeface="Arial"/>
                <a:cs typeface="Arial"/>
                <a:hlinkClick r:id="rId2"/>
              </a:rPr>
              <a:t>https://doi.org/10.1016/j.brat.2018.05.002</a:t>
            </a:r>
            <a:endParaRPr lang="en-US" sz="1400">
              <a:latin typeface="Arial"/>
              <a:cs typeface="Arial"/>
            </a:endParaRPr>
          </a:p>
          <a:p>
            <a:r>
              <a:rPr lang="en-US" sz="1400">
                <a:latin typeface="Arial"/>
                <a:cs typeface="Arial"/>
              </a:rPr>
              <a:t>Dvorsky, M. R., &amp; Langberg, J. M. (2016). A Review of Factors that Promote Resilience in Youth with ADHD and ADHD Symptoms. </a:t>
            </a:r>
            <a:r>
              <a:rPr lang="en-US" sz="1400" i="1">
                <a:latin typeface="Arial"/>
                <a:cs typeface="Arial"/>
              </a:rPr>
              <a:t>Clinical child and family psychology review</a:t>
            </a:r>
            <a:r>
              <a:rPr lang="en-US" sz="1400">
                <a:latin typeface="Arial"/>
                <a:cs typeface="Arial"/>
              </a:rPr>
              <a:t>, </a:t>
            </a:r>
            <a:r>
              <a:rPr lang="en-US" sz="1400" i="1">
                <a:latin typeface="Arial"/>
                <a:cs typeface="Arial"/>
              </a:rPr>
              <a:t>19</a:t>
            </a:r>
            <a:r>
              <a:rPr lang="en-US" sz="1400">
                <a:latin typeface="Arial"/>
                <a:cs typeface="Arial"/>
              </a:rPr>
              <a:t>(4), 368–391. </a:t>
            </a:r>
            <a:r>
              <a:rPr lang="en-US" sz="1400">
                <a:latin typeface="Arial"/>
                <a:cs typeface="Arial"/>
                <a:hlinkClick r:id="rId3"/>
              </a:rPr>
              <a:t>https://doi.org/10.1007/s10567-016-0216-z</a:t>
            </a:r>
            <a:r>
              <a:rPr lang="en-US" sz="1400">
                <a:latin typeface="Arial"/>
                <a:cs typeface="Arial"/>
              </a:rPr>
              <a:t> </a:t>
            </a:r>
          </a:p>
          <a:p>
            <a:pPr>
              <a:buNone/>
            </a:pPr>
            <a:r>
              <a:rPr lang="en-US" sz="1400">
                <a:latin typeface="Arial"/>
                <a:cs typeface="Arial"/>
              </a:rPr>
              <a:t>Fabrega, M. (2016, October 15). </a:t>
            </a:r>
            <a:r>
              <a:rPr lang="en-US" sz="1400" i="1">
                <a:latin typeface="Arial"/>
                <a:cs typeface="Arial"/>
              </a:rPr>
              <a:t>7 benefits of doodling and how to get started</a:t>
            </a:r>
            <a:r>
              <a:rPr lang="en-US" sz="1400">
                <a:latin typeface="Arial"/>
                <a:cs typeface="Arial"/>
              </a:rPr>
              <a:t>. </a:t>
            </a:r>
            <a:r>
              <a:rPr lang="en-US" sz="1400">
                <a:latin typeface="Arial"/>
                <a:cs typeface="Arial"/>
                <a:hlinkClick r:id="rId4"/>
              </a:rPr>
              <a:t>https://daringtolivefully.com/doodling-benefits</a:t>
            </a:r>
            <a:r>
              <a:rPr lang="en-US" sz="1400">
                <a:latin typeface="Arial"/>
                <a:cs typeface="Arial"/>
              </a:rPr>
              <a:t> </a:t>
            </a:r>
            <a:endParaRPr lang="en-US" sz="1400"/>
          </a:p>
          <a:p>
            <a:pPr>
              <a:buNone/>
            </a:pPr>
            <a:r>
              <a:rPr lang="en" sz="1400"/>
              <a:t>Greene, B. (2019, A</a:t>
            </a:r>
            <a:r>
              <a:rPr lang="en-US" sz="1400"/>
              <a:t>u</a:t>
            </a:r>
            <a:r>
              <a:rPr lang="en" sz="1400"/>
              <a:t>gust 7). </a:t>
            </a:r>
            <a:r>
              <a:rPr lang="en-US" sz="1400" i="1"/>
              <a:t>The Psychology Of Writing Down Goals.</a:t>
            </a:r>
            <a:r>
              <a:rPr lang="en-US" sz="1400"/>
              <a:t> New Tech Northwest. </a:t>
            </a:r>
            <a:r>
              <a:rPr lang="en-US" sz="1400">
                <a:hlinkClick r:id="rId5"/>
              </a:rPr>
              <a:t>https://www.newtechnorthwest.com/the-psychology-of-writing-down-goals/</a:t>
            </a:r>
            <a:r>
              <a:rPr lang="en-US" sz="1400"/>
              <a:t>. New Tech.</a:t>
            </a:r>
          </a:p>
          <a:p>
            <a:r>
              <a:rPr lang="en-US" sz="1400">
                <a:latin typeface="Arial"/>
                <a:cs typeface="Arial"/>
              </a:rPr>
              <a:t>Mayo Clinic. (September 2020). Mindfulness exercises. </a:t>
            </a:r>
            <a:r>
              <a:rPr lang="en-US" sz="1400">
                <a:latin typeface="Arial"/>
                <a:cs typeface="Arial"/>
                <a:hlinkClick r:id="rId6"/>
              </a:rPr>
              <a:t>https://www.mayoclinic.org/healthy-lifestyle/consumer-health/in-depth/mindfulness-exercises/art-20046356</a:t>
            </a:r>
            <a:r>
              <a:rPr lang="en-US" sz="1400">
                <a:latin typeface="Arial"/>
                <a:cs typeface="Arial"/>
              </a:rPr>
              <a:t> </a:t>
            </a:r>
            <a:endParaRPr lang="en" sz="1400"/>
          </a:p>
          <a:p>
            <a:pPr>
              <a:buNone/>
            </a:pPr>
            <a:r>
              <a:rPr lang="en" sz="1400"/>
              <a:t>Mincu, B. (2019, April 1). </a:t>
            </a:r>
            <a:r>
              <a:rPr lang="en-US" sz="1400" i="1"/>
              <a:t>ADHD Parking Lot for Pop-up Thoughts</a:t>
            </a:r>
            <a:r>
              <a:rPr lang="en-US" sz="1400"/>
              <a:t>. Thrive with ADD.</a:t>
            </a:r>
            <a:r>
              <a:rPr lang="en" sz="1400"/>
              <a:t> </a:t>
            </a:r>
            <a:r>
              <a:rPr lang="en-US" sz="1400">
                <a:hlinkClick r:id="rId7"/>
              </a:rPr>
              <a:t>https://thrivewithadd.com/adhd-pop-up-thoughts/</a:t>
            </a:r>
            <a:r>
              <a:rPr lang="en-US" sz="1400"/>
              <a:t>.</a:t>
            </a:r>
          </a:p>
          <a:p>
            <a:r>
              <a:rPr lang="en-US" sz="1400">
                <a:latin typeface="Arial"/>
                <a:cs typeface="Arial"/>
              </a:rPr>
              <a:t>Zylowska, L., Ackerman, D. L., Yang, M. H., Futrell, J. L., Horton, N. L., Hale, T. S., Pataki, C., &amp; Smalley, S. L. (2008). Mindfulness meditation training in adults and adolescents with ADHD: a feasibility study. </a:t>
            </a:r>
            <a:r>
              <a:rPr lang="en-US" sz="1400" i="1">
                <a:latin typeface="Arial"/>
                <a:cs typeface="Arial"/>
              </a:rPr>
              <a:t>Journal of attention disorders</a:t>
            </a:r>
            <a:r>
              <a:rPr lang="en-US" sz="1400">
                <a:latin typeface="Arial"/>
                <a:cs typeface="Arial"/>
              </a:rPr>
              <a:t>, </a:t>
            </a:r>
            <a:r>
              <a:rPr lang="en-US" sz="1400" i="1">
                <a:latin typeface="Arial"/>
                <a:cs typeface="Arial"/>
              </a:rPr>
              <a:t>11</a:t>
            </a:r>
            <a:r>
              <a:rPr lang="en-US" sz="1400">
                <a:latin typeface="Arial"/>
                <a:cs typeface="Arial"/>
              </a:rPr>
              <a:t>(6), 737–746. </a:t>
            </a:r>
            <a:r>
              <a:rPr lang="en-US" sz="1400">
                <a:latin typeface="Arial"/>
                <a:cs typeface="Arial"/>
                <a:hlinkClick r:id="rId8"/>
              </a:rPr>
              <a:t>https://doi.org/10.1177/1087054707308502</a:t>
            </a:r>
            <a:r>
              <a:rPr lang="en" sz="1400">
                <a:latin typeface="Arial"/>
                <a:cs typeface="Arial"/>
              </a:rPr>
              <a:t> </a:t>
            </a:r>
            <a:endParaRPr lang="en-US" sz="1400"/>
          </a:p>
        </p:txBody>
      </p:sp>
    </p:spTree>
    <p:extLst>
      <p:ext uri="{BB962C8B-B14F-4D97-AF65-F5344CB8AC3E}">
        <p14:creationId xmlns:p14="http://schemas.microsoft.com/office/powerpoint/2010/main" val="394727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BDF1-DFD5-EF43-BB83-DA7AE13B6814}"/>
              </a:ext>
            </a:extLst>
          </p:cNvPr>
          <p:cNvSpPr>
            <a:spLocks noGrp="1"/>
          </p:cNvSpPr>
          <p:nvPr>
            <p:ph type="title"/>
          </p:nvPr>
        </p:nvSpPr>
        <p:spPr/>
        <p:txBody>
          <a:bodyPr/>
          <a:lstStyle/>
          <a:p>
            <a:r>
              <a:rPr lang="en-US"/>
              <a:t>Learning Outcomes</a:t>
            </a:r>
          </a:p>
        </p:txBody>
      </p:sp>
      <p:sp>
        <p:nvSpPr>
          <p:cNvPr id="3" name="Text Placeholder 2">
            <a:extLst>
              <a:ext uri="{FF2B5EF4-FFF2-40B4-BE49-F238E27FC236}">
                <a16:creationId xmlns:a16="http://schemas.microsoft.com/office/drawing/2014/main" id="{6F3DA1F8-3599-E84C-924C-DC6358AB244F}"/>
              </a:ext>
            </a:extLst>
          </p:cNvPr>
          <p:cNvSpPr>
            <a:spLocks noGrp="1"/>
          </p:cNvSpPr>
          <p:nvPr>
            <p:ph type="body" sz="quarter" idx="10"/>
          </p:nvPr>
        </p:nvSpPr>
        <p:spPr/>
        <p:txBody>
          <a:bodyPr vert="horz" lIns="91440" tIns="45720" rIns="91440" bIns="45720" rtlCol="0" anchor="t">
            <a:noAutofit/>
          </a:bodyPr>
          <a:lstStyle/>
          <a:p>
            <a:pPr marL="609600" indent="-457200">
              <a:lnSpc>
                <a:spcPct val="100000"/>
              </a:lnSpc>
              <a:buClr>
                <a:schemeClr val="dk2"/>
              </a:buClr>
              <a:buSzPct val="100000"/>
              <a:buFont typeface="Arial"/>
              <a:buChar char="•"/>
            </a:pPr>
            <a:r>
              <a:rPr lang="en" sz="2800">
                <a:latin typeface="Arial"/>
                <a:ea typeface="Lato"/>
                <a:cs typeface="Arial"/>
                <a:sym typeface="Lato"/>
              </a:rPr>
              <a:t>Identify the benefits of mindfulness for students </a:t>
            </a:r>
          </a:p>
          <a:p>
            <a:pPr marL="609600" indent="-457200">
              <a:lnSpc>
                <a:spcPct val="100000"/>
              </a:lnSpc>
              <a:buClr>
                <a:schemeClr val="dk2"/>
              </a:buClr>
              <a:buSzPct val="100000"/>
              <a:buFont typeface="Arial"/>
              <a:buChar char="•"/>
            </a:pPr>
            <a:r>
              <a:rPr lang="en" sz="2800">
                <a:latin typeface="Arial"/>
                <a:ea typeface="Lato"/>
                <a:cs typeface="Arial"/>
                <a:sym typeface="Lato"/>
              </a:rPr>
              <a:t>Use mindfulness when studying to improve your ability to initiate a task, concentrate on the task, and then complete the task</a:t>
            </a:r>
            <a:endParaRPr lang="en" sz="2800">
              <a:latin typeface="Arial"/>
              <a:ea typeface="Lato"/>
              <a:cs typeface="Arial"/>
            </a:endParaRPr>
          </a:p>
          <a:p>
            <a:pPr marL="609600" indent="-457200">
              <a:lnSpc>
                <a:spcPct val="100000"/>
              </a:lnSpc>
              <a:buClr>
                <a:schemeClr val="dk2"/>
              </a:buClr>
              <a:buSzPct val="100000"/>
              <a:buFont typeface="Arial"/>
              <a:buChar char="•"/>
            </a:pPr>
            <a:r>
              <a:rPr lang="en" sz="2800">
                <a:latin typeface="Arial"/>
                <a:ea typeface="Lato"/>
                <a:cs typeface="Arial"/>
                <a:sym typeface="Lato"/>
              </a:rPr>
              <a:t>Demonstrate the importance of goal setting and reflection in order to attain your goals </a:t>
            </a:r>
            <a:endParaRPr lang="en" sz="2800">
              <a:latin typeface="Arial"/>
              <a:ea typeface="Lato"/>
              <a:cs typeface="Arial"/>
            </a:endParaRPr>
          </a:p>
        </p:txBody>
      </p:sp>
    </p:spTree>
    <p:extLst>
      <p:ext uri="{BB962C8B-B14F-4D97-AF65-F5344CB8AC3E}">
        <p14:creationId xmlns:p14="http://schemas.microsoft.com/office/powerpoint/2010/main" val="96984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9BA3-FF04-1040-AE50-5AB777033541}"/>
              </a:ext>
            </a:extLst>
          </p:cNvPr>
          <p:cNvSpPr>
            <a:spLocks noGrp="1"/>
          </p:cNvSpPr>
          <p:nvPr>
            <p:ph type="title"/>
          </p:nvPr>
        </p:nvSpPr>
        <p:spPr/>
        <p:txBody>
          <a:bodyPr/>
          <a:lstStyle/>
          <a:p>
            <a:r>
              <a:rPr lang="en-US"/>
              <a:t>What is Mindfulness? </a:t>
            </a:r>
          </a:p>
        </p:txBody>
      </p:sp>
      <p:sp>
        <p:nvSpPr>
          <p:cNvPr id="3" name="Text Placeholder 2">
            <a:extLst>
              <a:ext uri="{FF2B5EF4-FFF2-40B4-BE49-F238E27FC236}">
                <a16:creationId xmlns:a16="http://schemas.microsoft.com/office/drawing/2014/main" id="{7A1696FF-C1BA-B143-B7AF-203810523E86}"/>
              </a:ext>
            </a:extLst>
          </p:cNvPr>
          <p:cNvSpPr>
            <a:spLocks noGrp="1"/>
          </p:cNvSpPr>
          <p:nvPr>
            <p:ph type="body" sz="quarter" idx="10"/>
          </p:nvPr>
        </p:nvSpPr>
        <p:spPr>
          <a:xfrm>
            <a:off x="943947" y="1616124"/>
            <a:ext cx="10972800" cy="4361688"/>
          </a:xfrm>
        </p:spPr>
        <p:txBody>
          <a:bodyPr vert="horz" lIns="91440" tIns="45720" rIns="91440" bIns="45720" rtlCol="0" anchor="t">
            <a:normAutofit/>
          </a:bodyPr>
          <a:lstStyle/>
          <a:p>
            <a:pPr marL="342900" indent="-342900">
              <a:buChar char="•"/>
            </a:pPr>
            <a:r>
              <a:rPr lang="en-US" sz="2800">
                <a:latin typeface="Arial"/>
                <a:cs typeface="Arial"/>
              </a:rPr>
              <a:t>Type of meditation </a:t>
            </a:r>
            <a:endParaRPr lang="en-US" sz="2800"/>
          </a:p>
          <a:p>
            <a:pPr marL="342900" indent="-342900">
              <a:buFont typeface="Arial"/>
              <a:buChar char="•"/>
            </a:pPr>
            <a:r>
              <a:rPr lang="en-US" sz="2800">
                <a:latin typeface="Arial"/>
                <a:cs typeface="Arial"/>
              </a:rPr>
              <a:t>Focus on the moment, without judgment </a:t>
            </a:r>
            <a:r>
              <a:rPr lang="en-US" sz="1600">
                <a:latin typeface="Arial"/>
                <a:cs typeface="Arial"/>
              </a:rPr>
              <a:t>(Mayo Clinic, 2020)</a:t>
            </a:r>
          </a:p>
          <a:p>
            <a:endParaRPr lang="en-US" sz="2800"/>
          </a:p>
        </p:txBody>
      </p:sp>
    </p:spTree>
    <p:extLst>
      <p:ext uri="{BB962C8B-B14F-4D97-AF65-F5344CB8AC3E}">
        <p14:creationId xmlns:p14="http://schemas.microsoft.com/office/powerpoint/2010/main" val="354236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9CFE5B-C598-4499-97AB-0377F7262C21}"/>
              </a:ext>
            </a:extLst>
          </p:cNvPr>
          <p:cNvSpPr>
            <a:spLocks noGrp="1"/>
          </p:cNvSpPr>
          <p:nvPr>
            <p:ph type="title"/>
          </p:nvPr>
        </p:nvSpPr>
        <p:spPr/>
        <p:txBody>
          <a:bodyPr/>
          <a:lstStyle/>
          <a:p>
            <a:r>
              <a:rPr lang="en-US"/>
              <a:t>Mindfulness Benefits</a:t>
            </a:r>
          </a:p>
        </p:txBody>
      </p:sp>
      <p:sp>
        <p:nvSpPr>
          <p:cNvPr id="3" name="Content Placeholder 2">
            <a:extLst>
              <a:ext uri="{FF2B5EF4-FFF2-40B4-BE49-F238E27FC236}">
                <a16:creationId xmlns:a16="http://schemas.microsoft.com/office/drawing/2014/main" id="{35CD91A3-A233-4D30-A160-0A5137772A16}"/>
              </a:ext>
            </a:extLst>
          </p:cNvPr>
          <p:cNvSpPr>
            <a:spLocks noGrp="1"/>
          </p:cNvSpPr>
          <p:nvPr>
            <p:ph sz="quarter" idx="13"/>
          </p:nvPr>
        </p:nvSpPr>
        <p:spPr>
          <a:xfrm>
            <a:off x="1273565" y="1716768"/>
            <a:ext cx="5394960" cy="4351338"/>
          </a:xfrm>
        </p:spPr>
        <p:txBody>
          <a:bodyPr vert="horz" lIns="91440" tIns="45720" rIns="91440" bIns="45720" rtlCol="0" anchor="t">
            <a:normAutofit/>
          </a:bodyPr>
          <a:lstStyle/>
          <a:p>
            <a:pPr marL="285750" indent="-285750">
              <a:buFont typeface="Arial,Sans-Serif"/>
              <a:buChar char="•"/>
            </a:pPr>
            <a:r>
              <a:rPr lang="en-US" sz="2800">
                <a:latin typeface="Arial"/>
                <a:cs typeface="Arial"/>
              </a:rPr>
              <a:t>Stress</a:t>
            </a:r>
            <a:endParaRPr lang="en-US" sz="2800"/>
          </a:p>
          <a:p>
            <a:pPr marL="285750" indent="-285750">
              <a:buFont typeface="Arial,Sans-Serif"/>
              <a:buChar char="•"/>
            </a:pPr>
            <a:r>
              <a:rPr lang="en-US" sz="2800">
                <a:latin typeface="Arial"/>
                <a:cs typeface="Arial"/>
              </a:rPr>
              <a:t>Anxiety</a:t>
            </a:r>
          </a:p>
          <a:p>
            <a:pPr marL="285750" indent="-285750">
              <a:buFont typeface="Arial,Sans-Serif"/>
              <a:buChar char="•"/>
            </a:pPr>
            <a:r>
              <a:rPr lang="en-US" sz="2800">
                <a:latin typeface="Arial"/>
                <a:cs typeface="Arial"/>
              </a:rPr>
              <a:t>Pain</a:t>
            </a:r>
          </a:p>
          <a:p>
            <a:pPr marL="285750" indent="-285750">
              <a:buFont typeface="Arial,Sans-Serif"/>
              <a:buChar char="•"/>
            </a:pPr>
            <a:r>
              <a:rPr lang="en-US" sz="2800">
                <a:latin typeface="Arial"/>
                <a:cs typeface="Arial"/>
              </a:rPr>
              <a:t>Depression</a:t>
            </a:r>
          </a:p>
          <a:p>
            <a:pPr marL="285750" indent="-285750">
              <a:buFont typeface="Arial,Sans-Serif"/>
              <a:buChar char="•"/>
            </a:pPr>
            <a:r>
              <a:rPr lang="en-US" sz="2800">
                <a:latin typeface="Arial"/>
                <a:cs typeface="Arial"/>
              </a:rPr>
              <a:t>Insomnia</a:t>
            </a:r>
          </a:p>
          <a:p>
            <a:pPr marL="285750" indent="-285750">
              <a:buFont typeface="Arial,Sans-Serif"/>
              <a:buChar char="•"/>
            </a:pPr>
            <a:endParaRPr lang="en-US" sz="2800">
              <a:latin typeface="Arial"/>
              <a:cs typeface="Arial"/>
            </a:endParaRPr>
          </a:p>
          <a:p>
            <a:endParaRPr lang="en-US" sz="2800"/>
          </a:p>
        </p:txBody>
      </p:sp>
      <p:sp>
        <p:nvSpPr>
          <p:cNvPr id="2" name="Content Placeholder 1">
            <a:extLst>
              <a:ext uri="{FF2B5EF4-FFF2-40B4-BE49-F238E27FC236}">
                <a16:creationId xmlns:a16="http://schemas.microsoft.com/office/drawing/2014/main" id="{02E7AA9C-AB1E-493F-AE5C-F77B13436F4A}"/>
              </a:ext>
            </a:extLst>
          </p:cNvPr>
          <p:cNvSpPr>
            <a:spLocks noGrp="1"/>
          </p:cNvSpPr>
          <p:nvPr>
            <p:ph sz="quarter" idx="12"/>
          </p:nvPr>
        </p:nvSpPr>
        <p:spPr>
          <a:xfrm>
            <a:off x="5912251" y="1716768"/>
            <a:ext cx="5394960" cy="4351338"/>
          </a:xfrm>
        </p:spPr>
        <p:txBody>
          <a:bodyPr vert="horz" lIns="91440" tIns="45720" rIns="91440" bIns="45720" rtlCol="0" anchor="t">
            <a:normAutofit/>
          </a:bodyPr>
          <a:lstStyle/>
          <a:p>
            <a:pPr marL="285750" indent="-285750">
              <a:buFont typeface="Arial,Sans-Serif"/>
              <a:buChar char="•"/>
            </a:pPr>
            <a:r>
              <a:rPr lang="en-US" sz="2800">
                <a:latin typeface="Arial"/>
                <a:cs typeface="Arial"/>
              </a:rPr>
              <a:t>High blood pressure (hypertension)</a:t>
            </a:r>
          </a:p>
          <a:p>
            <a:pPr marL="285750" indent="-285750">
              <a:buFont typeface="Arial,Sans-Serif"/>
              <a:buChar char="•"/>
            </a:pPr>
            <a:r>
              <a:rPr lang="en-US" sz="2800">
                <a:latin typeface="Arial"/>
                <a:cs typeface="Arial"/>
              </a:rPr>
              <a:t>Improve attention</a:t>
            </a:r>
          </a:p>
          <a:p>
            <a:pPr marL="285750" indent="-285750">
              <a:buFont typeface="Arial,Sans-Serif"/>
              <a:buChar char="•"/>
            </a:pPr>
            <a:r>
              <a:rPr lang="en-US" sz="2800">
                <a:latin typeface="Arial"/>
                <a:cs typeface="Arial"/>
              </a:rPr>
              <a:t>Decrease job burnout</a:t>
            </a:r>
          </a:p>
          <a:p>
            <a:pPr marL="285750" indent="-285750">
              <a:buFont typeface="Arial,Sans-Serif"/>
              <a:buChar char="•"/>
            </a:pPr>
            <a:r>
              <a:rPr lang="en-US" sz="2800">
                <a:latin typeface="Arial"/>
                <a:cs typeface="Arial"/>
              </a:rPr>
              <a:t>Improve sleep</a:t>
            </a:r>
          </a:p>
          <a:p>
            <a:pPr marL="285750" indent="-285750">
              <a:buFont typeface="Arial,Sans-Serif"/>
              <a:buChar char="•"/>
            </a:pPr>
            <a:r>
              <a:rPr lang="en-US" sz="2800">
                <a:latin typeface="Arial"/>
                <a:cs typeface="Arial"/>
              </a:rPr>
              <a:t>Improve diabetes control</a:t>
            </a:r>
          </a:p>
          <a:p>
            <a:endParaRPr lang="en-US" sz="1600">
              <a:latin typeface="Arial"/>
              <a:cs typeface="Arial"/>
            </a:endParaRPr>
          </a:p>
        </p:txBody>
      </p:sp>
      <p:sp>
        <p:nvSpPr>
          <p:cNvPr id="6" name="TextBox 5">
            <a:extLst>
              <a:ext uri="{FF2B5EF4-FFF2-40B4-BE49-F238E27FC236}">
                <a16:creationId xmlns:a16="http://schemas.microsoft.com/office/drawing/2014/main" id="{97E8CA9A-7EB2-4860-ACAA-2BD9264AB1BB}"/>
              </a:ext>
            </a:extLst>
          </p:cNvPr>
          <p:cNvSpPr txBox="1"/>
          <p:nvPr/>
        </p:nvSpPr>
        <p:spPr>
          <a:xfrm>
            <a:off x="9607420" y="51131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(Mayo Clinic, 2020)</a:t>
            </a:r>
          </a:p>
        </p:txBody>
      </p:sp>
    </p:spTree>
    <p:extLst>
      <p:ext uri="{BB962C8B-B14F-4D97-AF65-F5344CB8AC3E}">
        <p14:creationId xmlns:p14="http://schemas.microsoft.com/office/powerpoint/2010/main" val="301388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881D-2F2E-490F-9312-24704B834258}"/>
              </a:ext>
            </a:extLst>
          </p:cNvPr>
          <p:cNvSpPr>
            <a:spLocks noGrp="1"/>
          </p:cNvSpPr>
          <p:nvPr>
            <p:ph type="title"/>
          </p:nvPr>
        </p:nvSpPr>
        <p:spPr/>
        <p:txBody>
          <a:bodyPr/>
          <a:lstStyle/>
          <a:p>
            <a:r>
              <a:rPr lang="en-US">
                <a:latin typeface="Arial Black"/>
              </a:rPr>
              <a:t>How and Where to Practice Mindfulness</a:t>
            </a:r>
          </a:p>
        </p:txBody>
      </p:sp>
      <p:sp>
        <p:nvSpPr>
          <p:cNvPr id="3" name="Text Placeholder 2">
            <a:extLst>
              <a:ext uri="{FF2B5EF4-FFF2-40B4-BE49-F238E27FC236}">
                <a16:creationId xmlns:a16="http://schemas.microsoft.com/office/drawing/2014/main" id="{36D44C82-D5E2-4B8A-8CAF-4C128B50D085}"/>
              </a:ext>
            </a:extLst>
          </p:cNvPr>
          <p:cNvSpPr>
            <a:spLocks noGrp="1"/>
          </p:cNvSpPr>
          <p:nvPr>
            <p:ph type="body" sz="quarter" idx="10"/>
          </p:nvPr>
        </p:nvSpPr>
        <p:spPr>
          <a:xfrm>
            <a:off x="609600" y="1172920"/>
            <a:ext cx="10972800" cy="4361688"/>
          </a:xfrm>
        </p:spPr>
        <p:txBody>
          <a:bodyPr vert="horz" lIns="91440" tIns="45720" rIns="91440" bIns="45720" rtlCol="0" anchor="t">
            <a:normAutofit/>
          </a:bodyPr>
          <a:lstStyle/>
          <a:p>
            <a:endParaRPr lang="en-US" sz="2800"/>
          </a:p>
          <a:p>
            <a:pPr lvl="1">
              <a:buFont typeface="Arial"/>
              <a:buChar char="•"/>
            </a:pPr>
            <a:r>
              <a:rPr lang="en-US" sz="2800"/>
              <a:t>Eating</a:t>
            </a:r>
          </a:p>
          <a:p>
            <a:pPr lvl="1">
              <a:buFont typeface="Arial"/>
              <a:buChar char="•"/>
            </a:pPr>
            <a:r>
              <a:rPr lang="en-US" sz="2800"/>
              <a:t>Drawing</a:t>
            </a:r>
          </a:p>
          <a:p>
            <a:pPr lvl="1">
              <a:buFont typeface="Arial"/>
              <a:buChar char="•"/>
            </a:pPr>
            <a:r>
              <a:rPr lang="en-US" sz="2800"/>
              <a:t>Breathing</a:t>
            </a:r>
          </a:p>
          <a:p>
            <a:pPr lvl="1">
              <a:buFont typeface="Arial"/>
              <a:buChar char="•"/>
            </a:pPr>
            <a:r>
              <a:rPr lang="en-US" sz="2800"/>
              <a:t>Exercising</a:t>
            </a:r>
          </a:p>
          <a:p>
            <a:pPr lvl="1">
              <a:buFont typeface="Arial"/>
              <a:buChar char="•"/>
            </a:pPr>
            <a:r>
              <a:rPr lang="en-US" sz="2800"/>
              <a:t>Sitting</a:t>
            </a:r>
          </a:p>
          <a:p>
            <a:pPr lvl="1">
              <a:buFont typeface="Arial"/>
              <a:buChar char="•"/>
            </a:pPr>
            <a:r>
              <a:rPr lang="en-US" sz="2800"/>
              <a:t>And more!</a:t>
            </a:r>
          </a:p>
        </p:txBody>
      </p:sp>
    </p:spTree>
    <p:extLst>
      <p:ext uri="{BB962C8B-B14F-4D97-AF65-F5344CB8AC3E}">
        <p14:creationId xmlns:p14="http://schemas.microsoft.com/office/powerpoint/2010/main" val="133616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9CFE5B-C598-4499-97AB-0377F7262C21}"/>
              </a:ext>
            </a:extLst>
          </p:cNvPr>
          <p:cNvSpPr>
            <a:spLocks noGrp="1"/>
          </p:cNvSpPr>
          <p:nvPr>
            <p:ph type="title"/>
          </p:nvPr>
        </p:nvSpPr>
        <p:spPr/>
        <p:txBody>
          <a:bodyPr/>
          <a:lstStyle/>
          <a:p>
            <a:r>
              <a:rPr lang="en-US"/>
              <a:t>Mindfulness and ADHD</a:t>
            </a:r>
          </a:p>
        </p:txBody>
      </p:sp>
      <p:sp>
        <p:nvSpPr>
          <p:cNvPr id="11" name="Content Placeholder 3">
            <a:extLst>
              <a:ext uri="{FF2B5EF4-FFF2-40B4-BE49-F238E27FC236}">
                <a16:creationId xmlns:a16="http://schemas.microsoft.com/office/drawing/2014/main" id="{19B6588B-EE11-4764-B216-520D8A2787F9}"/>
              </a:ext>
            </a:extLst>
          </p:cNvPr>
          <p:cNvSpPr txBox="1">
            <a:spLocks/>
          </p:cNvSpPr>
          <p:nvPr/>
        </p:nvSpPr>
        <p:spPr>
          <a:xfrm>
            <a:off x="609600" y="1810512"/>
            <a:ext cx="10749280" cy="436168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a:latin typeface="Arial"/>
                <a:cs typeface="Arial"/>
              </a:rPr>
              <a:t>Research indicates that mindfulness can:</a:t>
            </a:r>
          </a:p>
          <a:p>
            <a:pPr lvl="1">
              <a:buFont typeface="Arial"/>
              <a:buChar char="•"/>
            </a:pPr>
            <a:r>
              <a:rPr lang="en-US" sz="2800">
                <a:latin typeface="Arial"/>
                <a:cs typeface="Arial"/>
              </a:rPr>
              <a:t>Improves attention and cognitive inhibition while reducing symptoms of anxiety and depression </a:t>
            </a:r>
            <a:endParaRPr lang="en-US"/>
          </a:p>
          <a:p>
            <a:pPr marL="914400" lvl="2" indent="0">
              <a:buNone/>
            </a:pPr>
            <a:r>
              <a:rPr lang="en-US" sz="1600">
                <a:latin typeface="Arial"/>
                <a:cs typeface="Arial"/>
              </a:rPr>
              <a:t>(Zylowska, L., Ackerman, D. L., Yang, M. H., Futrell, J. L., Horton, N. L., Hale, T. S., Pataki, C., &amp; Smalley, S. L., 2008)</a:t>
            </a:r>
            <a:endParaRPr lang="en-US"/>
          </a:p>
          <a:p>
            <a:pPr lvl="1">
              <a:buFont typeface="Arial"/>
              <a:buChar char="•"/>
            </a:pPr>
            <a:r>
              <a:rPr lang="en-US" sz="2800">
                <a:latin typeface="Arial"/>
                <a:cs typeface="Arial"/>
              </a:rPr>
              <a:t>Keep you on-task </a:t>
            </a:r>
          </a:p>
          <a:p>
            <a:pPr marL="914400" lvl="2" indent="0">
              <a:buNone/>
            </a:pPr>
            <a:r>
              <a:rPr lang="en-US" sz="1600">
                <a:latin typeface="Arial"/>
                <a:cs typeface="Arial"/>
              </a:rPr>
              <a:t>(Bachmann, K., Lam, A. P., Sörös, P., Kanat, M., Hoxhaj, E., Matthies, S., Feige, B., Müller, H., Özyurt, J., Thiel, C. M., &amp; Philipsen, A., 2018)</a:t>
            </a:r>
            <a:endParaRPr lang="en-US" sz="2400">
              <a:latin typeface="Arial"/>
              <a:cs typeface="Arial"/>
            </a:endParaRPr>
          </a:p>
          <a:p>
            <a:pPr lvl="1">
              <a:buFont typeface="Arial"/>
              <a:buChar char="•"/>
            </a:pPr>
            <a:r>
              <a:rPr lang="en-US" sz="2800">
                <a:latin typeface="Arial"/>
                <a:cs typeface="Arial"/>
              </a:rPr>
              <a:t>Reduce ADHD symptoms like difficulty beginning tasks, or completing them once started</a:t>
            </a:r>
            <a:r>
              <a:rPr lang="en-US" sz="3200">
                <a:latin typeface="Arial"/>
                <a:cs typeface="Arial"/>
              </a:rPr>
              <a:t> </a:t>
            </a:r>
          </a:p>
          <a:p>
            <a:pPr marL="914400" lvl="2" indent="0">
              <a:buNone/>
            </a:pPr>
            <a:r>
              <a:rPr lang="en-US" sz="1600">
                <a:latin typeface="Arial"/>
                <a:cs typeface="Arial"/>
              </a:rPr>
              <a:t>(American Psychiatric Association, 2013)</a:t>
            </a:r>
          </a:p>
        </p:txBody>
      </p:sp>
    </p:spTree>
    <p:extLst>
      <p:ext uri="{BB962C8B-B14F-4D97-AF65-F5344CB8AC3E}">
        <p14:creationId xmlns:p14="http://schemas.microsoft.com/office/powerpoint/2010/main" val="40738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Worksheet overview">
            <a:extLst>
              <a:ext uri="{FF2B5EF4-FFF2-40B4-BE49-F238E27FC236}">
                <a16:creationId xmlns:a16="http://schemas.microsoft.com/office/drawing/2014/main" id="{9E2220AE-3201-4BD6-8385-A371C66BC3B1}"/>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i="0" kern="1200">
                <a:solidFill>
                  <a:srgbClr val="990000"/>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990000"/>
                </a:solidFill>
                <a:effectLst/>
                <a:uLnTx/>
                <a:uFillTx/>
                <a:latin typeface="Arial Black" panose="020B0604020202020204" pitchFamily="34" charset="0"/>
                <a:ea typeface="+mj-ea"/>
                <a:cs typeface="Arial Black" panose="020B0604020202020204" pitchFamily="34" charset="0"/>
              </a:rPr>
              <a:t>Worksheet Overview</a:t>
            </a:r>
          </a:p>
        </p:txBody>
      </p:sp>
      <p:pic>
        <p:nvPicPr>
          <p:cNvPr id="2" name="Picture 2" descr="An overview image of the front of the handout.">
            <a:extLst>
              <a:ext uri="{FF2B5EF4-FFF2-40B4-BE49-F238E27FC236}">
                <a16:creationId xmlns:a16="http://schemas.microsoft.com/office/drawing/2014/main" id="{F1A2017D-35F6-482B-B531-0E62E9CC391F}"/>
              </a:ext>
            </a:extLst>
          </p:cNvPr>
          <p:cNvPicPr>
            <a:picLocks noChangeAspect="1"/>
          </p:cNvPicPr>
          <p:nvPr/>
        </p:nvPicPr>
        <p:blipFill>
          <a:blip r:embed="rId3"/>
          <a:stretch>
            <a:fillRect/>
          </a:stretch>
        </p:blipFill>
        <p:spPr>
          <a:xfrm>
            <a:off x="1559769" y="1434559"/>
            <a:ext cx="3998245" cy="4674351"/>
          </a:xfrm>
          <a:prstGeom prst="rect">
            <a:avLst/>
          </a:prstGeom>
          <a:ln>
            <a:solidFill>
              <a:schemeClr val="tx1"/>
            </a:solidFill>
            <a:prstDash val="solid"/>
          </a:ln>
        </p:spPr>
      </p:pic>
      <p:pic>
        <p:nvPicPr>
          <p:cNvPr id="7" name="Picture 8" descr="An overview image of the back of the handout.">
            <a:extLst>
              <a:ext uri="{FF2B5EF4-FFF2-40B4-BE49-F238E27FC236}">
                <a16:creationId xmlns:a16="http://schemas.microsoft.com/office/drawing/2014/main" id="{24662EE6-B274-440A-9702-C6055BB428EA}"/>
              </a:ext>
            </a:extLst>
          </p:cNvPr>
          <p:cNvPicPr>
            <a:picLocks noGrp="1" noChangeAspect="1"/>
          </p:cNvPicPr>
          <p:nvPr>
            <p:ph sz="quarter" idx="13"/>
          </p:nvPr>
        </p:nvPicPr>
        <p:blipFill>
          <a:blip r:embed="rId4"/>
          <a:stretch>
            <a:fillRect/>
          </a:stretch>
        </p:blipFill>
        <p:spPr>
          <a:xfrm>
            <a:off x="6488473" y="1425087"/>
            <a:ext cx="3959615" cy="4663953"/>
          </a:xfrm>
          <a:ln w="6350">
            <a:solidFill>
              <a:schemeClr val="tx1"/>
            </a:solidFill>
            <a:prstDash val="solid"/>
          </a:ln>
        </p:spPr>
      </p:pic>
    </p:spTree>
    <p:extLst>
      <p:ext uri="{BB962C8B-B14F-4D97-AF65-F5344CB8AC3E}">
        <p14:creationId xmlns:p14="http://schemas.microsoft.com/office/powerpoint/2010/main" val="254306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descr="Today's goal">
            <a:extLst>
              <a:ext uri="{FF2B5EF4-FFF2-40B4-BE49-F238E27FC236}">
                <a16:creationId xmlns:a16="http://schemas.microsoft.com/office/drawing/2014/main" id="{9EC586A3-4744-4167-A6F0-30C73118039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i="0" kern="1200">
                <a:solidFill>
                  <a:srgbClr val="990000"/>
                </a:solidFill>
                <a:latin typeface="Arial Black" panose="020B0604020202020204" pitchFamily="34" charset="0"/>
                <a:ea typeface="+mj-ea"/>
                <a:cs typeface="Arial Black" panose="020B0604020202020204" pitchFamily="34" charset="0"/>
              </a:defRPr>
            </a:lvl1pPr>
          </a:lstStyle>
          <a:p>
            <a:pPr>
              <a:defRPr/>
            </a:pPr>
            <a:r>
              <a:rPr kumimoji="0" lang="en-US" sz="2800" b="1" i="0" u="none" strike="noStrike" kern="1200" cap="none" spc="0" normalizeH="0" baseline="0" noProof="0">
                <a:ln>
                  <a:noFill/>
                </a:ln>
                <a:solidFill>
                  <a:srgbClr val="990000"/>
                </a:solidFill>
                <a:effectLst/>
                <a:uLnTx/>
                <a:uFillTx/>
                <a:latin typeface="Arial Black"/>
              </a:rPr>
              <a:t>Today’s </a:t>
            </a:r>
            <a:r>
              <a:rPr lang="en-US">
                <a:latin typeface="Arial Black"/>
              </a:rPr>
              <a:t>Assignment Goal </a:t>
            </a:r>
            <a:endParaRPr kumimoji="0" lang="en-US" sz="2800" b="1" i="0" u="none" strike="noStrike" kern="1200" cap="none" spc="0" normalizeH="0" baseline="0" noProof="0">
              <a:ln>
                <a:noFill/>
              </a:ln>
              <a:solidFill>
                <a:srgbClr val="990000"/>
              </a:solidFill>
              <a:effectLst/>
              <a:uLnTx/>
              <a:uFillTx/>
              <a:latin typeface="Arial Black" panose="020B0604020202020204" pitchFamily="34" charset="0"/>
              <a:ea typeface="+mj-ea"/>
            </a:endParaRPr>
          </a:p>
        </p:txBody>
      </p:sp>
      <p:sp>
        <p:nvSpPr>
          <p:cNvPr id="2" name="Content Placeholder 1">
            <a:extLst>
              <a:ext uri="{FF2B5EF4-FFF2-40B4-BE49-F238E27FC236}">
                <a16:creationId xmlns:a16="http://schemas.microsoft.com/office/drawing/2014/main" id="{EDED634D-A417-4D91-BDE8-D4B8E1E321DE}"/>
              </a:ext>
            </a:extLst>
          </p:cNvPr>
          <p:cNvSpPr>
            <a:spLocks noGrp="1"/>
          </p:cNvSpPr>
          <p:nvPr>
            <p:ph sz="quarter" idx="12"/>
          </p:nvPr>
        </p:nvSpPr>
        <p:spPr>
          <a:xfrm>
            <a:off x="1200292" y="1708993"/>
            <a:ext cx="4493001" cy="4359113"/>
          </a:xfrm>
        </p:spPr>
        <p:txBody>
          <a:bodyPr vert="horz" lIns="91440" tIns="45720" rIns="91440" bIns="45720" rtlCol="0" anchor="t">
            <a:normAutofit/>
          </a:bodyPr>
          <a:lstStyle/>
          <a:p>
            <a:pPr marL="457200" indent="-457200">
              <a:buChar char="•"/>
            </a:pPr>
            <a:r>
              <a:rPr lang="en-US" sz="2800">
                <a:latin typeface="Arial"/>
                <a:cs typeface="Arial"/>
              </a:rPr>
              <a:t>Begin by writing the task you’re planning to focus on today</a:t>
            </a:r>
            <a:endParaRPr lang="en-US"/>
          </a:p>
          <a:p>
            <a:pPr marL="457200" indent="-457200">
              <a:buChar char="•"/>
            </a:pPr>
            <a:r>
              <a:rPr lang="en-US" sz="2800">
                <a:latin typeface="Arial"/>
                <a:cs typeface="Arial"/>
              </a:rPr>
              <a:t>Consider smaller, more manageable steps as your assignment for the day </a:t>
            </a:r>
          </a:p>
        </p:txBody>
      </p:sp>
      <p:pic>
        <p:nvPicPr>
          <p:cNvPr id="6" name="Picture 6" descr="Today's Assignment">
            <a:extLst>
              <a:ext uri="{FF2B5EF4-FFF2-40B4-BE49-F238E27FC236}">
                <a16:creationId xmlns:a16="http://schemas.microsoft.com/office/drawing/2014/main" id="{A06204BB-36FC-45B6-B383-DA1BEF6788F4}"/>
              </a:ext>
            </a:extLst>
          </p:cNvPr>
          <p:cNvPicPr>
            <a:picLocks noGrp="1" noChangeAspect="1"/>
          </p:cNvPicPr>
          <p:nvPr>
            <p:ph sz="quarter" idx="13"/>
          </p:nvPr>
        </p:nvPicPr>
        <p:blipFill>
          <a:blip r:embed="rId3"/>
          <a:stretch>
            <a:fillRect/>
          </a:stretch>
        </p:blipFill>
        <p:spPr>
          <a:xfrm>
            <a:off x="6280994" y="2388488"/>
            <a:ext cx="5394960" cy="1235082"/>
          </a:xfrm>
          <a:ln>
            <a:solidFill>
              <a:schemeClr val="tx1"/>
            </a:solidFill>
          </a:ln>
        </p:spPr>
      </p:pic>
    </p:spTree>
    <p:extLst>
      <p:ext uri="{BB962C8B-B14F-4D97-AF65-F5344CB8AC3E}">
        <p14:creationId xmlns:p14="http://schemas.microsoft.com/office/powerpoint/2010/main" val="239192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1" descr="Mindfulness Moment">
            <a:extLst>
              <a:ext uri="{FF2B5EF4-FFF2-40B4-BE49-F238E27FC236}">
                <a16:creationId xmlns:a16="http://schemas.microsoft.com/office/drawing/2014/main" id="{D00BB426-5E86-4333-926A-4CCD35F8019B}"/>
              </a:ext>
              <a:ext uri="{C183D7F6-B498-43B3-948B-1728B52AA6E4}">
                <adec:decorative xmlns:adec="http://schemas.microsoft.com/office/drawing/2017/decorative" val="0"/>
              </a:ext>
            </a:extLst>
          </p:cNvPr>
          <p:cNvSpPr txBox="1">
            <a:spLocks noGrp="1"/>
          </p:cNvSpPr>
          <p:nvPr>
            <p:ph type="title" idx="4294967295"/>
          </p:nvPr>
        </p:nvSpPr>
        <p:spPr>
          <a:xfrm>
            <a:off x="612647" y="365759"/>
            <a:ext cx="10972801" cy="1136747"/>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i="0" kern="1200">
                <a:solidFill>
                  <a:srgbClr val="990000"/>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990000"/>
                </a:solidFill>
                <a:effectLst/>
                <a:uLnTx/>
                <a:uFillTx/>
                <a:latin typeface="Arial Black" panose="020B0604020202020204" pitchFamily="34" charset="0"/>
                <a:ea typeface="+mj-ea"/>
                <a:cs typeface="Arial Black" panose="020B0604020202020204" pitchFamily="34" charset="0"/>
              </a:rPr>
              <a:t>Mindfulness Moment</a:t>
            </a:r>
          </a:p>
        </p:txBody>
      </p:sp>
      <p:sp>
        <p:nvSpPr>
          <p:cNvPr id="7" name="TextBox 6">
            <a:extLst>
              <a:ext uri="{FF2B5EF4-FFF2-40B4-BE49-F238E27FC236}">
                <a16:creationId xmlns:a16="http://schemas.microsoft.com/office/drawing/2014/main" id="{07967446-B979-45E8-97F3-EAFEAF939588}"/>
              </a:ext>
              <a:ext uri="{C183D7F6-B498-43B3-948B-1728B52AA6E4}">
                <adec:decorative xmlns:adec="http://schemas.microsoft.com/office/drawing/2017/decorative" val="0"/>
              </a:ext>
            </a:extLst>
          </p:cNvPr>
          <p:cNvSpPr txBox="1"/>
          <p:nvPr/>
        </p:nvSpPr>
        <p:spPr>
          <a:xfrm>
            <a:off x="961050" y="2056828"/>
            <a:ext cx="5394960" cy="954107"/>
          </a:xfrm>
          <a:prstGeom prst="rect">
            <a:avLst/>
          </a:prstGeom>
          <a:noFill/>
        </p:spPr>
        <p:txBody>
          <a:bodyPr wrap="square" lIns="91440" tIns="45720" rIns="91440" bIns="45720" rtlCol="0" anchor="t">
            <a:spAutoFit/>
          </a:bodyPr>
          <a:lstStyle/>
          <a:p>
            <a:pPr marL="457200" indent="-457200">
              <a:buFont typeface="Arial"/>
              <a:buChar char="•"/>
            </a:pPr>
            <a:r>
              <a:rPr lang="en-US" sz="2800">
                <a:latin typeface="Arial"/>
                <a:cs typeface="Arial"/>
              </a:rPr>
              <a:t>Take</a:t>
            </a:r>
            <a:r>
              <a:rPr lang="en" sz="2800">
                <a:latin typeface="Arial"/>
                <a:cs typeface="Arial"/>
              </a:rPr>
              <a:t> 5 mindful minutes before beginning Today’s Goal</a:t>
            </a:r>
            <a:endParaRPr lang="en-US">
              <a:latin typeface="Arial"/>
              <a:cs typeface="Arial"/>
            </a:endParaRPr>
          </a:p>
        </p:txBody>
      </p:sp>
      <p:pic>
        <p:nvPicPr>
          <p:cNvPr id="3" name="Picture 3" descr="Mindfulness Moment">
            <a:extLst>
              <a:ext uri="{FF2B5EF4-FFF2-40B4-BE49-F238E27FC236}">
                <a16:creationId xmlns:a16="http://schemas.microsoft.com/office/drawing/2014/main" id="{37AF3605-74CB-413F-9C20-135B6C0F36CC}"/>
              </a:ext>
            </a:extLst>
          </p:cNvPr>
          <p:cNvPicPr>
            <a:picLocks noChangeAspect="1"/>
          </p:cNvPicPr>
          <p:nvPr/>
        </p:nvPicPr>
        <p:blipFill>
          <a:blip r:embed="rId3"/>
          <a:stretch>
            <a:fillRect/>
          </a:stretch>
        </p:blipFill>
        <p:spPr>
          <a:xfrm>
            <a:off x="7006014" y="363299"/>
            <a:ext cx="3831770" cy="5756582"/>
          </a:xfrm>
          <a:prstGeom prst="rect">
            <a:avLst/>
          </a:prstGeom>
          <a:ln w="12700">
            <a:solidFill>
              <a:schemeClr val="tx1"/>
            </a:solidFill>
          </a:ln>
        </p:spPr>
      </p:pic>
    </p:spTree>
    <p:extLst>
      <p:ext uri="{BB962C8B-B14F-4D97-AF65-F5344CB8AC3E}">
        <p14:creationId xmlns:p14="http://schemas.microsoft.com/office/powerpoint/2010/main" val="866671892"/>
      </p:ext>
    </p:extLst>
  </p:cSld>
  <p:clrMapOvr>
    <a:masterClrMapping/>
  </p:clrMapOvr>
</p:sld>
</file>

<file path=ppt/theme/theme1.xml><?xml version="1.0" encoding="utf-8"?>
<a:theme xmlns:a="http://schemas.openxmlformats.org/drawingml/2006/main" name="USC Powerpoint Template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14</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USC Powerpoint Template - White</vt:lpstr>
      <vt:lpstr>ADHD and Mindfulness</vt:lpstr>
      <vt:lpstr>Learning Outcomes</vt:lpstr>
      <vt:lpstr>What is Mindfulness? </vt:lpstr>
      <vt:lpstr>Mindfulness Benefits</vt:lpstr>
      <vt:lpstr>How and Where to Practice Mindfulness</vt:lpstr>
      <vt:lpstr>Mindfulness and ADHD</vt:lpstr>
      <vt:lpstr>Worksheet Overview</vt:lpstr>
      <vt:lpstr>Today’s Assignment Goal </vt:lpstr>
      <vt:lpstr>Mindfulness Moment</vt:lpstr>
      <vt:lpstr>Brain Dump List</vt:lpstr>
      <vt:lpstr>Restorative Drawing Space</vt:lpstr>
      <vt:lpstr>Things and People that Helped Me Today</vt:lpstr>
      <vt:lpstr>Things You Can Do Differently</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Strategies</dc:title>
  <dc:creator>Zitlahlyc Heredia</dc:creator>
  <cp:revision>33</cp:revision>
  <dcterms:created xsi:type="dcterms:W3CDTF">2020-03-02T23:35:26Z</dcterms:created>
  <dcterms:modified xsi:type="dcterms:W3CDTF">2021-04-06T16:43:19Z</dcterms:modified>
</cp:coreProperties>
</file>