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2"/>
  </p:notesMasterIdLst>
  <p:sldIdLst>
    <p:sldId id="285" r:id="rId2"/>
    <p:sldId id="297" r:id="rId3"/>
    <p:sldId id="298" r:id="rId4"/>
    <p:sldId id="286" r:id="rId5"/>
    <p:sldId id="295" r:id="rId6"/>
    <p:sldId id="288" r:id="rId7"/>
    <p:sldId id="290" r:id="rId8"/>
    <p:sldId id="287" r:id="rId9"/>
    <p:sldId id="296" r:id="rId10"/>
    <p:sldId id="29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shelle Wong Nagata" initials="RN" lastIdx="3" clrIdx="0">
    <p:extLst>
      <p:ext uri="{19B8F6BF-5375-455C-9EA6-DF929625EA0E}">
        <p15:presenceInfo xmlns:p15="http://schemas.microsoft.com/office/powerpoint/2012/main" userId="S::rwnagata@usc.edu::8d024ab1-8203-4153-b542-fb1c4270ab1b" providerId="AD"/>
      </p:ext>
    </p:extLst>
  </p:cmAuthor>
  <p:cmAuthor id="2" name="Christa M Scholtz" initials="CS" lastIdx="5" clrIdx="1">
    <p:extLst>
      <p:ext uri="{19B8F6BF-5375-455C-9EA6-DF929625EA0E}">
        <p15:presenceInfo xmlns:p15="http://schemas.microsoft.com/office/powerpoint/2012/main" userId="S::scholtzc@usc.edu::059a9d74-a291-4696-bacc-ae1561837e21" providerId="AD"/>
      </p:ext>
    </p:extLst>
  </p:cmAuthor>
  <p:cmAuthor id="3" name="Juliana Calhoun" initials="JC" lastIdx="1" clrIdx="2">
    <p:extLst>
      <p:ext uri="{19B8F6BF-5375-455C-9EA6-DF929625EA0E}">
        <p15:presenceInfo xmlns:p15="http://schemas.microsoft.com/office/powerpoint/2012/main" userId="S::jrcalhou@usc.edu::b6e00576-73dc-43e2-aee8-e023a7b094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00000-0000-0000-0000-000000000000}" v="76" dt="2021-03-31T22:00:05.728"/>
    <p1510:client id="{0A26D04F-A662-12E8-FEE1-E29AE6B810EE}" v="10" dt="2021-03-25T17:16:37.813"/>
    <p1510:client id="{2F89FA50-049C-F9EE-5EAB-DB83587E27C6}" v="284" dt="2021-04-04T05:16:34.057"/>
    <p1510:client id="{58C04120-09E7-084A-8BF9-AD60E16FF927}" v="1257" dt="2021-03-24T17:17:59.851"/>
    <p1510:client id="{6141E898-BFB9-5185-C8BB-7C39BBA74C53}" v="5" dt="2021-03-26T20:47:48.230"/>
    <p1510:client id="{C991029A-A2D1-B91E-24E9-EF3EA1276ABA}" v="1" dt="2021-03-24T18:38:36.998"/>
    <p1510:client id="{E0FE4AD8-E3E7-9975-1B03-4EE3AA6459CC}" v="6" dt="2021-04-05T15:29:40.5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521"/>
    <p:restoredTop sz="86395"/>
  </p:normalViewPr>
  <p:slideViewPr>
    <p:cSldViewPr snapToGrid="0" snapToObjects="1">
      <p:cViewPr varScale="1">
        <p:scale>
          <a:sx n="86" d="100"/>
          <a:sy n="86" d="100"/>
        </p:scale>
        <p:origin x="216" y="70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9FE32B-9CA2-2F4B-9804-71437D3DF4F6}" type="datetimeFigureOut">
              <a:rPr lang="en-US" smtClean="0"/>
              <a:t>4/7/2021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019D91-D33E-2047-964C-331174639827}" type="slidenum">
              <a:rPr lang="en-US" smtClean="0"/>
              <a:t>‹#›</a:t>
            </a:fld>
            <a:endParaRPr lang="en-US"/>
          </a:p>
        </p:txBody>
      </p:sp>
    </p:spTree>
    <p:extLst>
      <p:ext uri="{BB962C8B-B14F-4D97-AF65-F5344CB8AC3E}">
        <p14:creationId xmlns:p14="http://schemas.microsoft.com/office/powerpoint/2010/main" val="3172655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Hello! I am Kelliann Lively, an academic coach and Marriage and Family Therapist Intern at the </a:t>
            </a:r>
            <a:r>
              <a:rPr lang="en-US" dirty="0" err="1">
                <a:cs typeface="Calibri"/>
              </a:rPr>
              <a:t>Kortschak</a:t>
            </a:r>
            <a:r>
              <a:rPr lang="en-US" dirty="0">
                <a:cs typeface="Calibri"/>
              </a:rPr>
              <a:t> center and today we will be reviewing ADHD and Anxiety. </a:t>
            </a:r>
          </a:p>
        </p:txBody>
      </p:sp>
      <p:sp>
        <p:nvSpPr>
          <p:cNvPr id="4" name="Slide Number Placeholder 3"/>
          <p:cNvSpPr>
            <a:spLocks noGrp="1"/>
          </p:cNvSpPr>
          <p:nvPr>
            <p:ph type="sldNum" sz="quarter" idx="5"/>
          </p:nvPr>
        </p:nvSpPr>
        <p:spPr/>
        <p:txBody>
          <a:bodyPr/>
          <a:lstStyle/>
          <a:p>
            <a:fld id="{30019D91-D33E-2047-964C-331174639827}" type="slidenum">
              <a:rPr lang="en-US" smtClean="0"/>
              <a:t>1</a:t>
            </a:fld>
            <a:endParaRPr lang="en-US"/>
          </a:p>
        </p:txBody>
      </p:sp>
    </p:spTree>
    <p:extLst>
      <p:ext uri="{BB962C8B-B14F-4D97-AF65-F5344CB8AC3E}">
        <p14:creationId xmlns:p14="http://schemas.microsoft.com/office/powerpoint/2010/main" val="35714703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Thank you for reviewing the presentation!</a:t>
            </a:r>
          </a:p>
        </p:txBody>
      </p:sp>
      <p:sp>
        <p:nvSpPr>
          <p:cNvPr id="4" name="Slide Number Placeholder 3"/>
          <p:cNvSpPr>
            <a:spLocks noGrp="1"/>
          </p:cNvSpPr>
          <p:nvPr>
            <p:ph type="sldNum" sz="quarter" idx="5"/>
          </p:nvPr>
        </p:nvSpPr>
        <p:spPr/>
        <p:txBody>
          <a:bodyPr/>
          <a:lstStyle/>
          <a:p>
            <a:fld id="{30019D91-D33E-2047-964C-331174639827}" type="slidenum">
              <a:rPr lang="en-US" smtClean="0"/>
              <a:t>10</a:t>
            </a:fld>
            <a:endParaRPr lang="en-US"/>
          </a:p>
        </p:txBody>
      </p:sp>
    </p:spTree>
    <p:extLst>
      <p:ext uri="{BB962C8B-B14F-4D97-AF65-F5344CB8AC3E}">
        <p14:creationId xmlns:p14="http://schemas.microsoft.com/office/powerpoint/2010/main" val="1499478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ADHD stands for attention deficit hyperactivity disorder. </a:t>
            </a:r>
          </a:p>
          <a:p>
            <a:r>
              <a:rPr lang="en-US" dirty="0"/>
              <a:t>It is a condition that affects children and adults. </a:t>
            </a:r>
          </a:p>
          <a:p>
            <a:r>
              <a:rPr lang="en-US" dirty="0"/>
              <a:t>It primarily affects attention, impulsivity, and overactivity. </a:t>
            </a:r>
          </a:p>
          <a:p>
            <a:r>
              <a:rPr lang="en-US" dirty="0"/>
              <a:t>There are 3 subtypes of ADHD which are inattentive, hyperactive, and combined type.</a:t>
            </a:r>
          </a:p>
          <a:p>
            <a:r>
              <a:rPr lang="en-US" dirty="0">
                <a:cs typeface="Calibri"/>
              </a:rPr>
              <a:t>Some symptoms of inattentive type are: difficulty sustaining attention, struggling to complete tasks, forgetful of daily activities, and fails to pay attention to details</a:t>
            </a:r>
            <a:endParaRPr lang="en-US" dirty="0"/>
          </a:p>
          <a:p>
            <a:r>
              <a:rPr lang="en-US" dirty="0">
                <a:cs typeface="Calibri"/>
              </a:rPr>
              <a:t>Some hyperactive type symptoms are: fidgets with hands or feet, feelings of restlessness, excessive talking, and difficulty engaging in leisure activities. </a:t>
            </a:r>
            <a:endParaRPr lang="en-US" dirty="0"/>
          </a:p>
          <a:p>
            <a:r>
              <a:rPr lang="en-US" dirty="0"/>
              <a:t>Combined type is when both inattention and hyperactivity are present.  </a:t>
            </a:r>
          </a:p>
        </p:txBody>
      </p:sp>
      <p:sp>
        <p:nvSpPr>
          <p:cNvPr id="4" name="Slide Number Placeholder 3"/>
          <p:cNvSpPr>
            <a:spLocks noGrp="1"/>
          </p:cNvSpPr>
          <p:nvPr>
            <p:ph type="sldNum" sz="quarter" idx="5"/>
          </p:nvPr>
        </p:nvSpPr>
        <p:spPr/>
        <p:txBody>
          <a:bodyPr/>
          <a:lstStyle/>
          <a:p>
            <a:fld id="{30019D91-D33E-2047-964C-331174639827}" type="slidenum">
              <a:rPr lang="en-US" smtClean="0"/>
              <a:t>2</a:t>
            </a:fld>
            <a:endParaRPr lang="en-US"/>
          </a:p>
        </p:txBody>
      </p:sp>
    </p:spTree>
    <p:extLst>
      <p:ext uri="{BB962C8B-B14F-4D97-AF65-F5344CB8AC3E}">
        <p14:creationId xmlns:p14="http://schemas.microsoft.com/office/powerpoint/2010/main" val="42788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Anxiety is an apprehension or fear about the future or a future threat or a response to an immediate threat. </a:t>
            </a:r>
          </a:p>
          <a:p>
            <a:r>
              <a:rPr lang="en-US" dirty="0"/>
              <a:t>It is a normal human response that people experience everyday.</a:t>
            </a:r>
            <a:r>
              <a:rPr lang="en-US" baseline="0" dirty="0"/>
              <a:t> Some common symptoms of anxiety are restlessness, fatigue, difficulty concentrating, irritability, and sleep disturbances</a:t>
            </a:r>
          </a:p>
          <a:p>
            <a:r>
              <a:rPr lang="en-US" baseline="0" dirty="0"/>
              <a:t>Anxiety can be positive and helpful because it can provide energy and motivation that helps accomplish tasks and goals. </a:t>
            </a:r>
            <a:endParaRPr lang="en-US" dirty="0"/>
          </a:p>
        </p:txBody>
      </p:sp>
      <p:sp>
        <p:nvSpPr>
          <p:cNvPr id="4" name="Slide Number Placeholder 3"/>
          <p:cNvSpPr>
            <a:spLocks noGrp="1"/>
          </p:cNvSpPr>
          <p:nvPr>
            <p:ph type="sldNum" sz="quarter" idx="5"/>
          </p:nvPr>
        </p:nvSpPr>
        <p:spPr/>
        <p:txBody>
          <a:bodyPr/>
          <a:lstStyle/>
          <a:p>
            <a:fld id="{30019D91-D33E-2047-964C-331174639827}" type="slidenum">
              <a:rPr lang="en-US" smtClean="0"/>
              <a:t>3</a:t>
            </a:fld>
            <a:endParaRPr lang="en-US"/>
          </a:p>
        </p:txBody>
      </p:sp>
    </p:spTree>
    <p:extLst>
      <p:ext uri="{BB962C8B-B14F-4D97-AF65-F5344CB8AC3E}">
        <p14:creationId xmlns:p14="http://schemas.microsoft.com/office/powerpoint/2010/main" val="2247196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they are different and have different diagnostic criteria they can co occur together and also share similar symptoms. </a:t>
            </a:r>
          </a:p>
          <a:p>
            <a:r>
              <a:rPr lang="en-US" dirty="0"/>
              <a:t>Some of the symptoms that can occur that represent both are impulsivity, difficulty focusing, attention struggles, emotional meltdowns, difficulty sleeping, restlessness, and avoidance</a:t>
            </a:r>
          </a:p>
          <a:p>
            <a:endParaRPr lang="en-US" dirty="0"/>
          </a:p>
        </p:txBody>
      </p:sp>
      <p:sp>
        <p:nvSpPr>
          <p:cNvPr id="4" name="Slide Number Placeholder 3"/>
          <p:cNvSpPr>
            <a:spLocks noGrp="1"/>
          </p:cNvSpPr>
          <p:nvPr>
            <p:ph type="sldNum" sz="quarter" idx="5"/>
          </p:nvPr>
        </p:nvSpPr>
        <p:spPr/>
        <p:txBody>
          <a:bodyPr/>
          <a:lstStyle/>
          <a:p>
            <a:fld id="{30019D91-D33E-2047-964C-331174639827}" type="slidenum">
              <a:rPr lang="en-US" smtClean="0"/>
              <a:t>4</a:t>
            </a:fld>
            <a:endParaRPr lang="en-US"/>
          </a:p>
        </p:txBody>
      </p:sp>
    </p:spTree>
    <p:extLst>
      <p:ext uri="{BB962C8B-B14F-4D97-AF65-F5344CB8AC3E}">
        <p14:creationId xmlns:p14="http://schemas.microsoft.com/office/powerpoint/2010/main" val="1883064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t>ADHD and Anxiety are two separate diagnoses so you might be wondering how they relate to one another. </a:t>
            </a:r>
            <a:endParaRPr lang="en-US" dirty="0"/>
          </a:p>
          <a:p>
            <a:r>
              <a:rPr lang="en-US" dirty="0"/>
              <a:t>ADHD can’t be discussed without bringing up anxiety because of the stressful nature of day-to-day life</a:t>
            </a:r>
          </a:p>
          <a:p>
            <a:r>
              <a:rPr lang="en-US" dirty="0"/>
              <a:t>Research shows that around 50% of adults with ADHD also have cooccurring anxiety or experience anxiety symptoms </a:t>
            </a:r>
          </a:p>
          <a:p>
            <a:r>
              <a:rPr lang="en-US" dirty="0"/>
              <a:t>Not all adults with ADHD will meet criteria for an anxiety disorder but will still experience occasional and </a:t>
            </a:r>
            <a:r>
              <a:rPr lang="en-US"/>
              <a:t>situational</a:t>
            </a:r>
            <a:r>
              <a:rPr lang="en-US" dirty="0"/>
              <a:t> anxiety in their daily lives. </a:t>
            </a:r>
          </a:p>
          <a:p>
            <a:r>
              <a:rPr lang="en-US" sz="1200" b="0" i="0" u="none" strike="noStrike" kern="1200" dirty="0">
                <a:solidFill>
                  <a:schemeClr val="tx1"/>
                </a:solidFill>
                <a:effectLst/>
                <a:latin typeface="+mn-lt"/>
                <a:ea typeface="+mn-ea"/>
                <a:cs typeface="+mn-cs"/>
              </a:rPr>
              <a:t>Problems stemming from ADHD — such as tardiness, procrastination, and the prospect of social stigma — all lead to experience anxiety at many points in their lives.</a:t>
            </a:r>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30019D91-D33E-2047-964C-331174639827}" type="slidenum">
              <a:rPr lang="en-US" smtClean="0"/>
              <a:t>5</a:t>
            </a:fld>
            <a:endParaRPr lang="en-US"/>
          </a:p>
        </p:txBody>
      </p:sp>
    </p:spTree>
    <p:extLst>
      <p:ext uri="{BB962C8B-B14F-4D97-AF65-F5344CB8AC3E}">
        <p14:creationId xmlns:p14="http://schemas.microsoft.com/office/powerpoint/2010/main" val="1521412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019D91-D33E-2047-964C-331174639827}" type="slidenum">
              <a:rPr lang="en-US" smtClean="0"/>
              <a:t>6</a:t>
            </a:fld>
            <a:endParaRPr lang="en-US"/>
          </a:p>
        </p:txBody>
      </p:sp>
    </p:spTree>
    <p:extLst>
      <p:ext uri="{BB962C8B-B14F-4D97-AF65-F5344CB8AC3E}">
        <p14:creationId xmlns:p14="http://schemas.microsoft.com/office/powerpoint/2010/main" val="3800842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help yourself when your anxiety and ADHD become overwhelming, use what you are feeling and your behavior as information </a:t>
            </a:r>
          </a:p>
          <a:p>
            <a:r>
              <a:rPr lang="en-US"/>
              <a:t>Ask yourself these questions: what am I feeling, what is the problem, what was the trigger, how can this be managed, what is the best, worst, and most likely outcome of the situation.  </a:t>
            </a:r>
            <a:endParaRPr lang="en-US">
              <a:cs typeface="Calibri"/>
            </a:endParaRPr>
          </a:p>
          <a:p>
            <a:r>
              <a:rPr lang="en-US" dirty="0"/>
              <a:t>Writing it out helps. By moving the issue out of your head and onto paper, you are allowing yourself to see what you can control and what you can’t control </a:t>
            </a:r>
          </a:p>
          <a:p>
            <a:r>
              <a:rPr lang="en-US" dirty="0"/>
              <a:t>An example of this would look like: </a:t>
            </a:r>
          </a:p>
          <a:p>
            <a:r>
              <a:rPr lang="en-US" dirty="0"/>
              <a:t>I am feeling my heart beat really fast, I am struggling to sit still</a:t>
            </a:r>
          </a:p>
          <a:p>
            <a:r>
              <a:rPr lang="en-US" dirty="0"/>
              <a:t>The problem is that I can’t focus on doing my assignment.</a:t>
            </a:r>
          </a:p>
          <a:p>
            <a:r>
              <a:rPr lang="en-US" dirty="0"/>
              <a:t>The trigger is the deadline for this assignment being in a few hours and I need to get it done. </a:t>
            </a:r>
          </a:p>
          <a:p>
            <a:r>
              <a:rPr lang="en-US" dirty="0"/>
              <a:t>This can be managed by deep breathing and redirecting my focus onto completing the assignment. </a:t>
            </a:r>
          </a:p>
          <a:p>
            <a:r>
              <a:rPr lang="en-US" dirty="0"/>
              <a:t>Best outcome: professor canceling the assignment </a:t>
            </a:r>
          </a:p>
          <a:p>
            <a:r>
              <a:rPr lang="en-US" dirty="0"/>
              <a:t>Worst: not doing the assignment and getting a zero. </a:t>
            </a:r>
          </a:p>
          <a:p>
            <a:r>
              <a:rPr lang="en-US" dirty="0"/>
              <a:t>Most likely: I complete the assignment and turn it in on time </a:t>
            </a:r>
          </a:p>
          <a:p>
            <a:endParaRPr lang="en-US" dirty="0"/>
          </a:p>
        </p:txBody>
      </p:sp>
      <p:sp>
        <p:nvSpPr>
          <p:cNvPr id="4" name="Slide Number Placeholder 3"/>
          <p:cNvSpPr>
            <a:spLocks noGrp="1"/>
          </p:cNvSpPr>
          <p:nvPr>
            <p:ph type="sldNum" sz="quarter" idx="5"/>
          </p:nvPr>
        </p:nvSpPr>
        <p:spPr/>
        <p:txBody>
          <a:bodyPr/>
          <a:lstStyle/>
          <a:p>
            <a:fld id="{30019D91-D33E-2047-964C-331174639827}" type="slidenum">
              <a:rPr lang="en-US" smtClean="0"/>
              <a:t>7</a:t>
            </a:fld>
            <a:endParaRPr lang="en-US"/>
          </a:p>
        </p:txBody>
      </p:sp>
    </p:spTree>
    <p:extLst>
      <p:ext uri="{BB962C8B-B14F-4D97-AF65-F5344CB8AC3E}">
        <p14:creationId xmlns:p14="http://schemas.microsoft.com/office/powerpoint/2010/main" val="2647261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Structure unstructured time.</a:t>
            </a:r>
            <a:r>
              <a:rPr lang="en-US" sz="1200" b="0" i="0" u="none" strike="noStrike" kern="1200" dirty="0">
                <a:solidFill>
                  <a:schemeClr val="tx1"/>
                </a:solidFill>
                <a:effectLst/>
                <a:latin typeface="+mn-lt"/>
                <a:ea typeface="+mn-ea"/>
                <a:cs typeface="+mn-cs"/>
              </a:rPr>
              <a:t> Creating routine is important, especially one that’s highly visible. That could be an appointment planner, a calendar on the wall, or a digital planner such as google </a:t>
            </a:r>
            <a:r>
              <a:rPr lang="en-US"/>
              <a:t>calender</a:t>
            </a:r>
            <a:r>
              <a:rPr lang="en-US" sz="1200" b="0" i="0" u="none" strike="noStrike" kern="1200">
                <a:solidFill>
                  <a:schemeClr val="tx1"/>
                </a:solidFill>
                <a:effectLst/>
                <a:latin typeface="+mn-lt"/>
                <a:ea typeface="+mn-ea"/>
                <a:cs typeface="+mn-cs"/>
              </a:rPr>
              <a:t>.</a:t>
            </a:r>
            <a:r>
              <a:rPr lang="en-US"/>
              <a:t> </a:t>
            </a:r>
            <a:r>
              <a:rPr lang="en-US" sz="1200" b="0" i="0" u="none" strike="noStrike" kern="1200">
                <a:solidFill>
                  <a:schemeClr val="tx1"/>
                </a:solidFill>
                <a:effectLst/>
                <a:latin typeface="+mn-lt"/>
                <a:ea typeface="+mn-ea"/>
                <a:cs typeface="+mn-cs"/>
              </a:rPr>
              <a:t> planners allow us to look hours, days, and weeks into the future, priming us for what we plan to do. </a:t>
            </a:r>
          </a:p>
          <a:p>
            <a:r>
              <a:rPr lang="en-US" sz="1200" b="0" i="0" u="none" strike="noStrike" kern="1200" dirty="0">
                <a:solidFill>
                  <a:schemeClr val="tx1"/>
                </a:solidFill>
                <a:effectLst/>
                <a:latin typeface="+mn-lt"/>
                <a:ea typeface="+mn-ea"/>
                <a:cs typeface="+mn-cs"/>
              </a:rPr>
              <a:t>Exercise and movement: Movement can be its own form of meditation, allowing us to remove ourselves from work or home and reset. This can be anything from going on a walk or roller blading, dancing, jumping on a trampoline  </a:t>
            </a:r>
          </a:p>
          <a:p>
            <a:r>
              <a:rPr lang="en-US" sz="1200" b="0" i="0" u="none" strike="noStrike" kern="1200" dirty="0">
                <a:solidFill>
                  <a:schemeClr val="tx1"/>
                </a:solidFill>
                <a:effectLst/>
                <a:latin typeface="+mn-lt"/>
                <a:ea typeface="+mn-ea"/>
                <a:cs typeface="+mn-cs"/>
              </a:rPr>
              <a:t>Maintain healthy habits: Many individuals, ADHD or not, are experiencing chronic stress and general feelings of overwhelm with no one particular stressor. </a:t>
            </a:r>
            <a:r>
              <a:rPr lang="en-US"/>
              <a:t>Maintaining healthy </a:t>
            </a:r>
            <a:r>
              <a:rPr lang="en-US" sz="1200" b="0" i="0" u="none" strike="noStrike" kern="1200">
                <a:solidFill>
                  <a:schemeClr val="tx1"/>
                </a:solidFill>
                <a:effectLst/>
                <a:latin typeface="+mn-lt"/>
                <a:ea typeface="+mn-ea"/>
                <a:cs typeface="+mn-cs"/>
              </a:rPr>
              <a:t>habits like better exercise, sleep, and eating habits as well as limiting anxiety inducing triggers such as caffeine and other substances and reducing stress</a:t>
            </a:r>
            <a:r>
              <a:rPr lang="en-US"/>
              <a:t> </a:t>
            </a:r>
            <a:endParaRPr lang="en-US" sz="1200" b="0" i="0" u="none" strike="noStrike" kern="1200">
              <a:solidFill>
                <a:schemeClr val="tx1"/>
              </a:solidFill>
              <a:effectLst/>
              <a:latin typeface="+mn-lt"/>
              <a:cs typeface="Calibri"/>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30019D91-D33E-2047-964C-331174639827}" type="slidenum">
              <a:rPr lang="en-US" smtClean="0"/>
              <a:t>8</a:t>
            </a:fld>
            <a:endParaRPr lang="en-US"/>
          </a:p>
        </p:txBody>
      </p:sp>
    </p:spTree>
    <p:extLst>
      <p:ext uri="{BB962C8B-B14F-4D97-AF65-F5344CB8AC3E}">
        <p14:creationId xmlns:p14="http://schemas.microsoft.com/office/powerpoint/2010/main" val="1995801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Organize physical spaces: </a:t>
            </a:r>
            <a:r>
              <a:rPr lang="en-US" sz="1200" b="0" i="0" u="none" strike="noStrike" kern="1200" dirty="0">
                <a:solidFill>
                  <a:schemeClr val="tx1"/>
                </a:solidFill>
                <a:effectLst/>
                <a:latin typeface="+mn-lt"/>
                <a:ea typeface="+mn-ea"/>
                <a:cs typeface="+mn-cs"/>
              </a:rPr>
              <a:t>Define where work, leisure, sleep, study, and other activities will be done around the home to help with </a:t>
            </a:r>
            <a:r>
              <a:rPr lang="en-US" dirty="0"/>
              <a:t>task activation </a:t>
            </a:r>
            <a:r>
              <a:rPr lang="en-US" sz="1200" b="0" i="0" u="none" strike="noStrike" kern="1200" dirty="0">
                <a:solidFill>
                  <a:schemeClr val="tx1"/>
                </a:solidFill>
                <a:effectLst/>
                <a:latin typeface="+mn-lt"/>
                <a:ea typeface="+mn-ea"/>
                <a:cs typeface="+mn-cs"/>
              </a:rPr>
              <a:t>and habit formation.</a:t>
            </a:r>
            <a:r>
              <a:rPr lang="en-US" dirty="0"/>
              <a:t> </a:t>
            </a:r>
          </a:p>
          <a:p>
            <a:r>
              <a:rPr lang="en-US" dirty="0"/>
              <a:t>Decrease "</a:t>
            </a:r>
            <a:r>
              <a:rPr lang="en-US" sz="1200" b="0" i="0" u="none" strike="noStrike" kern="1200" dirty="0">
                <a:solidFill>
                  <a:schemeClr val="tx1"/>
                </a:solidFill>
                <a:effectLst/>
                <a:latin typeface="+mn-lt"/>
                <a:ea typeface="+mn-ea"/>
                <a:cs typeface="+mn-cs"/>
              </a:rPr>
              <a:t>sight pollution” by resetting and preparing your spaces for the next day</a:t>
            </a:r>
            <a:r>
              <a:rPr lang="en-US" dirty="0"/>
              <a:t>. This  can help</a:t>
            </a:r>
            <a:r>
              <a:rPr lang="en-US" sz="1200" b="0" i="0" u="none" strike="noStrike" kern="1200" dirty="0">
                <a:solidFill>
                  <a:schemeClr val="tx1"/>
                </a:solidFill>
                <a:effectLst/>
                <a:latin typeface="+mn-lt"/>
                <a:ea typeface="+mn-ea"/>
                <a:cs typeface="+mn-cs"/>
              </a:rPr>
              <a:t> with transitions</a:t>
            </a:r>
            <a:r>
              <a:rPr lang="en-US" dirty="0"/>
              <a:t> and is done by closing notebooks and textbooks and organizing them, deleting tabs on your computer that are unneeded for the following days work, and putting away any materials that are unneeded the following day. </a:t>
            </a:r>
            <a:endParaRPr lang="en-US" dirty="0">
              <a:cs typeface="Calibri"/>
            </a:endParaRPr>
          </a:p>
          <a:p>
            <a:r>
              <a:rPr lang="en-US" sz="1200" b="0" i="0" u="none" strike="noStrike" kern="1200" dirty="0">
                <a:solidFill>
                  <a:schemeClr val="tx1"/>
                </a:solidFill>
                <a:effectLst/>
                <a:latin typeface="+mn-lt"/>
                <a:ea typeface="+mn-ea"/>
                <a:cs typeface="+mn-cs"/>
              </a:rPr>
              <a:t>Lower the bar on expectations: reframe tasks into do-able terms. Being good enough is better than expecting to be perfect, and this mentality alone can get you unstuck and to a less anxious state.</a:t>
            </a:r>
          </a:p>
          <a:p>
            <a:r>
              <a:rPr lang="en-US" sz="1200" b="0" i="0" u="none" strike="noStrike" kern="1200" dirty="0" err="1">
                <a:solidFill>
                  <a:schemeClr val="tx1"/>
                </a:solidFill>
                <a:effectLst/>
                <a:latin typeface="+mn-lt"/>
                <a:ea typeface="+mn-ea"/>
                <a:cs typeface="+mn-cs"/>
              </a:rPr>
              <a:t>Decatasrophize</a:t>
            </a:r>
            <a:r>
              <a:rPr lang="en-US" sz="1200" b="0" i="0" u="none" strike="noStrike" kern="1200" dirty="0">
                <a:solidFill>
                  <a:schemeClr val="tx1"/>
                </a:solidFill>
                <a:effectLst/>
                <a:latin typeface="+mn-lt"/>
                <a:ea typeface="+mn-ea"/>
                <a:cs typeface="+mn-cs"/>
              </a:rPr>
              <a:t>: Maintaining perspective and practicing gratitude. One way to modify thoughts is to disengage with the inflexible “should” mindset –– as in things “should” only work out one way and are no good if they don’t. We can “defuse” by accepting some negative thoughts for what they are – just thoughts and not facts.</a:t>
            </a:r>
            <a:endParaRPr lang="en-US" dirty="0"/>
          </a:p>
        </p:txBody>
      </p:sp>
      <p:sp>
        <p:nvSpPr>
          <p:cNvPr id="4" name="Slide Number Placeholder 3"/>
          <p:cNvSpPr>
            <a:spLocks noGrp="1"/>
          </p:cNvSpPr>
          <p:nvPr>
            <p:ph type="sldNum" sz="quarter" idx="5"/>
          </p:nvPr>
        </p:nvSpPr>
        <p:spPr/>
        <p:txBody>
          <a:bodyPr/>
          <a:lstStyle/>
          <a:p>
            <a:fld id="{30019D91-D33E-2047-964C-331174639827}" type="slidenum">
              <a:rPr lang="en-US" smtClean="0"/>
              <a:t>9</a:t>
            </a:fld>
            <a:endParaRPr lang="en-US"/>
          </a:p>
        </p:txBody>
      </p:sp>
    </p:spTree>
    <p:extLst>
      <p:ext uri="{BB962C8B-B14F-4D97-AF65-F5344CB8AC3E}">
        <p14:creationId xmlns:p14="http://schemas.microsoft.com/office/powerpoint/2010/main" val="999185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8B79972-DC55-3348-BB6D-F33DD5089332}"/>
              </a:ext>
            </a:extLst>
          </p:cNvPr>
          <p:cNvSpPr>
            <a:spLocks noGrp="1"/>
          </p:cNvSpPr>
          <p:nvPr>
            <p:ph type="ctrTitle" hasCustomPrompt="1"/>
          </p:nvPr>
        </p:nvSpPr>
        <p:spPr>
          <a:xfrm>
            <a:off x="612648" y="3293316"/>
            <a:ext cx="5509071" cy="1508125"/>
          </a:xfrm>
        </p:spPr>
        <p:txBody>
          <a:bodyPr anchor="b">
            <a:normAutofit/>
          </a:bodyPr>
          <a:lstStyle>
            <a:lvl1pPr algn="l">
              <a:defRPr sz="3600">
                <a:solidFill>
                  <a:srgbClr val="990000"/>
                </a:solidFill>
              </a:defRPr>
            </a:lvl1pPr>
          </a:lstStyle>
          <a:p>
            <a:r>
              <a:rPr lang="en-US" dirty="0"/>
              <a:t>Title of presentation goes here</a:t>
            </a:r>
          </a:p>
        </p:txBody>
      </p:sp>
      <p:sp>
        <p:nvSpPr>
          <p:cNvPr id="4" name="Subtitle 2">
            <a:extLst>
              <a:ext uri="{FF2B5EF4-FFF2-40B4-BE49-F238E27FC236}">
                <a16:creationId xmlns:a16="http://schemas.microsoft.com/office/drawing/2014/main" id="{C27E14F3-A1C4-3843-8326-D47F9839EE35}"/>
              </a:ext>
            </a:extLst>
          </p:cNvPr>
          <p:cNvSpPr>
            <a:spLocks noGrp="1"/>
          </p:cNvSpPr>
          <p:nvPr>
            <p:ph type="subTitle" idx="1" hasCustomPrompt="1"/>
          </p:nvPr>
        </p:nvSpPr>
        <p:spPr>
          <a:xfrm>
            <a:off x="612648" y="4864061"/>
            <a:ext cx="5509071" cy="1000190"/>
          </a:xfrm>
        </p:spPr>
        <p:txBody>
          <a:bodyPr>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pic>
        <p:nvPicPr>
          <p:cNvPr id="6" name="Picture 5">
            <a:extLst>
              <a:ext uri="{FF2B5EF4-FFF2-40B4-BE49-F238E27FC236}">
                <a16:creationId xmlns:a16="http://schemas.microsoft.com/office/drawing/2014/main" id="{87397E11-562F-994C-9B11-0A2EFC4DEA54}"/>
              </a:ext>
            </a:extLst>
          </p:cNvPr>
          <p:cNvPicPr>
            <a:picLocks noChangeAspect="1"/>
          </p:cNvPicPr>
          <p:nvPr userDrawn="1"/>
        </p:nvPicPr>
        <p:blipFill>
          <a:blip r:embed="rId2">
            <a:alphaModFix/>
          </a:blip>
          <a:stretch>
            <a:fillRect/>
          </a:stretch>
        </p:blipFill>
        <p:spPr>
          <a:xfrm>
            <a:off x="94042" y="129828"/>
            <a:ext cx="3756819" cy="1174006"/>
          </a:xfrm>
          <a:prstGeom prst="rect">
            <a:avLst/>
          </a:prstGeom>
        </p:spPr>
      </p:pic>
      <p:pic>
        <p:nvPicPr>
          <p:cNvPr id="5" name="Picture 4" descr="A close up of a logo&#10;&#10;Description automatically generated">
            <a:extLst>
              <a:ext uri="{FF2B5EF4-FFF2-40B4-BE49-F238E27FC236}">
                <a16:creationId xmlns:a16="http://schemas.microsoft.com/office/drawing/2014/main" id="{8A8FAE4B-CAD2-DA42-954A-C5D97F131E00}"/>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8" name="Picture 7">
            <a:extLst>
              <a:ext uri="{FF2B5EF4-FFF2-40B4-BE49-F238E27FC236}">
                <a16:creationId xmlns:a16="http://schemas.microsoft.com/office/drawing/2014/main" id="{C5035573-4F43-B04D-8AB0-0D7EDE04676D}"/>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126502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p:cSld name="2_Title and Conten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609600" y="365760"/>
            <a:ext cx="109728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990000"/>
              </a:buClr>
              <a:buSzPts val="2800"/>
              <a:buFont typeface="Arial Black"/>
              <a:buNone/>
              <a:defRPr sz="2800">
                <a:solidFill>
                  <a:srgbClr val="990000"/>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1" name="Google Shape;21;p3"/>
          <p:cNvPicPr preferRelativeResize="0"/>
          <p:nvPr/>
        </p:nvPicPr>
        <p:blipFill rotWithShape="1">
          <a:blip r:embed="rId2">
            <a:alphaModFix/>
          </a:blip>
          <a:srcRect/>
          <a:stretch/>
        </p:blipFill>
        <p:spPr>
          <a:xfrm>
            <a:off x="125923" y="6176963"/>
            <a:ext cx="983152" cy="615453"/>
          </a:xfrm>
          <a:prstGeom prst="rect">
            <a:avLst/>
          </a:prstGeom>
          <a:noFill/>
          <a:ln>
            <a:noFill/>
          </a:ln>
        </p:spPr>
      </p:pic>
      <p:sp>
        <p:nvSpPr>
          <p:cNvPr id="22" name="Google Shape;22;p3"/>
          <p:cNvSpPr txBox="1">
            <a:spLocks noGrp="1"/>
          </p:cNvSpPr>
          <p:nvPr>
            <p:ph type="body" idx="1"/>
          </p:nvPr>
        </p:nvSpPr>
        <p:spPr>
          <a:xfrm>
            <a:off x="609600" y="1810512"/>
            <a:ext cx="10972800" cy="43616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3" name="Google Shape;23;p3" descr="A close up of a logo&#10;&#10;Description automatically generated"/>
          <p:cNvPicPr preferRelativeResize="0"/>
          <p:nvPr/>
        </p:nvPicPr>
        <p:blipFill rotWithShape="1">
          <a:blip r:embed="rId3">
            <a:alphaModFix/>
          </a:blip>
          <a:srcRect/>
          <a:stretch/>
        </p:blipFill>
        <p:spPr>
          <a:xfrm>
            <a:off x="9816534" y="6271616"/>
            <a:ext cx="2162106" cy="433626"/>
          </a:xfrm>
          <a:prstGeom prst="rect">
            <a:avLst/>
          </a:prstGeom>
          <a:noFill/>
          <a:ln>
            <a:noFill/>
          </a:ln>
        </p:spPr>
      </p:pic>
    </p:spTree>
    <p:extLst>
      <p:ext uri="{BB962C8B-B14F-4D97-AF65-F5344CB8AC3E}">
        <p14:creationId xmlns:p14="http://schemas.microsoft.com/office/powerpoint/2010/main" val="1508517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55311BA-70AE-8B47-9F63-C85A9247CCB9}"/>
              </a:ext>
            </a:extLst>
          </p:cNvPr>
          <p:cNvPicPr>
            <a:picLocks noChangeAspect="1"/>
          </p:cNvPicPr>
          <p:nvPr userDrawn="1"/>
        </p:nvPicPr>
        <p:blipFill>
          <a:blip r:embed="rId2">
            <a:alphaModFix amt="5000"/>
          </a:blip>
          <a:stretch>
            <a:fillRect/>
          </a:stretch>
        </p:blipFill>
        <p:spPr>
          <a:xfrm>
            <a:off x="4862146" y="-900318"/>
            <a:ext cx="8104451" cy="8104451"/>
          </a:xfrm>
          <a:prstGeom prst="rect">
            <a:avLst/>
          </a:prstGeom>
        </p:spPr>
      </p:pic>
      <p:sp>
        <p:nvSpPr>
          <p:cNvPr id="13" name="Title 1">
            <a:extLst>
              <a:ext uri="{FF2B5EF4-FFF2-40B4-BE49-F238E27FC236}">
                <a16:creationId xmlns:a16="http://schemas.microsoft.com/office/drawing/2014/main" id="{E819E9A0-32E2-B942-B8EC-60F8561F65A5}"/>
              </a:ext>
            </a:extLst>
          </p:cNvPr>
          <p:cNvSpPr>
            <a:spLocks noGrp="1"/>
          </p:cNvSpPr>
          <p:nvPr>
            <p:ph type="title" hasCustomPrompt="1"/>
          </p:nvPr>
        </p:nvSpPr>
        <p:spPr>
          <a:xfrm>
            <a:off x="609600" y="365760"/>
            <a:ext cx="10972800" cy="1325563"/>
          </a:xfrm>
        </p:spPr>
        <p:txBody>
          <a:bodyPr>
            <a:normAutofit/>
          </a:bodyPr>
          <a:lstStyle>
            <a:lvl1pPr>
              <a:defRPr sz="2800">
                <a:solidFill>
                  <a:srgbClr val="990000"/>
                </a:solidFill>
              </a:defRPr>
            </a:lvl1pPr>
          </a:lstStyle>
          <a:p>
            <a:r>
              <a:rPr lang="en-US" dirty="0"/>
              <a:t>Click to add text</a:t>
            </a:r>
          </a:p>
        </p:txBody>
      </p:sp>
      <p:pic>
        <p:nvPicPr>
          <p:cNvPr id="10" name="Picture 9">
            <a:extLst>
              <a:ext uri="{FF2B5EF4-FFF2-40B4-BE49-F238E27FC236}">
                <a16:creationId xmlns:a16="http://schemas.microsoft.com/office/drawing/2014/main" id="{D7590B15-73C3-C445-BDE4-623F7B74F5FA}"/>
              </a:ext>
            </a:extLst>
          </p:cNvPr>
          <p:cNvPicPr>
            <a:picLocks noChangeAspect="1"/>
          </p:cNvPicPr>
          <p:nvPr userDrawn="1"/>
        </p:nvPicPr>
        <p:blipFill>
          <a:blip r:embed="rId3"/>
          <a:stretch>
            <a:fillRect/>
          </a:stretch>
        </p:blipFill>
        <p:spPr>
          <a:xfrm>
            <a:off x="125923" y="6176963"/>
            <a:ext cx="983152" cy="615453"/>
          </a:xfrm>
          <a:prstGeom prst="rect">
            <a:avLst/>
          </a:prstGeom>
        </p:spPr>
      </p:pic>
      <p:sp>
        <p:nvSpPr>
          <p:cNvPr id="4" name="Text Placeholder 3">
            <a:extLst>
              <a:ext uri="{FF2B5EF4-FFF2-40B4-BE49-F238E27FC236}">
                <a16:creationId xmlns:a16="http://schemas.microsoft.com/office/drawing/2014/main" id="{D864C0F4-B4E4-5F4F-8F3B-E0E0A9FB9052}"/>
              </a:ext>
            </a:extLst>
          </p:cNvPr>
          <p:cNvSpPr>
            <a:spLocks noGrp="1"/>
          </p:cNvSpPr>
          <p:nvPr>
            <p:ph type="body" sz="quarter" idx="10" hasCustomPrompt="1"/>
          </p:nvPr>
        </p:nvSpPr>
        <p:spPr>
          <a:xfrm>
            <a:off x="609600" y="1810512"/>
            <a:ext cx="10972800" cy="4361688"/>
          </a:xfrm>
        </p:spPr>
        <p:txBody>
          <a:bodyPr>
            <a:normAutofit/>
          </a:bodyPr>
          <a:lstStyle>
            <a:lvl1pPr marL="0" indent="0">
              <a:buNone/>
              <a:defRPr sz="2400"/>
            </a:lvl1pPr>
          </a:lstStyle>
          <a:p>
            <a:pPr lvl="0"/>
            <a:r>
              <a:rPr lang="en-US" dirty="0"/>
              <a:t>Click to add text</a:t>
            </a:r>
          </a:p>
        </p:txBody>
      </p:sp>
      <p:pic>
        <p:nvPicPr>
          <p:cNvPr id="5" name="Picture 4" descr="A close up of a logo&#10;&#10;Description automatically generated">
            <a:extLst>
              <a:ext uri="{FF2B5EF4-FFF2-40B4-BE49-F238E27FC236}">
                <a16:creationId xmlns:a16="http://schemas.microsoft.com/office/drawing/2014/main" id="{048CB820-55DB-FF4F-B489-C7EDFF0E6FF2}"/>
              </a:ext>
            </a:extLst>
          </p:cNvPr>
          <p:cNvPicPr>
            <a:picLocks noChangeAspect="1"/>
          </p:cNvPicPr>
          <p:nvPr userDrawn="1"/>
        </p:nvPicPr>
        <p:blipFill>
          <a:blip r:embed="rId4"/>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2658337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E819E9A0-32E2-B942-B8EC-60F8561F65A5}"/>
              </a:ext>
            </a:extLst>
          </p:cNvPr>
          <p:cNvSpPr>
            <a:spLocks noGrp="1"/>
          </p:cNvSpPr>
          <p:nvPr>
            <p:ph type="title" hasCustomPrompt="1"/>
          </p:nvPr>
        </p:nvSpPr>
        <p:spPr>
          <a:xfrm>
            <a:off x="609600" y="365760"/>
            <a:ext cx="10972800" cy="1325563"/>
          </a:xfrm>
        </p:spPr>
        <p:txBody>
          <a:bodyPr>
            <a:normAutofit/>
          </a:bodyPr>
          <a:lstStyle>
            <a:lvl1pPr>
              <a:defRPr sz="2800">
                <a:solidFill>
                  <a:srgbClr val="990000"/>
                </a:solidFill>
              </a:defRPr>
            </a:lvl1pPr>
          </a:lstStyle>
          <a:p>
            <a:r>
              <a:rPr lang="en-US" dirty="0"/>
              <a:t>Click to add text</a:t>
            </a:r>
          </a:p>
        </p:txBody>
      </p:sp>
      <p:pic>
        <p:nvPicPr>
          <p:cNvPr id="10" name="Picture 9">
            <a:extLst>
              <a:ext uri="{FF2B5EF4-FFF2-40B4-BE49-F238E27FC236}">
                <a16:creationId xmlns:a16="http://schemas.microsoft.com/office/drawing/2014/main" id="{D7590B15-73C3-C445-BDE4-623F7B74F5FA}"/>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4" name="Text Placeholder 3">
            <a:extLst>
              <a:ext uri="{FF2B5EF4-FFF2-40B4-BE49-F238E27FC236}">
                <a16:creationId xmlns:a16="http://schemas.microsoft.com/office/drawing/2014/main" id="{D864C0F4-B4E4-5F4F-8F3B-E0E0A9FB9052}"/>
              </a:ext>
            </a:extLst>
          </p:cNvPr>
          <p:cNvSpPr>
            <a:spLocks noGrp="1"/>
          </p:cNvSpPr>
          <p:nvPr>
            <p:ph type="body" sz="quarter" idx="10" hasCustomPrompt="1"/>
          </p:nvPr>
        </p:nvSpPr>
        <p:spPr>
          <a:xfrm>
            <a:off x="609600" y="1810512"/>
            <a:ext cx="10972800" cy="4361688"/>
          </a:xfrm>
        </p:spPr>
        <p:txBody>
          <a:bodyPr>
            <a:normAutofit/>
          </a:bodyPr>
          <a:lstStyle>
            <a:lvl1pPr marL="0" indent="0">
              <a:buNone/>
              <a:defRPr sz="2400"/>
            </a:lvl1pPr>
          </a:lstStyle>
          <a:p>
            <a:pPr lvl="0"/>
            <a:r>
              <a:rPr lang="en-US" dirty="0"/>
              <a:t>Click to add text</a:t>
            </a:r>
          </a:p>
        </p:txBody>
      </p:sp>
      <p:pic>
        <p:nvPicPr>
          <p:cNvPr id="5" name="Picture 4" descr="A close up of a logo&#10;&#10;Description automatically generated">
            <a:extLst>
              <a:ext uri="{FF2B5EF4-FFF2-40B4-BE49-F238E27FC236}">
                <a16:creationId xmlns:a16="http://schemas.microsoft.com/office/drawing/2014/main" id="{048CB820-55DB-FF4F-B489-C7EDFF0E6FF2}"/>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3684659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B2937A-1C64-A44F-B270-DA7D748BC256}"/>
              </a:ext>
            </a:extLst>
          </p:cNvPr>
          <p:cNvPicPr>
            <a:picLocks noChangeAspect="1"/>
          </p:cNvPicPr>
          <p:nvPr userDrawn="1"/>
        </p:nvPicPr>
        <p:blipFill>
          <a:blip r:embed="rId2"/>
          <a:stretch>
            <a:fillRect/>
          </a:stretch>
        </p:blipFill>
        <p:spPr>
          <a:xfrm>
            <a:off x="125923" y="6176963"/>
            <a:ext cx="983152" cy="615453"/>
          </a:xfrm>
          <a:prstGeom prst="rect">
            <a:avLst/>
          </a:prstGeom>
        </p:spPr>
      </p:pic>
      <p:cxnSp>
        <p:nvCxnSpPr>
          <p:cNvPr id="6" name="Straight Connector 5">
            <a:extLst>
              <a:ext uri="{FF2B5EF4-FFF2-40B4-BE49-F238E27FC236}">
                <a16:creationId xmlns:a16="http://schemas.microsoft.com/office/drawing/2014/main" id="{3D2974C6-99FC-4E49-94CB-7A94EAD10F54}"/>
              </a:ext>
            </a:extLst>
          </p:cNvPr>
          <p:cNvCxnSpPr/>
          <p:nvPr userDrawn="1"/>
        </p:nvCxnSpPr>
        <p:spPr>
          <a:xfrm>
            <a:off x="640080" y="4833257"/>
            <a:ext cx="3773731" cy="0"/>
          </a:xfrm>
          <a:prstGeom prst="line">
            <a:avLst/>
          </a:prstGeom>
          <a:ln w="508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 Placeholder 2">
            <a:extLst>
              <a:ext uri="{FF2B5EF4-FFF2-40B4-BE49-F238E27FC236}">
                <a16:creationId xmlns:a16="http://schemas.microsoft.com/office/drawing/2014/main" id="{68C69FF2-4DB6-7840-98A1-F0596631A82A}"/>
              </a:ext>
            </a:extLst>
          </p:cNvPr>
          <p:cNvSpPr>
            <a:spLocks noGrp="1"/>
          </p:cNvSpPr>
          <p:nvPr>
            <p:ph type="body" sz="quarter" idx="10" hasCustomPrompt="1"/>
          </p:nvPr>
        </p:nvSpPr>
        <p:spPr>
          <a:xfrm>
            <a:off x="612648" y="4041648"/>
            <a:ext cx="6194425" cy="699731"/>
          </a:xfrm>
        </p:spPr>
        <p:txBody>
          <a:bodyPr/>
          <a:lstStyle>
            <a:lvl1pPr marL="0" indent="0">
              <a:buNone/>
              <a:defRPr b="1" i="0">
                <a:solidFill>
                  <a:schemeClr val="tx1"/>
                </a:solidFill>
                <a:latin typeface="Arial Black" panose="020B0604020202020204" pitchFamily="34" charset="0"/>
                <a:cs typeface="Arial Black"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text</a:t>
            </a:r>
          </a:p>
        </p:txBody>
      </p:sp>
      <p:pic>
        <p:nvPicPr>
          <p:cNvPr id="5" name="Picture 4" descr="A close up of a logo&#10;&#10;Description automatically generated">
            <a:extLst>
              <a:ext uri="{FF2B5EF4-FFF2-40B4-BE49-F238E27FC236}">
                <a16:creationId xmlns:a16="http://schemas.microsoft.com/office/drawing/2014/main" id="{6C6209D8-D80F-D14D-A8D0-D742C35A49DD}"/>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9" name="Picture 8">
            <a:extLst>
              <a:ext uri="{FF2B5EF4-FFF2-40B4-BE49-F238E27FC236}">
                <a16:creationId xmlns:a16="http://schemas.microsoft.com/office/drawing/2014/main" id="{99327236-C8E4-F648-ACEF-B9DA8FD75726}"/>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183082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Divi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B2937A-1C64-A44F-B270-DA7D748BC256}"/>
              </a:ext>
            </a:extLst>
          </p:cNvPr>
          <p:cNvPicPr>
            <a:picLocks noChangeAspect="1"/>
          </p:cNvPicPr>
          <p:nvPr userDrawn="1"/>
        </p:nvPicPr>
        <p:blipFill>
          <a:blip r:embed="rId2"/>
          <a:stretch>
            <a:fillRect/>
          </a:stretch>
        </p:blipFill>
        <p:spPr>
          <a:xfrm>
            <a:off x="125923" y="6176963"/>
            <a:ext cx="983152" cy="615453"/>
          </a:xfrm>
          <a:prstGeom prst="rect">
            <a:avLst/>
          </a:prstGeom>
        </p:spPr>
      </p:pic>
      <p:cxnSp>
        <p:nvCxnSpPr>
          <p:cNvPr id="6" name="Straight Connector 5">
            <a:extLst>
              <a:ext uri="{FF2B5EF4-FFF2-40B4-BE49-F238E27FC236}">
                <a16:creationId xmlns:a16="http://schemas.microsoft.com/office/drawing/2014/main" id="{3D2974C6-99FC-4E49-94CB-7A94EAD10F54}"/>
              </a:ext>
            </a:extLst>
          </p:cNvPr>
          <p:cNvCxnSpPr/>
          <p:nvPr userDrawn="1"/>
        </p:nvCxnSpPr>
        <p:spPr>
          <a:xfrm>
            <a:off x="640080" y="4833257"/>
            <a:ext cx="3773731" cy="0"/>
          </a:xfrm>
          <a:prstGeom prst="line">
            <a:avLst/>
          </a:prstGeom>
          <a:ln w="508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 Placeholder 2">
            <a:extLst>
              <a:ext uri="{FF2B5EF4-FFF2-40B4-BE49-F238E27FC236}">
                <a16:creationId xmlns:a16="http://schemas.microsoft.com/office/drawing/2014/main" id="{68C69FF2-4DB6-7840-98A1-F0596631A82A}"/>
              </a:ext>
            </a:extLst>
          </p:cNvPr>
          <p:cNvSpPr>
            <a:spLocks noGrp="1"/>
          </p:cNvSpPr>
          <p:nvPr>
            <p:ph type="body" sz="quarter" idx="10" hasCustomPrompt="1"/>
          </p:nvPr>
        </p:nvSpPr>
        <p:spPr>
          <a:xfrm>
            <a:off x="612648" y="4041648"/>
            <a:ext cx="6194425" cy="699731"/>
          </a:xfrm>
        </p:spPr>
        <p:txBody>
          <a:bodyPr/>
          <a:lstStyle>
            <a:lvl1pPr marL="0" indent="0">
              <a:buNone/>
              <a:defRPr b="1" i="0">
                <a:solidFill>
                  <a:schemeClr val="tx1"/>
                </a:solidFill>
                <a:latin typeface="Arial Black" panose="020B0604020202020204" pitchFamily="34" charset="0"/>
                <a:cs typeface="Arial Black"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text</a:t>
            </a:r>
          </a:p>
        </p:txBody>
      </p:sp>
      <p:pic>
        <p:nvPicPr>
          <p:cNvPr id="5" name="Picture 4" descr="A close up of a logo&#10;&#10;Description automatically generated">
            <a:extLst>
              <a:ext uri="{FF2B5EF4-FFF2-40B4-BE49-F238E27FC236}">
                <a16:creationId xmlns:a16="http://schemas.microsoft.com/office/drawing/2014/main" id="{6C6209D8-D80F-D14D-A8D0-D742C35A49DD}"/>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206170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 Text and Object ">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1AA42BE-C852-1C46-B4B7-0E5CBE49B6D0}"/>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7" name="Title 1">
            <a:extLst>
              <a:ext uri="{FF2B5EF4-FFF2-40B4-BE49-F238E27FC236}">
                <a16:creationId xmlns:a16="http://schemas.microsoft.com/office/drawing/2014/main" id="{9887F090-21A7-904B-994C-E20C73C1A275}"/>
              </a:ext>
            </a:extLst>
          </p:cNvPr>
          <p:cNvSpPr>
            <a:spLocks noGrp="1"/>
          </p:cNvSpPr>
          <p:nvPr>
            <p:ph type="title" hasCustomPrompt="1"/>
          </p:nvPr>
        </p:nvSpPr>
        <p:spPr>
          <a:xfrm>
            <a:off x="612648" y="365760"/>
            <a:ext cx="10972800" cy="1325563"/>
          </a:xfrm>
        </p:spPr>
        <p:txBody>
          <a:bodyPr>
            <a:normAutofit/>
          </a:bodyPr>
          <a:lstStyle>
            <a:lvl1pPr>
              <a:defRPr sz="2800">
                <a:solidFill>
                  <a:srgbClr val="990000"/>
                </a:solidFill>
              </a:defRPr>
            </a:lvl1pPr>
          </a:lstStyle>
          <a:p>
            <a:r>
              <a:rPr lang="en-US" dirty="0"/>
              <a:t>Click to add text</a:t>
            </a:r>
          </a:p>
        </p:txBody>
      </p:sp>
      <p:sp>
        <p:nvSpPr>
          <p:cNvPr id="6" name="Content Placeholder 5">
            <a:extLst>
              <a:ext uri="{FF2B5EF4-FFF2-40B4-BE49-F238E27FC236}">
                <a16:creationId xmlns:a16="http://schemas.microsoft.com/office/drawing/2014/main" id="{B099383B-A959-E849-B242-5710E0A6F03D}"/>
              </a:ext>
            </a:extLst>
          </p:cNvPr>
          <p:cNvSpPr>
            <a:spLocks noGrp="1"/>
          </p:cNvSpPr>
          <p:nvPr>
            <p:ph sz="quarter" idx="12" hasCustomPrompt="1"/>
          </p:nvPr>
        </p:nvSpPr>
        <p:spPr>
          <a:xfrm>
            <a:off x="6184394" y="1825625"/>
            <a:ext cx="5394960" cy="4351338"/>
          </a:xfrm>
        </p:spPr>
        <p:txBody>
          <a:bodyPr>
            <a:normAutofit/>
          </a:bodyPr>
          <a:lstStyle>
            <a:lvl1pPr marL="0" indent="0">
              <a:buNone/>
              <a:defRPr sz="2000"/>
            </a:lvl1pPr>
          </a:lstStyle>
          <a:p>
            <a:pPr lvl="0"/>
            <a:r>
              <a:rPr lang="en-US" dirty="0"/>
              <a:t>Click to add text</a:t>
            </a:r>
          </a:p>
        </p:txBody>
      </p:sp>
      <p:sp>
        <p:nvSpPr>
          <p:cNvPr id="8" name="Content Placeholder 5">
            <a:extLst>
              <a:ext uri="{FF2B5EF4-FFF2-40B4-BE49-F238E27FC236}">
                <a16:creationId xmlns:a16="http://schemas.microsoft.com/office/drawing/2014/main" id="{3CFBAEC6-E45F-B44D-9224-1926A85B2DA7}"/>
              </a:ext>
            </a:extLst>
          </p:cNvPr>
          <p:cNvSpPr>
            <a:spLocks noGrp="1"/>
          </p:cNvSpPr>
          <p:nvPr>
            <p:ph sz="quarter" idx="13" hasCustomPrompt="1"/>
          </p:nvPr>
        </p:nvSpPr>
        <p:spPr>
          <a:xfrm>
            <a:off x="612647" y="1825625"/>
            <a:ext cx="5394960" cy="4351338"/>
          </a:xfrm>
        </p:spPr>
        <p:txBody>
          <a:bodyPr>
            <a:normAutofit/>
          </a:bodyPr>
          <a:lstStyle>
            <a:lvl1pPr marL="0" indent="0">
              <a:buNone/>
              <a:defRPr sz="2000"/>
            </a:lvl1pPr>
          </a:lstStyle>
          <a:p>
            <a:pPr lvl="0"/>
            <a:r>
              <a:rPr lang="en-US" dirty="0"/>
              <a:t>Click to add text</a:t>
            </a:r>
          </a:p>
        </p:txBody>
      </p:sp>
      <p:pic>
        <p:nvPicPr>
          <p:cNvPr id="10" name="Picture 9" descr="A close up of a logo&#10;&#10;Description automatically generated">
            <a:extLst>
              <a:ext uri="{FF2B5EF4-FFF2-40B4-BE49-F238E27FC236}">
                <a16:creationId xmlns:a16="http://schemas.microsoft.com/office/drawing/2014/main" id="{56E685B0-279A-E34F-ABCE-25FE4EF846F4}"/>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11" name="Picture 10">
            <a:extLst>
              <a:ext uri="{FF2B5EF4-FFF2-40B4-BE49-F238E27FC236}">
                <a16:creationId xmlns:a16="http://schemas.microsoft.com/office/drawing/2014/main" id="{DABD7D76-76CF-7E46-B772-B868542B647E}"/>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363903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umn - Text and Object ">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1AA42BE-C852-1C46-B4B7-0E5CBE49B6D0}"/>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7" name="Title 1">
            <a:extLst>
              <a:ext uri="{FF2B5EF4-FFF2-40B4-BE49-F238E27FC236}">
                <a16:creationId xmlns:a16="http://schemas.microsoft.com/office/drawing/2014/main" id="{9887F090-21A7-904B-994C-E20C73C1A275}"/>
              </a:ext>
            </a:extLst>
          </p:cNvPr>
          <p:cNvSpPr>
            <a:spLocks noGrp="1"/>
          </p:cNvSpPr>
          <p:nvPr>
            <p:ph type="title" hasCustomPrompt="1"/>
          </p:nvPr>
        </p:nvSpPr>
        <p:spPr>
          <a:xfrm>
            <a:off x="612648" y="365760"/>
            <a:ext cx="10972800" cy="1325563"/>
          </a:xfrm>
        </p:spPr>
        <p:txBody>
          <a:bodyPr>
            <a:normAutofit/>
          </a:bodyPr>
          <a:lstStyle>
            <a:lvl1pPr>
              <a:defRPr sz="2800">
                <a:solidFill>
                  <a:srgbClr val="990000"/>
                </a:solidFill>
              </a:defRPr>
            </a:lvl1pPr>
          </a:lstStyle>
          <a:p>
            <a:r>
              <a:rPr lang="en-US" dirty="0"/>
              <a:t>Click to add text</a:t>
            </a:r>
          </a:p>
        </p:txBody>
      </p:sp>
      <p:sp>
        <p:nvSpPr>
          <p:cNvPr id="6" name="Content Placeholder 5">
            <a:extLst>
              <a:ext uri="{FF2B5EF4-FFF2-40B4-BE49-F238E27FC236}">
                <a16:creationId xmlns:a16="http://schemas.microsoft.com/office/drawing/2014/main" id="{B099383B-A959-E849-B242-5710E0A6F03D}"/>
              </a:ext>
            </a:extLst>
          </p:cNvPr>
          <p:cNvSpPr>
            <a:spLocks noGrp="1"/>
          </p:cNvSpPr>
          <p:nvPr>
            <p:ph sz="quarter" idx="12" hasCustomPrompt="1"/>
          </p:nvPr>
        </p:nvSpPr>
        <p:spPr>
          <a:xfrm>
            <a:off x="6184394" y="1825625"/>
            <a:ext cx="5394960" cy="4351338"/>
          </a:xfrm>
        </p:spPr>
        <p:txBody>
          <a:bodyPr>
            <a:normAutofit/>
          </a:bodyPr>
          <a:lstStyle>
            <a:lvl1pPr marL="0" indent="0">
              <a:buNone/>
              <a:defRPr sz="2000"/>
            </a:lvl1pPr>
          </a:lstStyle>
          <a:p>
            <a:pPr lvl="0"/>
            <a:r>
              <a:rPr lang="en-US" dirty="0"/>
              <a:t>Click to add text</a:t>
            </a:r>
          </a:p>
        </p:txBody>
      </p:sp>
      <p:sp>
        <p:nvSpPr>
          <p:cNvPr id="8" name="Content Placeholder 5">
            <a:extLst>
              <a:ext uri="{FF2B5EF4-FFF2-40B4-BE49-F238E27FC236}">
                <a16:creationId xmlns:a16="http://schemas.microsoft.com/office/drawing/2014/main" id="{3CFBAEC6-E45F-B44D-9224-1926A85B2DA7}"/>
              </a:ext>
            </a:extLst>
          </p:cNvPr>
          <p:cNvSpPr>
            <a:spLocks noGrp="1"/>
          </p:cNvSpPr>
          <p:nvPr>
            <p:ph sz="quarter" idx="13" hasCustomPrompt="1"/>
          </p:nvPr>
        </p:nvSpPr>
        <p:spPr>
          <a:xfrm>
            <a:off x="612647" y="1825625"/>
            <a:ext cx="5394960" cy="4351338"/>
          </a:xfrm>
        </p:spPr>
        <p:txBody>
          <a:bodyPr>
            <a:normAutofit/>
          </a:bodyPr>
          <a:lstStyle>
            <a:lvl1pPr marL="0" indent="0">
              <a:buNone/>
              <a:defRPr sz="2000"/>
            </a:lvl1pPr>
          </a:lstStyle>
          <a:p>
            <a:pPr lvl="0"/>
            <a:r>
              <a:rPr lang="en-US" dirty="0"/>
              <a:t>Click to add text</a:t>
            </a:r>
          </a:p>
        </p:txBody>
      </p:sp>
      <p:pic>
        <p:nvPicPr>
          <p:cNvPr id="10" name="Picture 9" descr="A close up of a logo&#10;&#10;Description automatically generated">
            <a:extLst>
              <a:ext uri="{FF2B5EF4-FFF2-40B4-BE49-F238E27FC236}">
                <a16:creationId xmlns:a16="http://schemas.microsoft.com/office/drawing/2014/main" id="{56E685B0-279A-E34F-ABCE-25FE4EF846F4}"/>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223359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 Photo w/ Title and Content">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0422F3-E0C5-734F-B462-D47F1B39ECC6}"/>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9" name="Picture Placeholder 8">
            <a:extLst>
              <a:ext uri="{FF2B5EF4-FFF2-40B4-BE49-F238E27FC236}">
                <a16:creationId xmlns:a16="http://schemas.microsoft.com/office/drawing/2014/main" id="{EBF3072D-6912-3845-9D6D-7DFCA4C6F60A}"/>
              </a:ext>
            </a:extLst>
          </p:cNvPr>
          <p:cNvSpPr>
            <a:spLocks noGrp="1"/>
          </p:cNvSpPr>
          <p:nvPr>
            <p:ph type="pic" sz="quarter" idx="10"/>
          </p:nvPr>
        </p:nvSpPr>
        <p:spPr>
          <a:xfrm>
            <a:off x="612648" y="365760"/>
            <a:ext cx="5760720" cy="5678424"/>
          </a:xfrm>
        </p:spPr>
        <p:txBody>
          <a:bodyPr/>
          <a:lstStyle>
            <a:lvl1pPr marL="0" indent="0">
              <a:buNone/>
              <a:defRPr/>
            </a:lvl1pPr>
          </a:lstStyle>
          <a:p>
            <a:r>
              <a:rPr lang="en-US" dirty="0"/>
              <a:t>Click icon to add picture</a:t>
            </a:r>
          </a:p>
        </p:txBody>
      </p:sp>
      <p:sp>
        <p:nvSpPr>
          <p:cNvPr id="3" name="Text Placeholder 2">
            <a:extLst>
              <a:ext uri="{FF2B5EF4-FFF2-40B4-BE49-F238E27FC236}">
                <a16:creationId xmlns:a16="http://schemas.microsoft.com/office/drawing/2014/main" id="{5B3BAB9D-9E9A-B444-AC9C-DEF4AB1B517C}"/>
              </a:ext>
            </a:extLst>
          </p:cNvPr>
          <p:cNvSpPr>
            <a:spLocks noGrp="1"/>
          </p:cNvSpPr>
          <p:nvPr>
            <p:ph type="body" sz="quarter" idx="12" hasCustomPrompt="1"/>
          </p:nvPr>
        </p:nvSpPr>
        <p:spPr>
          <a:xfrm>
            <a:off x="6559296" y="365760"/>
            <a:ext cx="5020056" cy="758952"/>
          </a:xfrm>
        </p:spPr>
        <p:txBody>
          <a:bodyPr>
            <a:normAutofit/>
          </a:bodyPr>
          <a:lstStyle>
            <a:lvl1pPr marL="0" indent="0">
              <a:buNone/>
              <a:defRPr sz="2000" b="1" i="0">
                <a:solidFill>
                  <a:srgbClr val="990000"/>
                </a:solidFill>
                <a:latin typeface="Arial Black" panose="020B0604020202020204" pitchFamily="34" charset="0"/>
                <a:cs typeface="Arial Black" panose="020B0604020202020204" pitchFamily="34" charset="0"/>
              </a:defRPr>
            </a:lvl1pPr>
          </a:lstStyle>
          <a:p>
            <a:pPr lvl="0"/>
            <a:r>
              <a:rPr lang="en-US" dirty="0"/>
              <a:t>Click to add text</a:t>
            </a:r>
          </a:p>
        </p:txBody>
      </p:sp>
      <p:sp>
        <p:nvSpPr>
          <p:cNvPr id="6" name="Text Placeholder 5">
            <a:extLst>
              <a:ext uri="{FF2B5EF4-FFF2-40B4-BE49-F238E27FC236}">
                <a16:creationId xmlns:a16="http://schemas.microsoft.com/office/drawing/2014/main" id="{C4CB0365-803C-8D44-A695-4BC2B5098A04}"/>
              </a:ext>
            </a:extLst>
          </p:cNvPr>
          <p:cNvSpPr>
            <a:spLocks noGrp="1"/>
          </p:cNvSpPr>
          <p:nvPr>
            <p:ph type="body" sz="quarter" idx="13" hasCustomPrompt="1"/>
          </p:nvPr>
        </p:nvSpPr>
        <p:spPr>
          <a:xfrm>
            <a:off x="6559296" y="1300797"/>
            <a:ext cx="5020056" cy="4743387"/>
          </a:xfrm>
        </p:spPr>
        <p:txBody>
          <a:bodyPr>
            <a:normAutofit/>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pic>
        <p:nvPicPr>
          <p:cNvPr id="7" name="Picture 6" descr="A close up of a logo&#10;&#10;Description automatically generated">
            <a:extLst>
              <a:ext uri="{FF2B5EF4-FFF2-40B4-BE49-F238E27FC236}">
                <a16:creationId xmlns:a16="http://schemas.microsoft.com/office/drawing/2014/main" id="{984803B3-A1B4-4D48-A3AC-311D5D7C3EFD}"/>
              </a:ext>
            </a:extLst>
          </p:cNvPr>
          <p:cNvPicPr>
            <a:picLocks noChangeAspect="1"/>
          </p:cNvPicPr>
          <p:nvPr userDrawn="1"/>
        </p:nvPicPr>
        <p:blipFill>
          <a:blip r:embed="rId3"/>
          <a:stretch>
            <a:fillRect/>
          </a:stretch>
        </p:blipFill>
        <p:spPr>
          <a:xfrm>
            <a:off x="9816534" y="6271616"/>
            <a:ext cx="2162106" cy="433626"/>
          </a:xfrm>
          <a:prstGeom prst="rect">
            <a:avLst/>
          </a:prstGeom>
        </p:spPr>
      </p:pic>
      <p:pic>
        <p:nvPicPr>
          <p:cNvPr id="8" name="Picture 7">
            <a:extLst>
              <a:ext uri="{FF2B5EF4-FFF2-40B4-BE49-F238E27FC236}">
                <a16:creationId xmlns:a16="http://schemas.microsoft.com/office/drawing/2014/main" id="{64FFCB47-B58A-0D4F-8EDB-33C06A21842F}"/>
              </a:ext>
            </a:extLst>
          </p:cNvPr>
          <p:cNvPicPr>
            <a:picLocks noChangeAspect="1"/>
          </p:cNvPicPr>
          <p:nvPr userDrawn="1"/>
        </p:nvPicPr>
        <p:blipFill>
          <a:blip r:embed="rId4">
            <a:alphaModFix amt="5000"/>
          </a:blip>
          <a:stretch>
            <a:fillRect/>
          </a:stretch>
        </p:blipFill>
        <p:spPr>
          <a:xfrm>
            <a:off x="4862146" y="-623226"/>
            <a:ext cx="8104451" cy="8104451"/>
          </a:xfrm>
          <a:prstGeom prst="rect">
            <a:avLst/>
          </a:prstGeom>
        </p:spPr>
      </p:pic>
    </p:spTree>
    <p:extLst>
      <p:ext uri="{BB962C8B-B14F-4D97-AF65-F5344CB8AC3E}">
        <p14:creationId xmlns:p14="http://schemas.microsoft.com/office/powerpoint/2010/main" val="45208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2 Column - Photo w/ Title and Content">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0422F3-E0C5-734F-B462-D47F1B39ECC6}"/>
              </a:ext>
            </a:extLst>
          </p:cNvPr>
          <p:cNvPicPr>
            <a:picLocks noChangeAspect="1"/>
          </p:cNvPicPr>
          <p:nvPr userDrawn="1"/>
        </p:nvPicPr>
        <p:blipFill>
          <a:blip r:embed="rId2"/>
          <a:stretch>
            <a:fillRect/>
          </a:stretch>
        </p:blipFill>
        <p:spPr>
          <a:xfrm>
            <a:off x="125923" y="6176963"/>
            <a:ext cx="983152" cy="615453"/>
          </a:xfrm>
          <a:prstGeom prst="rect">
            <a:avLst/>
          </a:prstGeom>
        </p:spPr>
      </p:pic>
      <p:sp>
        <p:nvSpPr>
          <p:cNvPr id="9" name="Picture Placeholder 8">
            <a:extLst>
              <a:ext uri="{FF2B5EF4-FFF2-40B4-BE49-F238E27FC236}">
                <a16:creationId xmlns:a16="http://schemas.microsoft.com/office/drawing/2014/main" id="{EBF3072D-6912-3845-9D6D-7DFCA4C6F60A}"/>
              </a:ext>
            </a:extLst>
          </p:cNvPr>
          <p:cNvSpPr>
            <a:spLocks noGrp="1"/>
          </p:cNvSpPr>
          <p:nvPr>
            <p:ph type="pic" sz="quarter" idx="10"/>
          </p:nvPr>
        </p:nvSpPr>
        <p:spPr>
          <a:xfrm>
            <a:off x="612648" y="365760"/>
            <a:ext cx="5760720" cy="5678424"/>
          </a:xfrm>
        </p:spPr>
        <p:txBody>
          <a:bodyPr/>
          <a:lstStyle>
            <a:lvl1pPr marL="0" indent="0">
              <a:buNone/>
              <a:defRPr/>
            </a:lvl1pPr>
          </a:lstStyle>
          <a:p>
            <a:r>
              <a:rPr lang="en-US" dirty="0"/>
              <a:t>Click icon to add picture</a:t>
            </a:r>
          </a:p>
        </p:txBody>
      </p:sp>
      <p:sp>
        <p:nvSpPr>
          <p:cNvPr id="3" name="Text Placeholder 2">
            <a:extLst>
              <a:ext uri="{FF2B5EF4-FFF2-40B4-BE49-F238E27FC236}">
                <a16:creationId xmlns:a16="http://schemas.microsoft.com/office/drawing/2014/main" id="{5B3BAB9D-9E9A-B444-AC9C-DEF4AB1B517C}"/>
              </a:ext>
            </a:extLst>
          </p:cNvPr>
          <p:cNvSpPr>
            <a:spLocks noGrp="1"/>
          </p:cNvSpPr>
          <p:nvPr>
            <p:ph type="body" sz="quarter" idx="12" hasCustomPrompt="1"/>
          </p:nvPr>
        </p:nvSpPr>
        <p:spPr>
          <a:xfrm>
            <a:off x="6559296" y="365760"/>
            <a:ext cx="5020056" cy="758952"/>
          </a:xfrm>
        </p:spPr>
        <p:txBody>
          <a:bodyPr>
            <a:normAutofit/>
          </a:bodyPr>
          <a:lstStyle>
            <a:lvl1pPr marL="0" indent="0">
              <a:buNone/>
              <a:defRPr sz="2000" b="1" i="0">
                <a:solidFill>
                  <a:srgbClr val="990000"/>
                </a:solidFill>
                <a:latin typeface="Arial Black" panose="020B0604020202020204" pitchFamily="34" charset="0"/>
                <a:cs typeface="Arial Black" panose="020B0604020202020204" pitchFamily="34" charset="0"/>
              </a:defRPr>
            </a:lvl1pPr>
          </a:lstStyle>
          <a:p>
            <a:pPr lvl="0"/>
            <a:r>
              <a:rPr lang="en-US" dirty="0"/>
              <a:t>Click to add text</a:t>
            </a:r>
          </a:p>
        </p:txBody>
      </p:sp>
      <p:sp>
        <p:nvSpPr>
          <p:cNvPr id="6" name="Text Placeholder 5">
            <a:extLst>
              <a:ext uri="{FF2B5EF4-FFF2-40B4-BE49-F238E27FC236}">
                <a16:creationId xmlns:a16="http://schemas.microsoft.com/office/drawing/2014/main" id="{C4CB0365-803C-8D44-A695-4BC2B5098A04}"/>
              </a:ext>
            </a:extLst>
          </p:cNvPr>
          <p:cNvSpPr>
            <a:spLocks noGrp="1"/>
          </p:cNvSpPr>
          <p:nvPr>
            <p:ph type="body" sz="quarter" idx="13" hasCustomPrompt="1"/>
          </p:nvPr>
        </p:nvSpPr>
        <p:spPr>
          <a:xfrm>
            <a:off x="6559296" y="1300797"/>
            <a:ext cx="5020056" cy="4743387"/>
          </a:xfrm>
        </p:spPr>
        <p:txBody>
          <a:bodyPr>
            <a:normAutofit/>
          </a:bodyPr>
          <a:lstStyle>
            <a:lvl1pPr marL="0" indent="0">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text</a:t>
            </a:r>
          </a:p>
        </p:txBody>
      </p:sp>
      <p:pic>
        <p:nvPicPr>
          <p:cNvPr id="7" name="Picture 6" descr="A close up of a logo&#10;&#10;Description automatically generated">
            <a:extLst>
              <a:ext uri="{FF2B5EF4-FFF2-40B4-BE49-F238E27FC236}">
                <a16:creationId xmlns:a16="http://schemas.microsoft.com/office/drawing/2014/main" id="{984803B3-A1B4-4D48-A3AC-311D5D7C3EFD}"/>
              </a:ext>
            </a:extLst>
          </p:cNvPr>
          <p:cNvPicPr>
            <a:picLocks noChangeAspect="1"/>
          </p:cNvPicPr>
          <p:nvPr userDrawn="1"/>
        </p:nvPicPr>
        <p:blipFill>
          <a:blip r:embed="rId3"/>
          <a:stretch>
            <a:fillRect/>
          </a:stretch>
        </p:blipFill>
        <p:spPr>
          <a:xfrm>
            <a:off x="9816534" y="6271616"/>
            <a:ext cx="2162106" cy="433626"/>
          </a:xfrm>
          <a:prstGeom prst="rect">
            <a:avLst/>
          </a:prstGeom>
        </p:spPr>
      </p:pic>
    </p:spTree>
    <p:extLst>
      <p:ext uri="{BB962C8B-B14F-4D97-AF65-F5344CB8AC3E}">
        <p14:creationId xmlns:p14="http://schemas.microsoft.com/office/powerpoint/2010/main" val="437964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E17BE0-A94D-8D4A-BA23-890731E64F66}"/>
              </a:ext>
            </a:extLst>
          </p:cNvPr>
          <p:cNvSpPr>
            <a:spLocks noGrp="1"/>
          </p:cNvSpPr>
          <p:nvPr>
            <p:ph type="title"/>
          </p:nvPr>
        </p:nvSpPr>
        <p:spPr>
          <a:xfrm>
            <a:off x="612648" y="365125"/>
            <a:ext cx="109728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71FCEC3-35DE-DE47-95D0-C996045C4000}"/>
              </a:ext>
            </a:extLst>
          </p:cNvPr>
          <p:cNvSpPr>
            <a:spLocks noGrp="1"/>
          </p:cNvSpPr>
          <p:nvPr>
            <p:ph type="body" idx="1"/>
          </p:nvPr>
        </p:nvSpPr>
        <p:spPr>
          <a:xfrm>
            <a:off x="612648" y="1825625"/>
            <a:ext cx="109728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118DEB32-467F-B942-85FA-86AB2A7DC753}"/>
              </a:ext>
            </a:extLst>
          </p:cNvPr>
          <p:cNvPicPr>
            <a:picLocks noChangeAspect="1"/>
          </p:cNvPicPr>
          <p:nvPr userDrawn="1"/>
        </p:nvPicPr>
        <p:blipFill>
          <a:blip r:embed="rId12"/>
          <a:stretch>
            <a:fillRect/>
          </a:stretch>
        </p:blipFill>
        <p:spPr>
          <a:xfrm>
            <a:off x="125923" y="6176963"/>
            <a:ext cx="983152" cy="615453"/>
          </a:xfrm>
          <a:prstGeom prst="rect">
            <a:avLst/>
          </a:prstGeom>
        </p:spPr>
      </p:pic>
    </p:spTree>
    <p:extLst>
      <p:ext uri="{BB962C8B-B14F-4D97-AF65-F5344CB8AC3E}">
        <p14:creationId xmlns:p14="http://schemas.microsoft.com/office/powerpoint/2010/main" val="337850870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58" r:id="rId3"/>
    <p:sldLayoutId id="2147483661" r:id="rId4"/>
    <p:sldLayoutId id="2147483672" r:id="rId5"/>
    <p:sldLayoutId id="2147483660" r:id="rId6"/>
    <p:sldLayoutId id="2147483671" r:id="rId7"/>
    <p:sldLayoutId id="2147483663" r:id="rId8"/>
    <p:sldLayoutId id="2147483673" r:id="rId9"/>
    <p:sldLayoutId id="2147483674" r:id="rId10"/>
  </p:sldLayoutIdLst>
  <p:txStyles>
    <p:titleStyle>
      <a:lvl1pPr algn="l" defTabSz="914400" rtl="0" eaLnBrk="1" latinLnBrk="0" hangingPunct="1">
        <a:lnSpc>
          <a:spcPct val="90000"/>
        </a:lnSpc>
        <a:spcBef>
          <a:spcPct val="0"/>
        </a:spcBef>
        <a:buNone/>
        <a:defRPr sz="2800" b="1" i="0" kern="1200">
          <a:solidFill>
            <a:srgbClr val="990000"/>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90ADA-28DF-7847-8E7B-530AD897E054}"/>
              </a:ext>
            </a:extLst>
          </p:cNvPr>
          <p:cNvSpPr>
            <a:spLocks noGrp="1"/>
          </p:cNvSpPr>
          <p:nvPr>
            <p:ph type="ctrTitle"/>
          </p:nvPr>
        </p:nvSpPr>
        <p:spPr/>
        <p:txBody>
          <a:bodyPr/>
          <a:lstStyle/>
          <a:p>
            <a:r>
              <a:rPr lang="en-US" dirty="0"/>
              <a:t>ADHD and Anxiety</a:t>
            </a:r>
          </a:p>
        </p:txBody>
      </p:sp>
      <p:sp>
        <p:nvSpPr>
          <p:cNvPr id="3" name="Subtitle 2">
            <a:extLst>
              <a:ext uri="{FF2B5EF4-FFF2-40B4-BE49-F238E27FC236}">
                <a16:creationId xmlns:a16="http://schemas.microsoft.com/office/drawing/2014/main" id="{9D69F810-18B8-AE4B-9022-5856DAF217DA}"/>
              </a:ext>
            </a:extLst>
          </p:cNvPr>
          <p:cNvSpPr>
            <a:spLocks noGrp="1"/>
          </p:cNvSpPr>
          <p:nvPr>
            <p:ph type="subTitle" idx="1"/>
          </p:nvPr>
        </p:nvSpPr>
        <p:spPr/>
        <p:txBody>
          <a:bodyPr vert="horz" lIns="91440" tIns="45720" rIns="91440" bIns="45720" rtlCol="0" anchor="t">
            <a:normAutofit/>
          </a:bodyPr>
          <a:lstStyle/>
          <a:p>
            <a:r>
              <a:rPr lang="en-US" dirty="0">
                <a:latin typeface="Arial"/>
                <a:cs typeface="Arial"/>
              </a:rPr>
              <a:t>Kelliann Lively</a:t>
            </a:r>
            <a:endParaRPr lang="en-US" dirty="0"/>
          </a:p>
        </p:txBody>
      </p:sp>
    </p:spTree>
    <p:extLst>
      <p:ext uri="{BB962C8B-B14F-4D97-AF65-F5344CB8AC3E}">
        <p14:creationId xmlns:p14="http://schemas.microsoft.com/office/powerpoint/2010/main" val="3544980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72E47-F851-3F41-BD25-976509222AC7}"/>
              </a:ext>
            </a:extLst>
          </p:cNvPr>
          <p:cNvSpPr>
            <a:spLocks noGrp="1"/>
          </p:cNvSpPr>
          <p:nvPr>
            <p:ph type="title"/>
          </p:nvPr>
        </p:nvSpPr>
        <p:spPr/>
        <p:txBody>
          <a:bodyPr/>
          <a:lstStyle/>
          <a:p>
            <a:r>
              <a:rPr lang="en-US" dirty="0"/>
              <a:t>References </a:t>
            </a:r>
          </a:p>
        </p:txBody>
      </p:sp>
      <p:sp>
        <p:nvSpPr>
          <p:cNvPr id="3" name="Text Placeholder 2">
            <a:extLst>
              <a:ext uri="{FF2B5EF4-FFF2-40B4-BE49-F238E27FC236}">
                <a16:creationId xmlns:a16="http://schemas.microsoft.com/office/drawing/2014/main" id="{81CECDBA-8638-8F4C-8F7F-103C53479793}"/>
              </a:ext>
            </a:extLst>
          </p:cNvPr>
          <p:cNvSpPr>
            <a:spLocks noGrp="1"/>
          </p:cNvSpPr>
          <p:nvPr>
            <p:ph type="body" idx="1"/>
          </p:nvPr>
        </p:nvSpPr>
        <p:spPr/>
        <p:txBody>
          <a:bodyPr/>
          <a:lstStyle/>
          <a:p>
            <a:r>
              <a:rPr lang="en-US" sz="1600" dirty="0"/>
              <a:t>American Psychiatric Association. (2013). </a:t>
            </a:r>
            <a:r>
              <a:rPr lang="en-US" sz="1600" i="1" dirty="0"/>
              <a:t>Diagnostic and statistical manual of mental disorders</a:t>
            </a:r>
            <a:r>
              <a:rPr lang="en-US" sz="1600" dirty="0"/>
              <a:t> (5th ed.). </a:t>
            </a:r>
          </a:p>
          <a:p>
            <a:r>
              <a:rPr lang="en-US" sz="1600" dirty="0"/>
              <a:t>O’Rourke, S. R., Bray, A. C., &amp; </a:t>
            </a:r>
            <a:r>
              <a:rPr lang="en-US" sz="1600" dirty="0" err="1"/>
              <a:t>Anastopoulos</a:t>
            </a:r>
            <a:r>
              <a:rPr lang="en-US" sz="1600" dirty="0"/>
              <a:t>, A. D. (2020). Anxiety Symptoms and Disorders in College Students With ADHD. </a:t>
            </a:r>
            <a:r>
              <a:rPr lang="en-US" sz="1600" i="1" dirty="0"/>
              <a:t>Journal of Attention Disorders</a:t>
            </a:r>
            <a:r>
              <a:rPr lang="en-US" sz="1600" dirty="0"/>
              <a:t>, </a:t>
            </a:r>
            <a:r>
              <a:rPr lang="en-US" sz="1600" i="1" dirty="0"/>
              <a:t>24</a:t>
            </a:r>
            <a:r>
              <a:rPr lang="en-US" sz="1600" dirty="0"/>
              <a:t>(12), 1764–1774.</a:t>
            </a:r>
          </a:p>
          <a:p>
            <a:r>
              <a:rPr lang="en-US" sz="1600" dirty="0" err="1"/>
              <a:t>Prevatt</a:t>
            </a:r>
            <a:r>
              <a:rPr lang="en-US" sz="1600" dirty="0"/>
              <a:t>, F., </a:t>
            </a:r>
            <a:r>
              <a:rPr lang="en-US" sz="1600" dirty="0" err="1"/>
              <a:t>Dehili</a:t>
            </a:r>
            <a:r>
              <a:rPr lang="en-US" sz="1600" dirty="0"/>
              <a:t>, V., Taylor, N., &amp; Marshall, D. (2015). Anxiety in College Students With ADHD: Relationship to Cognitive Functioning. </a:t>
            </a:r>
            <a:r>
              <a:rPr lang="en-US" sz="1600" i="1" dirty="0"/>
              <a:t>Journal of Attention Disorders</a:t>
            </a:r>
            <a:r>
              <a:rPr lang="en-US" sz="1600" dirty="0"/>
              <a:t>, </a:t>
            </a:r>
            <a:r>
              <a:rPr lang="en-US" sz="1600" i="1" dirty="0"/>
              <a:t>19</a:t>
            </a:r>
            <a:r>
              <a:rPr lang="en-US" sz="1600" dirty="0"/>
              <a:t>(3), 222–230.</a:t>
            </a:r>
          </a:p>
          <a:p>
            <a:r>
              <a:rPr lang="en-US" sz="1600" dirty="0"/>
              <a:t>Ramsay, J. (2020, December 22). ADHD and Anxiety: Symptoms, Connections &amp; Coping Mechanisms. Retrieved February 01, 2021, from https://</a:t>
            </a:r>
            <a:r>
              <a:rPr lang="en-US" sz="1600" dirty="0" err="1"/>
              <a:t>www.additudemag.com</a:t>
            </a:r>
            <a:r>
              <a:rPr lang="en-US" sz="1600" dirty="0"/>
              <a:t>/</a:t>
            </a:r>
            <a:r>
              <a:rPr lang="en-US" sz="1600" dirty="0" err="1"/>
              <a:t>adhd</a:t>
            </a:r>
            <a:r>
              <a:rPr lang="en-US" sz="1600" dirty="0"/>
              <a:t>-and-anxiety-symptoms-coping/</a:t>
            </a:r>
          </a:p>
          <a:p>
            <a:endParaRPr lang="en-US" sz="1600" dirty="0"/>
          </a:p>
        </p:txBody>
      </p:sp>
    </p:spTree>
    <p:extLst>
      <p:ext uri="{BB962C8B-B14F-4D97-AF65-F5344CB8AC3E}">
        <p14:creationId xmlns:p14="http://schemas.microsoft.com/office/powerpoint/2010/main" val="251394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E9D7A-ED5C-4018-9749-9DB70EB7C848}"/>
              </a:ext>
            </a:extLst>
          </p:cNvPr>
          <p:cNvSpPr>
            <a:spLocks noGrp="1"/>
          </p:cNvSpPr>
          <p:nvPr>
            <p:ph type="title"/>
          </p:nvPr>
        </p:nvSpPr>
        <p:spPr/>
        <p:txBody>
          <a:bodyPr/>
          <a:lstStyle/>
          <a:p>
            <a:r>
              <a:rPr lang="en-US" dirty="0">
                <a:latin typeface="Arial Black"/>
              </a:rPr>
              <a:t>What is ADHD?</a:t>
            </a:r>
            <a:endParaRPr lang="en-US" dirty="0"/>
          </a:p>
        </p:txBody>
      </p:sp>
      <p:sp>
        <p:nvSpPr>
          <p:cNvPr id="3" name="Text Placeholder 2">
            <a:extLst>
              <a:ext uri="{FF2B5EF4-FFF2-40B4-BE49-F238E27FC236}">
                <a16:creationId xmlns:a16="http://schemas.microsoft.com/office/drawing/2014/main" id="{518F849E-5DC1-4F51-BE34-4465992157B7}"/>
              </a:ext>
            </a:extLst>
          </p:cNvPr>
          <p:cNvSpPr>
            <a:spLocks noGrp="1"/>
          </p:cNvSpPr>
          <p:nvPr>
            <p:ph type="body" sz="quarter" idx="10"/>
          </p:nvPr>
        </p:nvSpPr>
        <p:spPr>
          <a:xfrm>
            <a:off x="609600" y="1810512"/>
            <a:ext cx="10627644" cy="4361688"/>
          </a:xfrm>
        </p:spPr>
        <p:txBody>
          <a:bodyPr/>
          <a:lstStyle/>
          <a:p>
            <a:pPr marL="342900" indent="-342900">
              <a:buFont typeface="Arial" panose="020B0604020202020204" pitchFamily="34" charset="0"/>
              <a:buChar char="•"/>
            </a:pPr>
            <a:r>
              <a:rPr lang="en-US" dirty="0"/>
              <a:t>A condition affecting children and adults characterized by problems with: </a:t>
            </a:r>
          </a:p>
          <a:p>
            <a:pPr marL="1028700" lvl="1" indent="-342900"/>
            <a:r>
              <a:rPr lang="en-US" dirty="0"/>
              <a:t>Attention </a:t>
            </a:r>
          </a:p>
          <a:p>
            <a:pPr marL="1028700" lvl="1" indent="-342900"/>
            <a:r>
              <a:rPr lang="en-US" dirty="0"/>
              <a:t>Impulsivity</a:t>
            </a:r>
          </a:p>
          <a:p>
            <a:pPr marL="1028700" lvl="1" indent="-342900"/>
            <a:r>
              <a:rPr lang="en-US" dirty="0"/>
              <a:t>Overactivity</a:t>
            </a:r>
          </a:p>
          <a:p>
            <a:pPr marL="342900" indent="-342900">
              <a:buFont typeface="Arial" panose="020B0604020202020204" pitchFamily="34" charset="0"/>
              <a:buChar char="•"/>
            </a:pPr>
            <a:r>
              <a:rPr lang="en-US" dirty="0"/>
              <a:t>3 Subtypes </a:t>
            </a:r>
          </a:p>
          <a:p>
            <a:pPr marL="1028700" lvl="1" indent="-342900"/>
            <a:r>
              <a:rPr lang="en-US" dirty="0"/>
              <a:t>Inattentive </a:t>
            </a:r>
          </a:p>
          <a:p>
            <a:pPr marL="1028700" lvl="1" indent="-342900"/>
            <a:r>
              <a:rPr lang="en-US" dirty="0"/>
              <a:t>Hyperactive</a:t>
            </a:r>
          </a:p>
          <a:p>
            <a:pPr marL="1028700" lvl="1" indent="-342900"/>
            <a:r>
              <a:rPr lang="en-US" dirty="0"/>
              <a:t>Combined Type </a:t>
            </a:r>
          </a:p>
          <a:p>
            <a:pPr lvl="1" indent="0">
              <a:buNone/>
            </a:pPr>
            <a:r>
              <a:rPr lang="en-US" sz="1800" dirty="0"/>
              <a:t>(American Psychiatric Association, 2013)</a:t>
            </a:r>
          </a:p>
          <a:p>
            <a:pPr lvl="1" indent="0">
              <a:buNone/>
            </a:pPr>
            <a:endParaRPr lang="en-US" dirty="0"/>
          </a:p>
          <a:p>
            <a:pPr marL="1028700" lvl="1" indent="-342900"/>
            <a:endParaRPr lang="en-US" dirty="0"/>
          </a:p>
        </p:txBody>
      </p:sp>
    </p:spTree>
    <p:extLst>
      <p:ext uri="{BB962C8B-B14F-4D97-AF65-F5344CB8AC3E}">
        <p14:creationId xmlns:p14="http://schemas.microsoft.com/office/powerpoint/2010/main" val="3746094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E9442-3160-483F-9F51-D17BEBF3AD6D}"/>
              </a:ext>
            </a:extLst>
          </p:cNvPr>
          <p:cNvSpPr>
            <a:spLocks noGrp="1"/>
          </p:cNvSpPr>
          <p:nvPr>
            <p:ph type="title"/>
          </p:nvPr>
        </p:nvSpPr>
        <p:spPr/>
        <p:txBody>
          <a:bodyPr/>
          <a:lstStyle/>
          <a:p>
            <a:r>
              <a:rPr lang="en-US" dirty="0">
                <a:latin typeface="Arial Black"/>
              </a:rPr>
              <a:t>What is anxiety?</a:t>
            </a:r>
            <a:endParaRPr lang="en-US" dirty="0"/>
          </a:p>
        </p:txBody>
      </p:sp>
      <p:sp>
        <p:nvSpPr>
          <p:cNvPr id="3" name="Text Placeholder 2">
            <a:extLst>
              <a:ext uri="{FF2B5EF4-FFF2-40B4-BE49-F238E27FC236}">
                <a16:creationId xmlns:a16="http://schemas.microsoft.com/office/drawing/2014/main" id="{1DB5CBFF-B7AE-4D2B-A332-D94E9BB40E2E}"/>
              </a:ext>
            </a:extLst>
          </p:cNvPr>
          <p:cNvSpPr>
            <a:spLocks noGrp="1"/>
          </p:cNvSpPr>
          <p:nvPr>
            <p:ph type="body" sz="quarter" idx="10"/>
          </p:nvPr>
        </p:nvSpPr>
        <p:spPr/>
        <p:txBody>
          <a:bodyPr>
            <a:normAutofit lnSpcReduction="10000"/>
          </a:bodyPr>
          <a:lstStyle/>
          <a:p>
            <a:pPr marL="342900" indent="-342900">
              <a:buFont typeface="Arial" panose="020B0604020202020204" pitchFamily="34" charset="0"/>
              <a:buChar char="•"/>
            </a:pPr>
            <a:r>
              <a:rPr lang="en-US" dirty="0"/>
              <a:t>Apprehension or fear about a future threat or a response to an immediate threat</a:t>
            </a:r>
          </a:p>
          <a:p>
            <a:pPr marL="342900" indent="-342900">
              <a:buFont typeface="Arial" panose="020B0604020202020204" pitchFamily="34" charset="0"/>
              <a:buChar char="•"/>
            </a:pPr>
            <a:r>
              <a:rPr lang="en-US" dirty="0"/>
              <a:t>Normal human response that can cause: </a:t>
            </a:r>
          </a:p>
          <a:p>
            <a:pPr marL="1028700" lvl="1" indent="-342900"/>
            <a:r>
              <a:rPr lang="en-US" dirty="0"/>
              <a:t>Restlessness </a:t>
            </a:r>
          </a:p>
          <a:p>
            <a:pPr marL="1028700" lvl="1" indent="-342900"/>
            <a:r>
              <a:rPr lang="en-US" dirty="0"/>
              <a:t>Fatigue</a:t>
            </a:r>
          </a:p>
          <a:p>
            <a:pPr marL="1028700" lvl="1" indent="-342900"/>
            <a:r>
              <a:rPr lang="en-US" dirty="0"/>
              <a:t>Difficulty concentrating </a:t>
            </a:r>
          </a:p>
          <a:p>
            <a:pPr marL="1028700" lvl="1" indent="-342900"/>
            <a:r>
              <a:rPr lang="en-US" dirty="0"/>
              <a:t>Irritability </a:t>
            </a:r>
          </a:p>
          <a:p>
            <a:pPr marL="1028700" lvl="1" indent="-342900"/>
            <a:r>
              <a:rPr lang="en-US" dirty="0"/>
              <a:t>Sleep disturbance </a:t>
            </a:r>
          </a:p>
          <a:p>
            <a:pPr marL="342900" indent="-342900">
              <a:buFont typeface="Arial" panose="020B0604020202020204" pitchFamily="34" charset="0"/>
              <a:buChar char="•"/>
            </a:pPr>
            <a:r>
              <a:rPr lang="en-US" dirty="0"/>
              <a:t>Can be positive by energizing and motivating people to accomplish tasks and goals</a:t>
            </a:r>
          </a:p>
          <a:p>
            <a:r>
              <a:rPr lang="en-US" sz="1800" dirty="0"/>
              <a:t>(American Psychiatric Association, 2013)</a:t>
            </a:r>
            <a:br>
              <a:rPr lang="en-US" dirty="0"/>
            </a:br>
            <a:endParaRPr lang="en-US" dirty="0"/>
          </a:p>
        </p:txBody>
      </p:sp>
    </p:spTree>
    <p:extLst>
      <p:ext uri="{BB962C8B-B14F-4D97-AF65-F5344CB8AC3E}">
        <p14:creationId xmlns:p14="http://schemas.microsoft.com/office/powerpoint/2010/main" val="143303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4D9C-13CF-442E-949E-2C88C165FF0F}"/>
              </a:ext>
            </a:extLst>
          </p:cNvPr>
          <p:cNvSpPr>
            <a:spLocks noGrp="1"/>
          </p:cNvSpPr>
          <p:nvPr>
            <p:ph type="title"/>
          </p:nvPr>
        </p:nvSpPr>
        <p:spPr/>
        <p:txBody>
          <a:bodyPr/>
          <a:lstStyle/>
          <a:p>
            <a:r>
              <a:rPr lang="en-US" dirty="0">
                <a:latin typeface="Arial Black"/>
              </a:rPr>
              <a:t>ADHD and Anxiety Overlap</a:t>
            </a:r>
            <a:endParaRPr lang="en-US" dirty="0"/>
          </a:p>
        </p:txBody>
      </p:sp>
      <p:sp>
        <p:nvSpPr>
          <p:cNvPr id="3" name="Text Placeholder 2" hidden="1">
            <a:extLst>
              <a:ext uri="{FF2B5EF4-FFF2-40B4-BE49-F238E27FC236}">
                <a16:creationId xmlns:a16="http://schemas.microsoft.com/office/drawing/2014/main" id="{6F3DA1F8-3599-E84C-924C-DC6358AB244F}"/>
              </a:ext>
            </a:extLst>
          </p:cNvPr>
          <p:cNvSpPr>
            <a:spLocks noGrp="1"/>
          </p:cNvSpPr>
          <p:nvPr>
            <p:ph type="body" sz="quarter" idx="10"/>
          </p:nvPr>
        </p:nvSpPr>
        <p:spPr/>
        <p:txBody>
          <a:bodyPr/>
          <a:lstStyle/>
          <a:p>
            <a:endParaRPr lang="en-US" dirty="0"/>
          </a:p>
        </p:txBody>
      </p:sp>
      <p:pic>
        <p:nvPicPr>
          <p:cNvPr id="4" name="Picture 6" descr="Vendiagram comparing ADHD vs Anxiety.&#10;">
            <a:extLst>
              <a:ext uri="{FF2B5EF4-FFF2-40B4-BE49-F238E27FC236}">
                <a16:creationId xmlns:a16="http://schemas.microsoft.com/office/drawing/2014/main" id="{946F0569-3AF3-4E13-B145-7D81ADA7CBBC}"/>
              </a:ext>
            </a:extLst>
          </p:cNvPr>
          <p:cNvPicPr>
            <a:picLocks noChangeAspect="1"/>
          </p:cNvPicPr>
          <p:nvPr/>
        </p:nvPicPr>
        <p:blipFill>
          <a:blip r:embed="rId3"/>
          <a:stretch>
            <a:fillRect/>
          </a:stretch>
        </p:blipFill>
        <p:spPr>
          <a:xfrm>
            <a:off x="2642508" y="1561711"/>
            <a:ext cx="7097484" cy="4863970"/>
          </a:xfrm>
          <a:prstGeom prst="rect">
            <a:avLst/>
          </a:prstGeom>
        </p:spPr>
      </p:pic>
      <p:sp>
        <p:nvSpPr>
          <p:cNvPr id="6" name="TextBox 5">
            <a:extLst>
              <a:ext uri="{FF2B5EF4-FFF2-40B4-BE49-F238E27FC236}">
                <a16:creationId xmlns:a16="http://schemas.microsoft.com/office/drawing/2014/main" id="{F612B1A7-32D6-9D4B-9391-E1BE5FB72A2E}"/>
              </a:ext>
            </a:extLst>
          </p:cNvPr>
          <p:cNvSpPr txBox="1"/>
          <p:nvPr/>
        </p:nvSpPr>
        <p:spPr>
          <a:xfrm>
            <a:off x="4982309" y="6049089"/>
            <a:ext cx="5100374" cy="246221"/>
          </a:xfrm>
          <a:prstGeom prst="rect">
            <a:avLst/>
          </a:prstGeom>
          <a:noFill/>
        </p:spPr>
        <p:txBody>
          <a:bodyPr wrap="square" rtlCol="0">
            <a:spAutoFit/>
          </a:bodyPr>
          <a:lstStyle/>
          <a:p>
            <a:r>
              <a:rPr lang="en-US" sz="1000" dirty="0"/>
              <a:t>https://</a:t>
            </a:r>
            <a:r>
              <a:rPr lang="en-US" sz="1000" dirty="0" err="1"/>
              <a:t>www.facebook.com</a:t>
            </a:r>
            <a:r>
              <a:rPr lang="en-US" sz="1000" dirty="0"/>
              <a:t>/</a:t>
            </a:r>
            <a:r>
              <a:rPr lang="en-US" sz="1000" dirty="0" err="1"/>
              <a:t>thecontentedchild</a:t>
            </a:r>
            <a:r>
              <a:rPr lang="en-US" sz="1000" dirty="0"/>
              <a:t>/posts/</a:t>
            </a:r>
            <a:r>
              <a:rPr lang="en-US" sz="1000" dirty="0" err="1"/>
              <a:t>adhd</a:t>
            </a:r>
            <a:r>
              <a:rPr lang="en-US" sz="1000" dirty="0"/>
              <a:t>-vs-anxiety/1544643812350648/</a:t>
            </a:r>
          </a:p>
        </p:txBody>
      </p:sp>
    </p:spTree>
    <p:extLst>
      <p:ext uri="{BB962C8B-B14F-4D97-AF65-F5344CB8AC3E}">
        <p14:creationId xmlns:p14="http://schemas.microsoft.com/office/powerpoint/2010/main" val="969844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B4290-9992-4C46-AC18-09398A39924E}"/>
              </a:ext>
            </a:extLst>
          </p:cNvPr>
          <p:cNvSpPr>
            <a:spLocks noGrp="1"/>
          </p:cNvSpPr>
          <p:nvPr>
            <p:ph type="title"/>
          </p:nvPr>
        </p:nvSpPr>
        <p:spPr/>
        <p:txBody>
          <a:bodyPr vert="horz" lIns="91440" tIns="45720" rIns="91440" bIns="45720" rtlCol="0" anchor="b">
            <a:normAutofit/>
          </a:bodyPr>
          <a:lstStyle/>
          <a:p>
            <a:r>
              <a:rPr lang="en-US" sz="4400" dirty="0">
                <a:solidFill>
                  <a:schemeClr val="tx1"/>
                </a:solidFill>
                <a:latin typeface="+mj-lt"/>
                <a:cs typeface="+mj-cs"/>
              </a:rPr>
              <a:t>How do they relate? </a:t>
            </a:r>
          </a:p>
        </p:txBody>
      </p:sp>
      <p:sp>
        <p:nvSpPr>
          <p:cNvPr id="3" name="Text Placeholder 2">
            <a:extLst>
              <a:ext uri="{FF2B5EF4-FFF2-40B4-BE49-F238E27FC236}">
                <a16:creationId xmlns:a16="http://schemas.microsoft.com/office/drawing/2014/main" id="{B2501438-E5FE-ED47-9A9E-9C2C234BF8E2}"/>
              </a:ext>
            </a:extLst>
          </p:cNvPr>
          <p:cNvSpPr>
            <a:spLocks noGrp="1"/>
          </p:cNvSpPr>
          <p:nvPr>
            <p:ph sz="quarter" idx="12"/>
          </p:nvPr>
        </p:nvSpPr>
        <p:spPr/>
        <p:txBody>
          <a:bodyPr vert="horz" lIns="91440" tIns="45720" rIns="91440" bIns="45720" rtlCol="0" anchor="t">
            <a:normAutofit/>
          </a:bodyPr>
          <a:lstStyle/>
          <a:p>
            <a:pPr marL="342900" indent="-228600">
              <a:buFont typeface="Arial" panose="020B0604020202020204" pitchFamily="34" charset="0"/>
              <a:buChar char="•"/>
            </a:pPr>
            <a:r>
              <a:rPr lang="en-US" sz="2000" dirty="0">
                <a:latin typeface="+mn-lt"/>
                <a:cs typeface="+mn-cs"/>
              </a:rPr>
              <a:t>College students are at greater risk for having anxiety symptoms</a:t>
            </a:r>
            <a:r>
              <a:rPr lang="en-US" dirty="0">
                <a:latin typeface="+mn-lt"/>
                <a:cs typeface="+mn-cs"/>
              </a:rPr>
              <a:t> and anxiety disorder</a:t>
            </a:r>
            <a:r>
              <a:rPr lang="en-US" sz="2000" dirty="0">
                <a:latin typeface="+mn-lt"/>
                <a:cs typeface="+mn-cs"/>
              </a:rPr>
              <a:t> (O’Rourke, Bray, &amp; </a:t>
            </a:r>
            <a:r>
              <a:rPr lang="en-US" sz="2000" err="1">
                <a:latin typeface="+mn-lt"/>
                <a:cs typeface="+mn-cs"/>
              </a:rPr>
              <a:t>Antstopoulos</a:t>
            </a:r>
            <a:r>
              <a:rPr lang="en-US" sz="2000" dirty="0">
                <a:latin typeface="+mn-lt"/>
                <a:cs typeface="+mn-cs"/>
              </a:rPr>
              <a:t>, 2020).</a:t>
            </a:r>
            <a:r>
              <a:rPr lang="en-US" dirty="0">
                <a:latin typeface="+mn-lt"/>
                <a:cs typeface="+mn-cs"/>
              </a:rPr>
              <a:t> </a:t>
            </a:r>
            <a:endParaRPr lang="en-US" sz="2000">
              <a:latin typeface="+mn-lt"/>
              <a:cs typeface="+mn-cs"/>
            </a:endParaRPr>
          </a:p>
          <a:p>
            <a:pPr marL="342900" indent="-228600">
              <a:buFont typeface="Arial" panose="020B0604020202020204" pitchFamily="34" charset="0"/>
              <a:buChar char="•"/>
            </a:pPr>
            <a:r>
              <a:rPr lang="en-US" sz="2000" dirty="0">
                <a:latin typeface="+mn-lt"/>
                <a:cs typeface="+mn-cs"/>
              </a:rPr>
              <a:t>ADHD can cause students to feel overwhelmed, fall behind, more likely to experience negative situations and emotions, and have lower </a:t>
            </a:r>
            <a:r>
              <a:rPr lang="en-US" dirty="0">
                <a:latin typeface="+mn-lt"/>
                <a:cs typeface="+mn-cs"/>
              </a:rPr>
              <a:t>self-esteem</a:t>
            </a:r>
            <a:r>
              <a:rPr lang="en-US" sz="2000" dirty="0">
                <a:latin typeface="+mn-lt"/>
                <a:cs typeface="+mn-cs"/>
              </a:rPr>
              <a:t>.</a:t>
            </a:r>
            <a:endParaRPr lang="en-US" sz="1600" dirty="0">
              <a:latin typeface="+mn-lt"/>
              <a:cs typeface="+mn-cs"/>
            </a:endParaRPr>
          </a:p>
          <a:p>
            <a:pPr marL="342900" indent="-228600">
              <a:buFont typeface="Arial" panose="020B0604020202020204" pitchFamily="34" charset="0"/>
              <a:buChar char="•"/>
            </a:pPr>
            <a:r>
              <a:rPr lang="en-US" dirty="0">
                <a:latin typeface="+mn-lt"/>
                <a:cs typeface="+mn-cs"/>
              </a:rPr>
              <a:t>Once anxious, ADHD symptoms increase and become worse </a:t>
            </a:r>
            <a:endParaRPr lang="en-US">
              <a:latin typeface="+mn-lt"/>
              <a:cs typeface="Calibri"/>
            </a:endParaRPr>
          </a:p>
          <a:p>
            <a:pPr marL="342900" indent="-228600">
              <a:buFont typeface="Arial" panose="020B0604020202020204" pitchFamily="34" charset="0"/>
              <a:buChar char="•"/>
            </a:pPr>
            <a:endParaRPr lang="en-US" sz="2000">
              <a:latin typeface="+mn-lt"/>
              <a:cs typeface="+mn-cs"/>
            </a:endParaRPr>
          </a:p>
        </p:txBody>
      </p:sp>
      <p:pic>
        <p:nvPicPr>
          <p:cNvPr id="7" name="Picture 7">
            <a:extLst>
              <a:ext uri="{FF2B5EF4-FFF2-40B4-BE49-F238E27FC236}">
                <a16:creationId xmlns:a16="http://schemas.microsoft.com/office/drawing/2014/main" id="{C54644F8-63E5-4616-A057-1ED85D70546C}"/>
              </a:ext>
              <a:ext uri="{C183D7F6-B498-43B3-948B-1728B52AA6E4}">
                <adec:decorative xmlns:adec="http://schemas.microsoft.com/office/drawing/2017/decorative" val="1"/>
              </a:ext>
            </a:extLst>
          </p:cNvPr>
          <p:cNvPicPr>
            <a:picLocks noGrp="1" noChangeAspect="1"/>
          </p:cNvPicPr>
          <p:nvPr>
            <p:ph sz="quarter" idx="13"/>
          </p:nvPr>
        </p:nvPicPr>
        <p:blipFill>
          <a:blip r:embed="rId3"/>
          <a:stretch>
            <a:fillRect/>
          </a:stretch>
        </p:blipFill>
        <p:spPr>
          <a:xfrm>
            <a:off x="1204941" y="1905794"/>
            <a:ext cx="3771253" cy="4191000"/>
          </a:xfrm>
        </p:spPr>
      </p:pic>
      <p:sp>
        <p:nvSpPr>
          <p:cNvPr id="6" name="TextBox 5">
            <a:extLst>
              <a:ext uri="{FF2B5EF4-FFF2-40B4-BE49-F238E27FC236}">
                <a16:creationId xmlns:a16="http://schemas.microsoft.com/office/drawing/2014/main" id="{209E4A50-9B38-CD4D-A0BF-0797D3D5EFF6}"/>
              </a:ext>
            </a:extLst>
          </p:cNvPr>
          <p:cNvSpPr txBox="1"/>
          <p:nvPr/>
        </p:nvSpPr>
        <p:spPr>
          <a:xfrm>
            <a:off x="0" y="6611779"/>
            <a:ext cx="1937657" cy="246221"/>
          </a:xfrm>
          <a:prstGeom prst="rect">
            <a:avLst/>
          </a:prstGeom>
          <a:noFill/>
        </p:spPr>
        <p:txBody>
          <a:bodyPr wrap="square" rtlCol="0">
            <a:spAutoFit/>
          </a:bodyPr>
          <a:lstStyle/>
          <a:p>
            <a:r>
              <a:rPr lang="en-US" sz="1000" dirty="0"/>
              <a:t>https://</a:t>
            </a:r>
            <a:r>
              <a:rPr lang="en-US" sz="1000" dirty="0" err="1"/>
              <a:t>www.psych-nyc.com</a:t>
            </a:r>
            <a:endParaRPr lang="en-US" sz="1000" dirty="0"/>
          </a:p>
        </p:txBody>
      </p:sp>
    </p:spTree>
    <p:extLst>
      <p:ext uri="{BB962C8B-B14F-4D97-AF65-F5344CB8AC3E}">
        <p14:creationId xmlns:p14="http://schemas.microsoft.com/office/powerpoint/2010/main" val="3835152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E42C11B-24C2-AB49-8B9B-8FF07AE88D16}"/>
              </a:ext>
            </a:extLst>
          </p:cNvPr>
          <p:cNvSpPr>
            <a:spLocks noGrp="1"/>
          </p:cNvSpPr>
          <p:nvPr>
            <p:ph type="body" sz="quarter" idx="10"/>
          </p:nvPr>
        </p:nvSpPr>
        <p:spPr/>
        <p:txBody>
          <a:bodyPr/>
          <a:lstStyle/>
          <a:p>
            <a:r>
              <a:rPr lang="en-US" dirty="0"/>
              <a:t>How to Cope</a:t>
            </a:r>
          </a:p>
        </p:txBody>
      </p:sp>
    </p:spTree>
    <p:extLst>
      <p:ext uri="{BB962C8B-B14F-4D97-AF65-F5344CB8AC3E}">
        <p14:creationId xmlns:p14="http://schemas.microsoft.com/office/powerpoint/2010/main" val="2890343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02574-62B5-A548-8C02-AE0963DEF517}"/>
              </a:ext>
            </a:extLst>
          </p:cNvPr>
          <p:cNvSpPr>
            <a:spLocks noGrp="1"/>
          </p:cNvSpPr>
          <p:nvPr>
            <p:ph type="title"/>
          </p:nvPr>
        </p:nvSpPr>
        <p:spPr/>
        <p:txBody>
          <a:bodyPr/>
          <a:lstStyle/>
          <a:p>
            <a:r>
              <a:rPr lang="en-US" dirty="0"/>
              <a:t>Regulate Behaviors, Emotions, &amp; Mindset</a:t>
            </a:r>
          </a:p>
        </p:txBody>
      </p:sp>
      <p:sp>
        <p:nvSpPr>
          <p:cNvPr id="3" name="Content Placeholder 2">
            <a:extLst>
              <a:ext uri="{FF2B5EF4-FFF2-40B4-BE49-F238E27FC236}">
                <a16:creationId xmlns:a16="http://schemas.microsoft.com/office/drawing/2014/main" id="{A3DFAA9F-35C1-A844-B4BE-00B6A116A7E4}"/>
              </a:ext>
            </a:extLst>
          </p:cNvPr>
          <p:cNvSpPr>
            <a:spLocks noGrp="1"/>
          </p:cNvSpPr>
          <p:nvPr>
            <p:ph sz="quarter" idx="13"/>
          </p:nvPr>
        </p:nvSpPr>
        <p:spPr/>
        <p:txBody>
          <a:bodyPr vert="horz" lIns="91440" tIns="45720" rIns="91440" bIns="45720" rtlCol="0" anchor="t">
            <a:normAutofit/>
          </a:bodyPr>
          <a:lstStyle/>
          <a:p>
            <a:r>
              <a:rPr lang="en-US" sz="2400" dirty="0">
                <a:latin typeface="Arial"/>
                <a:cs typeface="Arial"/>
              </a:rPr>
              <a:t>Write it out! </a:t>
            </a:r>
            <a:endParaRPr lang="en-US" sz="2400"/>
          </a:p>
          <a:p>
            <a:pPr marL="342900" indent="-342900">
              <a:buFont typeface="Arial" panose="020B0604020202020204" pitchFamily="34" charset="0"/>
              <a:buChar char="•"/>
            </a:pPr>
            <a:r>
              <a:rPr lang="en-US" sz="2400" dirty="0">
                <a:latin typeface="Arial"/>
                <a:cs typeface="Arial"/>
              </a:rPr>
              <a:t>Use feelings and behaviors as information</a:t>
            </a:r>
          </a:p>
          <a:p>
            <a:pPr marL="342900" indent="-342900">
              <a:buFont typeface="Arial,Sans-Serif" panose="020B0604020202020204" pitchFamily="34" charset="0"/>
            </a:pPr>
            <a:r>
              <a:rPr lang="en-US" sz="2400" dirty="0">
                <a:latin typeface="Arial"/>
                <a:cs typeface="Arial"/>
              </a:rPr>
              <a:t>Ask yourself: </a:t>
            </a:r>
          </a:p>
          <a:p>
            <a:pPr marL="1028700" lvl="1" indent="-342900">
              <a:buFont typeface="Arial,Sans-Serif" panose="020B0604020202020204" pitchFamily="34" charset="0"/>
            </a:pPr>
            <a:r>
              <a:rPr lang="en-US" dirty="0">
                <a:latin typeface="Arial"/>
                <a:cs typeface="Arial"/>
              </a:rPr>
              <a:t>What am I feeling?</a:t>
            </a:r>
          </a:p>
          <a:p>
            <a:pPr marL="1028700" lvl="1" indent="-342900">
              <a:buFont typeface="Arial,Sans-Serif" panose="020B0604020202020204" pitchFamily="34" charset="0"/>
            </a:pPr>
            <a:r>
              <a:rPr lang="en-US" dirty="0">
                <a:latin typeface="Arial"/>
                <a:cs typeface="Arial"/>
              </a:rPr>
              <a:t>What is the problem?</a:t>
            </a:r>
          </a:p>
          <a:p>
            <a:pPr marL="1028700" lvl="1" indent="-342900">
              <a:buFont typeface="Arial,Sans-Serif" panose="020B0604020202020204" pitchFamily="34" charset="0"/>
            </a:pPr>
            <a:r>
              <a:rPr lang="en-US" dirty="0">
                <a:latin typeface="Arial"/>
                <a:cs typeface="Arial"/>
              </a:rPr>
              <a:t>What was the trigger?</a:t>
            </a:r>
          </a:p>
          <a:p>
            <a:pPr marL="1028700" lvl="1" indent="-342900">
              <a:buFont typeface="Arial,Sans-Serif" panose="020B0604020202020204" pitchFamily="34" charset="0"/>
            </a:pPr>
            <a:r>
              <a:rPr lang="en-US" dirty="0">
                <a:latin typeface="Arial"/>
                <a:cs typeface="Arial"/>
              </a:rPr>
              <a:t>How can this be managed?</a:t>
            </a:r>
          </a:p>
          <a:p>
            <a:pPr marL="1028700" lvl="1" indent="-342900">
              <a:buFont typeface="Arial,Sans-Serif" panose="020B0604020202020204" pitchFamily="34" charset="0"/>
            </a:pPr>
            <a:r>
              <a:rPr lang="en-US" dirty="0">
                <a:latin typeface="Arial"/>
                <a:cs typeface="Arial"/>
              </a:rPr>
              <a:t>What is the best, worst, and most likely outcome of the situation? </a:t>
            </a:r>
          </a:p>
        </p:txBody>
      </p:sp>
      <p:pic>
        <p:nvPicPr>
          <p:cNvPr id="5" name="Picture 7" descr="A picture containing person, writing in a journal with a pen. &#10;">
            <a:extLst>
              <a:ext uri="{FF2B5EF4-FFF2-40B4-BE49-F238E27FC236}">
                <a16:creationId xmlns:a16="http://schemas.microsoft.com/office/drawing/2014/main" id="{378165CB-5A44-42AA-8FE6-3E8045860D45}"/>
              </a:ext>
            </a:extLst>
          </p:cNvPr>
          <p:cNvPicPr>
            <a:picLocks noGrp="1" noChangeAspect="1"/>
          </p:cNvPicPr>
          <p:nvPr>
            <p:ph sz="quarter" idx="12"/>
          </p:nvPr>
        </p:nvPicPr>
        <p:blipFill>
          <a:blip r:embed="rId3"/>
          <a:stretch>
            <a:fillRect/>
          </a:stretch>
        </p:blipFill>
        <p:spPr>
          <a:xfrm>
            <a:off x="6567299" y="2682081"/>
            <a:ext cx="4629150" cy="2638425"/>
          </a:xfrm>
        </p:spPr>
      </p:pic>
      <p:sp>
        <p:nvSpPr>
          <p:cNvPr id="7" name="TextBox 6">
            <a:extLst>
              <a:ext uri="{FF2B5EF4-FFF2-40B4-BE49-F238E27FC236}">
                <a16:creationId xmlns:a16="http://schemas.microsoft.com/office/drawing/2014/main" id="{863789C8-C9D0-234B-A839-D94A554A709D}"/>
              </a:ext>
            </a:extLst>
          </p:cNvPr>
          <p:cNvSpPr txBox="1"/>
          <p:nvPr/>
        </p:nvSpPr>
        <p:spPr>
          <a:xfrm>
            <a:off x="6951785" y="5665609"/>
            <a:ext cx="5052646" cy="215444"/>
          </a:xfrm>
          <a:prstGeom prst="rect">
            <a:avLst/>
          </a:prstGeom>
          <a:noFill/>
        </p:spPr>
        <p:txBody>
          <a:bodyPr wrap="square" rtlCol="0">
            <a:spAutoFit/>
          </a:bodyPr>
          <a:lstStyle/>
          <a:p>
            <a:r>
              <a:rPr lang="en-US" sz="800" dirty="0"/>
              <a:t>https://</a:t>
            </a:r>
            <a:r>
              <a:rPr lang="en-US" sz="800" dirty="0" err="1"/>
              <a:t>www.bustle.com</a:t>
            </a:r>
            <a:r>
              <a:rPr lang="en-US" sz="800" dirty="0"/>
              <a:t>/p/11-journaling-tips-for-people-who-are-absolutely-terrible-at-keeping-a-journal-15514789</a:t>
            </a:r>
          </a:p>
        </p:txBody>
      </p:sp>
    </p:spTree>
    <p:extLst>
      <p:ext uri="{BB962C8B-B14F-4D97-AF65-F5344CB8AC3E}">
        <p14:creationId xmlns:p14="http://schemas.microsoft.com/office/powerpoint/2010/main" val="2391925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19BA3-FF04-1040-AE50-5AB777033541}"/>
              </a:ext>
            </a:extLst>
          </p:cNvPr>
          <p:cNvSpPr>
            <a:spLocks noGrp="1"/>
          </p:cNvSpPr>
          <p:nvPr>
            <p:ph type="title"/>
          </p:nvPr>
        </p:nvSpPr>
        <p:spPr/>
        <p:txBody>
          <a:bodyPr/>
          <a:lstStyle/>
          <a:p>
            <a:r>
              <a:rPr lang="en-US">
                <a:latin typeface="Arial Black"/>
              </a:rPr>
              <a:t>Coping Mechanisms</a:t>
            </a:r>
          </a:p>
        </p:txBody>
      </p:sp>
      <p:sp>
        <p:nvSpPr>
          <p:cNvPr id="3" name="Text Placeholder 2">
            <a:extLst>
              <a:ext uri="{FF2B5EF4-FFF2-40B4-BE49-F238E27FC236}">
                <a16:creationId xmlns:a16="http://schemas.microsoft.com/office/drawing/2014/main" id="{7A1696FF-C1BA-B143-B7AF-203810523E86}"/>
              </a:ext>
            </a:extLst>
          </p:cNvPr>
          <p:cNvSpPr>
            <a:spLocks noGrp="1"/>
          </p:cNvSpPr>
          <p:nvPr>
            <p:ph type="body" sz="quarter" idx="10"/>
          </p:nvPr>
        </p:nvSpPr>
        <p:spPr/>
        <p:txBody>
          <a:bodyPr vert="horz" lIns="91440" tIns="45720" rIns="91440" bIns="45720" rtlCol="0" anchor="t">
            <a:normAutofit/>
          </a:bodyPr>
          <a:lstStyle/>
          <a:p>
            <a:pPr marL="342900" indent="-342900">
              <a:buFont typeface="Arial" panose="020B0604020202020204" pitchFamily="34" charset="0"/>
              <a:buChar char="•"/>
            </a:pPr>
            <a:r>
              <a:rPr lang="en-US" sz="2200" dirty="0">
                <a:latin typeface="Arial"/>
                <a:cs typeface="Arial"/>
              </a:rPr>
              <a:t>Structure unstructured time to create a routine</a:t>
            </a:r>
            <a:endParaRPr lang="en-US" sz="2200" dirty="0"/>
          </a:p>
          <a:p>
            <a:pPr marL="342900" indent="-342900">
              <a:buFont typeface="Arial" panose="020B0604020202020204" pitchFamily="34" charset="0"/>
              <a:buChar char="•"/>
            </a:pPr>
            <a:r>
              <a:rPr lang="en-US" sz="2200" dirty="0">
                <a:latin typeface="Arial"/>
                <a:cs typeface="Arial"/>
              </a:rPr>
              <a:t>Exercise and movement </a:t>
            </a:r>
            <a:endParaRPr lang="en-US" sz="2200" dirty="0"/>
          </a:p>
          <a:p>
            <a:pPr marL="342900" indent="-342900">
              <a:buFont typeface="Arial" panose="020B0604020202020204" pitchFamily="34" charset="0"/>
              <a:buChar char="•"/>
            </a:pPr>
            <a:r>
              <a:rPr lang="en-US" sz="2200" dirty="0">
                <a:latin typeface="Arial"/>
                <a:cs typeface="Arial"/>
              </a:rPr>
              <a:t>Maintain healthy habits </a:t>
            </a:r>
          </a:p>
          <a:p>
            <a:pPr marL="342900" indent="-342900">
              <a:buFont typeface="Arial" panose="020B0604020202020204" pitchFamily="34" charset="0"/>
              <a:buChar char="•"/>
            </a:pPr>
            <a:r>
              <a:rPr lang="en-US" sz="2200" dirty="0">
                <a:latin typeface="Arial"/>
                <a:cs typeface="Arial"/>
              </a:rPr>
              <a:t>Better exercise, sleep, and eating habits</a:t>
            </a:r>
          </a:p>
          <a:p>
            <a:pPr marL="1028700" lvl="1" indent="-342900"/>
            <a:r>
              <a:rPr lang="en-US" sz="2200" dirty="0">
                <a:latin typeface="Arial"/>
                <a:cs typeface="Arial"/>
              </a:rPr>
              <a:t>Limiting anxiety inducing triggers like caffeine and other substances</a:t>
            </a:r>
          </a:p>
          <a:p>
            <a:pPr marL="1028700" lvl="1" indent="-342900"/>
            <a:r>
              <a:rPr lang="en-US" sz="2200" dirty="0">
                <a:latin typeface="Arial"/>
                <a:cs typeface="Arial"/>
              </a:rPr>
              <a:t>Reducing stress overall  </a:t>
            </a:r>
            <a:endParaRPr lang="en-US" sz="2200" dirty="0"/>
          </a:p>
          <a:p>
            <a:pPr lvl="1" indent="0">
              <a:buNone/>
            </a:pPr>
            <a:endParaRPr lang="en-US" sz="2200" dirty="0"/>
          </a:p>
          <a:p>
            <a:pPr lvl="1" indent="0">
              <a:buNone/>
            </a:pPr>
            <a:endParaRPr lang="en-US" sz="2200" dirty="0"/>
          </a:p>
        </p:txBody>
      </p:sp>
    </p:spTree>
    <p:extLst>
      <p:ext uri="{BB962C8B-B14F-4D97-AF65-F5344CB8AC3E}">
        <p14:creationId xmlns:p14="http://schemas.microsoft.com/office/powerpoint/2010/main" val="3542362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A2441-BC23-1D44-B01A-A0B3807AC8D2}"/>
              </a:ext>
            </a:extLst>
          </p:cNvPr>
          <p:cNvSpPr>
            <a:spLocks noGrp="1"/>
          </p:cNvSpPr>
          <p:nvPr>
            <p:ph type="title"/>
          </p:nvPr>
        </p:nvSpPr>
        <p:spPr/>
        <p:txBody>
          <a:bodyPr/>
          <a:lstStyle/>
          <a:p>
            <a:r>
              <a:rPr lang="en-US">
                <a:latin typeface="Arial Black"/>
              </a:rPr>
              <a:t>Additional Coping Mechanisms</a:t>
            </a:r>
          </a:p>
        </p:txBody>
      </p:sp>
      <p:sp>
        <p:nvSpPr>
          <p:cNvPr id="3" name="Text Placeholder 2">
            <a:extLst>
              <a:ext uri="{FF2B5EF4-FFF2-40B4-BE49-F238E27FC236}">
                <a16:creationId xmlns:a16="http://schemas.microsoft.com/office/drawing/2014/main" id="{CD400AA5-17B6-814A-98AF-63EC0D3AA323}"/>
              </a:ext>
            </a:extLst>
          </p:cNvPr>
          <p:cNvSpPr>
            <a:spLocks noGrp="1"/>
          </p:cNvSpPr>
          <p:nvPr>
            <p:ph type="body" sz="quarter" idx="10"/>
          </p:nvPr>
        </p:nvSpPr>
        <p:spPr/>
        <p:txBody>
          <a:bodyPr vert="horz" lIns="91440" tIns="45720" rIns="91440" bIns="45720" rtlCol="0" anchor="t">
            <a:normAutofit fontScale="92500" lnSpcReduction="20000"/>
          </a:bodyPr>
          <a:lstStyle/>
          <a:p>
            <a:pPr marL="342900" indent="-342900">
              <a:buFont typeface="Arial" panose="020B0604020202020204" pitchFamily="34" charset="0"/>
              <a:buChar char="•"/>
            </a:pPr>
            <a:r>
              <a:rPr lang="en-US" dirty="0"/>
              <a:t>Organize physical spaces </a:t>
            </a:r>
          </a:p>
          <a:p>
            <a:pPr marL="1028700" lvl="1" indent="-342900"/>
            <a:r>
              <a:rPr lang="en-US" dirty="0"/>
              <a:t>Define where work, leisure, sleep, study, and other activities will be done around your home</a:t>
            </a:r>
          </a:p>
          <a:p>
            <a:pPr marL="1028700" lvl="1" indent="-342900"/>
            <a:r>
              <a:rPr lang="en-US" dirty="0">
                <a:latin typeface="Arial"/>
                <a:cs typeface="Arial"/>
              </a:rPr>
              <a:t>Example: cleaning off your desk leaving nothing, but your to-do list out and visible. </a:t>
            </a:r>
          </a:p>
          <a:p>
            <a:pPr marL="342900" indent="-342900">
              <a:buFont typeface="Arial,Sans-Serif"/>
              <a:buChar char="•"/>
            </a:pPr>
            <a:r>
              <a:rPr lang="en-US" dirty="0">
                <a:latin typeface="Arial"/>
                <a:cs typeface="Arial"/>
              </a:rPr>
              <a:t>Decrease Sight Pollution</a:t>
            </a:r>
          </a:p>
          <a:p>
            <a:pPr marL="1028700" lvl="1" indent="-342900">
              <a:buFont typeface="Arial,Sans-Serif"/>
              <a:buChar char="•"/>
            </a:pPr>
            <a:r>
              <a:rPr lang="en-US" dirty="0">
                <a:latin typeface="Arial"/>
                <a:cs typeface="Arial"/>
              </a:rPr>
              <a:t>Reset and prepare your workspace for the following day</a:t>
            </a:r>
            <a:endParaRPr lang="en-US" dirty="0"/>
          </a:p>
          <a:p>
            <a:pPr marL="342900" indent="-342900">
              <a:buFont typeface="Arial" panose="020B0604020202020204" pitchFamily="34" charset="0"/>
              <a:buChar char="•"/>
            </a:pPr>
            <a:r>
              <a:rPr lang="en-US" dirty="0"/>
              <a:t>Lower the bar on expectations </a:t>
            </a:r>
          </a:p>
          <a:p>
            <a:pPr marL="1028700" lvl="1" indent="-342900"/>
            <a:r>
              <a:rPr lang="en-US" dirty="0"/>
              <a:t>Reframe tasks into do-able terms</a:t>
            </a:r>
          </a:p>
          <a:p>
            <a:pPr marL="342900" indent="-342900">
              <a:buFont typeface="Arial" panose="020B0604020202020204" pitchFamily="34" charset="0"/>
              <a:buChar char="•"/>
            </a:pPr>
            <a:r>
              <a:rPr lang="en-US" dirty="0" err="1"/>
              <a:t>Decatastrophize</a:t>
            </a:r>
            <a:endParaRPr lang="en-US" dirty="0"/>
          </a:p>
          <a:p>
            <a:pPr marL="1028700" lvl="1" indent="-342900"/>
            <a:r>
              <a:rPr lang="en-US" dirty="0"/>
              <a:t>Maintain perspective and practice gratitude </a:t>
            </a:r>
          </a:p>
          <a:p>
            <a:pPr marL="1028700" lvl="1" indent="-342900"/>
            <a:r>
              <a:rPr lang="en-US" dirty="0"/>
              <a:t>Defuse by accepting thoughts for what they are</a:t>
            </a:r>
          </a:p>
          <a:p>
            <a:pPr marL="1485900" lvl="2" indent="-342900"/>
            <a:r>
              <a:rPr lang="en-US" dirty="0"/>
              <a:t>Thoughts and NOT facts.  </a:t>
            </a:r>
          </a:p>
        </p:txBody>
      </p:sp>
    </p:spTree>
    <p:extLst>
      <p:ext uri="{BB962C8B-B14F-4D97-AF65-F5344CB8AC3E}">
        <p14:creationId xmlns:p14="http://schemas.microsoft.com/office/powerpoint/2010/main" val="3953021517"/>
      </p:ext>
    </p:extLst>
  </p:cSld>
  <p:clrMapOvr>
    <a:masterClrMapping/>
  </p:clrMapOvr>
</p:sld>
</file>

<file path=ppt/theme/theme1.xml><?xml version="1.0" encoding="utf-8"?>
<a:theme xmlns:a="http://schemas.openxmlformats.org/drawingml/2006/main" name="USC Powerpoint Template - Whi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1288</Words>
  <Application>Microsoft Office PowerPoint</Application>
  <PresentationFormat>Widescreen</PresentationFormat>
  <Paragraphs>103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USC Powerpoint Template - White</vt:lpstr>
      <vt:lpstr>ADHD and Anxiety</vt:lpstr>
      <vt:lpstr>What is ADHD?</vt:lpstr>
      <vt:lpstr>What is anxiety?</vt:lpstr>
      <vt:lpstr>ADHD and Anxiety Overlap</vt:lpstr>
      <vt:lpstr>How do they relate? </vt:lpstr>
      <vt:lpstr>PowerPoint Presentation</vt:lpstr>
      <vt:lpstr>Regulate Behaviors, Emotions, &amp; Mindset</vt:lpstr>
      <vt:lpstr>Coping Mechanisms</vt:lpstr>
      <vt:lpstr>Additional Coping Mechanisms</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Strategies</dc:title>
  <dc:creator>Zitlahlyc Heredia</dc:creator>
  <cp:lastModifiedBy>Kelliann Lively</cp:lastModifiedBy>
  <cp:revision>185</cp:revision>
  <dcterms:created xsi:type="dcterms:W3CDTF">2020-03-02T23:35:26Z</dcterms:created>
  <dcterms:modified xsi:type="dcterms:W3CDTF">2021-04-08T00:52:48Z</dcterms:modified>
</cp:coreProperties>
</file>