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3"/>
  </p:notesMasterIdLst>
  <p:sldIdLst>
    <p:sldId id="285" r:id="rId2"/>
    <p:sldId id="286" r:id="rId3"/>
    <p:sldId id="302" r:id="rId4"/>
    <p:sldId id="295" r:id="rId5"/>
    <p:sldId id="306" r:id="rId6"/>
    <p:sldId id="299" r:id="rId7"/>
    <p:sldId id="303" r:id="rId8"/>
    <p:sldId id="301" r:id="rId9"/>
    <p:sldId id="287" r:id="rId10"/>
    <p:sldId id="304" r:id="rId11"/>
    <p:sldId id="29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Loppacher" initials="JL" lastIdx="5" clrIdx="0">
    <p:extLst>
      <p:ext uri="{19B8F6BF-5375-455C-9EA6-DF929625EA0E}">
        <p15:presenceInfo xmlns:p15="http://schemas.microsoft.com/office/powerpoint/2012/main" userId="S::loppache@usc.edu::68c60b2d-0af6-4149-9a6c-5438c1f1ed23" providerId="AD"/>
      </p:ext>
    </p:extLst>
  </p:cmAuthor>
  <p:cmAuthor id="2" name="Rashelle Wong Nagata" initials="RN" lastIdx="1" clrIdx="1">
    <p:extLst>
      <p:ext uri="{19B8F6BF-5375-455C-9EA6-DF929625EA0E}">
        <p15:presenceInfo xmlns:p15="http://schemas.microsoft.com/office/powerpoint/2012/main" userId="S::rwnagata@usc.edu::8d024ab1-8203-4153-b542-fb1c4270ab1b" providerId="AD"/>
      </p:ext>
    </p:extLst>
  </p:cmAuthor>
  <p:cmAuthor id="3" name="Christa M Scholtz" initials="CS" lastIdx="5" clrIdx="2">
    <p:extLst>
      <p:ext uri="{19B8F6BF-5375-455C-9EA6-DF929625EA0E}">
        <p15:presenceInfo xmlns:p15="http://schemas.microsoft.com/office/powerpoint/2012/main" userId="S::scholtzc@usc.edu::059a9d74-a291-4696-bacc-ae1561837e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422" dt="2021-03-08T17:46:50.879"/>
    <p1510:client id="{17C17354-5F5B-4C6E-A83A-3EA956DA7DB1}" v="940" dt="2021-03-15T04:14:10.910"/>
    <p1510:client id="{34A6FB44-259B-45BD-37F6-330FBAB1DD19}" v="807" dt="2021-03-08T19:34:17.962"/>
    <p1510:client id="{4B806FEF-027A-B0B4-0E00-955F27456208}" v="602" dt="2021-03-08T16:45:49.321"/>
    <p1510:client id="{5912763F-2951-C84F-90E4-72E9A68A5665}" v="2" dt="2021-03-02T17:55:40.541"/>
    <p1510:client id="{7823965B-13E8-5241-BB43-CF3C1A1F82F3}" v="20" dt="2021-03-02T16:11:51.975"/>
    <p1510:client id="{7F462957-7A8F-5865-2819-AFD4CD105A23}" v="458" dt="2021-03-02T16:10:52.550"/>
    <p1510:client id="{CBB273F8-AA29-493A-A8FB-19B847DD4A9F}" v="12" dt="2021-03-08T22:21:40.096"/>
    <p1510:client id="{CBC882FF-B430-AF98-56EA-D1D44E7A2462}" v="25" dt="2021-03-02T17:54:38.544"/>
    <p1510:client id="{D630C3EE-77FA-DE9F-C845-FD28F36A16AB}" v="2" dt="2021-03-02T17:57:23.066"/>
    <p1510:client id="{EADD520C-FF99-71E1-3078-FEDCFFECCC2F}" v="17" dt="2021-03-15T21:30:13.947"/>
    <p1510:client id="{FE28AFB2-547E-58EC-36DF-F4F153F415E0}" v="8" dt="2021-03-02T17:26:37.6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9FE32B-9CA2-2F4B-9804-71437D3DF4F6}" type="datetimeFigureOut">
              <a:rPr lang="en-US" smtClean="0"/>
              <a:t>3/24/2021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19D91-D33E-2047-964C-331174639827}" type="slidenum">
              <a:rPr lang="en-US" smtClean="0"/>
              <a:t>‹#›</a:t>
            </a:fld>
            <a:endParaRPr lang="en-US"/>
          </a:p>
        </p:txBody>
      </p:sp>
    </p:spTree>
    <p:extLst>
      <p:ext uri="{BB962C8B-B14F-4D97-AF65-F5344CB8AC3E}">
        <p14:creationId xmlns:p14="http://schemas.microsoft.com/office/powerpoint/2010/main" val="317265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Hi Everyone! </a:t>
            </a:r>
            <a:r>
              <a:rPr lang="en-US"/>
              <a:t>My Name is Annie Villanueva I am an Academic Coach here in the </a:t>
            </a:r>
            <a:r>
              <a:rPr lang="en-US" err="1"/>
              <a:t>Kortschak</a:t>
            </a:r>
            <a:r>
              <a:rPr lang="en-US"/>
              <a:t> Center For Learning and Creativity and </a:t>
            </a:r>
            <a:r>
              <a:rPr lang="en-US">
                <a:cs typeface="Calibri"/>
              </a:rPr>
              <a:t>Welcome to the General Study Skills Workshop</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0019D91-D33E-2047-964C-331174639827}" type="slidenum">
              <a:rPr lang="en-US" smtClean="0"/>
              <a:t>1</a:t>
            </a:fld>
            <a:endParaRPr lang="en-US"/>
          </a:p>
        </p:txBody>
      </p:sp>
    </p:spTree>
    <p:extLst>
      <p:ext uri="{BB962C8B-B14F-4D97-AF65-F5344CB8AC3E}">
        <p14:creationId xmlns:p14="http://schemas.microsoft.com/office/powerpoint/2010/main" val="283751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Similar to Mind Mapping, Concept Maps is another diagram, but concept maps are more structured. Concept maps is a visual hierarchal  "tree" structure that organizes and connects important concepts to one main topic at the top of the page. The aim of concept of concept maps is to outline a relationship between ideas </a:t>
            </a:r>
          </a:p>
          <a:p>
            <a:endParaRPr lang="en-US"/>
          </a:p>
          <a:p>
            <a:r>
              <a:rPr lang="en-US"/>
              <a:t>To create a Concept Map you must first choose a word that represents a focus question or main concept, then begin brainstorming ideas and concepts about this topic. Place the main word or phrase at the top of the page and then start placing your brainstormed ideas and connecting it with a crossing link and a linking word to describe the relationship to those concepts. There are many linking words such as "leads to", results from", or "made of" to represent the relationship.</a:t>
            </a:r>
          </a:p>
          <a:p>
            <a:endParaRPr lang="en-US"/>
          </a:p>
          <a:p>
            <a:r>
              <a:rPr lang="en-US"/>
              <a:t>This example is actually a concept map of how a concept map works. </a:t>
            </a:r>
          </a:p>
        </p:txBody>
      </p:sp>
      <p:sp>
        <p:nvSpPr>
          <p:cNvPr id="4" name="Slide Number Placeholder 3"/>
          <p:cNvSpPr>
            <a:spLocks noGrp="1"/>
          </p:cNvSpPr>
          <p:nvPr>
            <p:ph type="sldNum" sz="quarter" idx="5"/>
          </p:nvPr>
        </p:nvSpPr>
        <p:spPr/>
        <p:txBody>
          <a:bodyPr/>
          <a:lstStyle/>
          <a:p>
            <a:fld id="{30019D91-D33E-2047-964C-331174639827}" type="slidenum">
              <a:rPr lang="en-US" smtClean="0"/>
              <a:t>10</a:t>
            </a:fld>
            <a:endParaRPr lang="en-US"/>
          </a:p>
        </p:txBody>
      </p:sp>
    </p:spTree>
    <p:extLst>
      <p:ext uri="{BB962C8B-B14F-4D97-AF65-F5344CB8AC3E}">
        <p14:creationId xmlns:p14="http://schemas.microsoft.com/office/powerpoint/2010/main" val="3910794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228600">
              <a:lnSpc>
                <a:spcPct val="90000"/>
              </a:lnSpc>
              <a:spcBef>
                <a:spcPts val="1000"/>
              </a:spcBef>
            </a:pPr>
            <a:r>
              <a:rPr lang="en-US">
                <a:cs typeface="Calibri"/>
              </a:rPr>
              <a:t>Thank you so much for reviewing this presentation. I hope you learned more about general study skills. And if you have any additional question please visit the kortshack center website at </a:t>
            </a:r>
            <a:r>
              <a:rPr lang="en-US" dirty="0"/>
              <a:t>kortschakcenter.usc.edu. Thank you and have a great day! </a:t>
            </a:r>
            <a:endParaRPr lang="en-US" dirty="0">
              <a:cs typeface="Calibri"/>
            </a:endParaRPr>
          </a:p>
        </p:txBody>
      </p:sp>
      <p:sp>
        <p:nvSpPr>
          <p:cNvPr id="4" name="Slide Number Placeholder 3"/>
          <p:cNvSpPr>
            <a:spLocks noGrp="1"/>
          </p:cNvSpPr>
          <p:nvPr>
            <p:ph type="sldNum" sz="quarter" idx="5"/>
          </p:nvPr>
        </p:nvSpPr>
        <p:spPr/>
        <p:txBody>
          <a:bodyPr/>
          <a:lstStyle/>
          <a:p>
            <a:fld id="{30019D91-D33E-2047-964C-331174639827}" type="slidenum">
              <a:rPr lang="en-US" smtClean="0"/>
              <a:t>11</a:t>
            </a:fld>
            <a:endParaRPr lang="en-US"/>
          </a:p>
        </p:txBody>
      </p:sp>
    </p:spTree>
    <p:extLst>
      <p:ext uri="{BB962C8B-B14F-4D97-AF65-F5344CB8AC3E}">
        <p14:creationId xmlns:p14="http://schemas.microsoft.com/office/powerpoint/2010/main" val="2899347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this Workshop the learning objective are:</a:t>
            </a:r>
            <a:endParaRPr lang="en-US" dirty="0"/>
          </a:p>
          <a:p>
            <a:pPr marL="342900" indent="-342900">
              <a:lnSpc>
                <a:spcPct val="90000"/>
              </a:lnSpc>
              <a:spcBef>
                <a:spcPts val="1000"/>
              </a:spcBef>
              <a:buFont typeface="Arial,Sans-Serif"/>
              <a:buChar char="•"/>
            </a:pPr>
            <a:r>
              <a:rPr lang="en-US" b="1" dirty="0"/>
              <a:t>Understand </a:t>
            </a:r>
            <a:r>
              <a:rPr lang="en-US" dirty="0"/>
              <a:t>what we mean by general study skills and why they are important</a:t>
            </a:r>
            <a:endParaRPr lang="en-US" dirty="0">
              <a:cs typeface="Calibri"/>
            </a:endParaRPr>
          </a:p>
          <a:p>
            <a:pPr marL="342900" indent="-342900">
              <a:lnSpc>
                <a:spcPct val="90000"/>
              </a:lnSpc>
              <a:spcBef>
                <a:spcPts val="1000"/>
              </a:spcBef>
              <a:buFont typeface="Arial,Sans-Serif"/>
              <a:buChar char="•"/>
            </a:pPr>
            <a:r>
              <a:rPr lang="en-US" b="1" dirty="0"/>
              <a:t>Recognize </a:t>
            </a:r>
            <a:r>
              <a:rPr lang="en-US" dirty="0"/>
              <a:t>the difference between</a:t>
            </a:r>
            <a:r>
              <a:rPr lang="en-US" b="1" dirty="0"/>
              <a:t> </a:t>
            </a:r>
            <a:r>
              <a:rPr lang="en-US" dirty="0"/>
              <a:t>Meaningful Learning Strategies and Rote Learning Strategies</a:t>
            </a:r>
            <a:endParaRPr lang="en-US" dirty="0">
              <a:cs typeface="Calibri"/>
            </a:endParaRPr>
          </a:p>
          <a:p>
            <a:pPr marL="342900" indent="-342900">
              <a:lnSpc>
                <a:spcPct val="90000"/>
              </a:lnSpc>
              <a:spcBef>
                <a:spcPts val="1000"/>
              </a:spcBef>
              <a:buFont typeface="Arial,Sans-Serif"/>
              <a:buChar char="•"/>
            </a:pPr>
            <a:r>
              <a:rPr lang="en-US" b="1" dirty="0"/>
              <a:t>Describe </a:t>
            </a:r>
            <a:r>
              <a:rPr lang="en-US" dirty="0"/>
              <a:t>different approaches for learning different types of material </a:t>
            </a:r>
            <a:endParaRPr lang="en-US" dirty="0">
              <a:cs typeface="Calibri"/>
            </a:endParaRPr>
          </a:p>
        </p:txBody>
      </p:sp>
      <p:sp>
        <p:nvSpPr>
          <p:cNvPr id="4" name="Slide Number Placeholder 3"/>
          <p:cNvSpPr>
            <a:spLocks noGrp="1"/>
          </p:cNvSpPr>
          <p:nvPr>
            <p:ph type="sldNum" sz="quarter" idx="5"/>
          </p:nvPr>
        </p:nvSpPr>
        <p:spPr/>
        <p:txBody>
          <a:bodyPr/>
          <a:lstStyle/>
          <a:p>
            <a:fld id="{30019D91-D33E-2047-964C-331174639827}" type="slidenum">
              <a:rPr lang="en-US" smtClean="0"/>
              <a:t>2</a:t>
            </a:fld>
            <a:endParaRPr lang="en-US"/>
          </a:p>
        </p:txBody>
      </p:sp>
    </p:spTree>
    <p:extLst>
      <p:ext uri="{BB962C8B-B14F-4D97-AF65-F5344CB8AC3E}">
        <p14:creationId xmlns:p14="http://schemas.microsoft.com/office/powerpoint/2010/main" val="2729455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What are general study skills?</a:t>
            </a:r>
          </a:p>
          <a:p>
            <a:endParaRPr lang="en-US">
              <a:cs typeface="Calibri"/>
            </a:endParaRPr>
          </a:p>
          <a:p>
            <a:r>
              <a:rPr lang="en-US" dirty="0">
                <a:cs typeface="Calibri"/>
              </a:rPr>
              <a:t>General study skills are skills that are needed as a college student to be able to succeed and do well in all of your classes. Learning different study strategies for different types of classes is necessary because every class in not the same and Learning to adjust to different content and methods of learning is key. For example you wont use the same study skills for an economics class for an English or psychology class. </a:t>
            </a:r>
          </a:p>
          <a:p>
            <a:endParaRPr lang="en-US">
              <a:cs typeface="Calibri"/>
            </a:endParaRPr>
          </a:p>
          <a:p>
            <a:r>
              <a:rPr lang="en-US" dirty="0">
                <a:cs typeface="Calibri"/>
              </a:rPr>
              <a:t>Learning different study skills can help you decide what strategy to use for which class. Today we will be going over summarization, outlining, practice testing, flashcards, mind mapping and concept maps</a:t>
            </a:r>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3</a:t>
            </a:fld>
            <a:endParaRPr lang="en-US"/>
          </a:p>
        </p:txBody>
      </p:sp>
    </p:spTree>
    <p:extLst>
      <p:ext uri="{BB962C8B-B14F-4D97-AF65-F5344CB8AC3E}">
        <p14:creationId xmlns:p14="http://schemas.microsoft.com/office/powerpoint/2010/main" val="4156252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understand the difference between rote and meaningful learning strategies to know which types of strategies can help you be more successful while studying. Seli and Dembo (2020) discuss the difference between rote and meaningful strategies. </a:t>
            </a:r>
          </a:p>
          <a:p>
            <a:endParaRPr lang="en-US"/>
          </a:p>
          <a:p>
            <a:r>
              <a:rPr lang="en-US" dirty="0"/>
              <a:t>Rote Learning is a process of learning through repetition without gaining a deep understanding of the material.  </a:t>
            </a:r>
          </a:p>
          <a:p>
            <a:endParaRPr lang="en-US" dirty="0"/>
          </a:p>
          <a:p>
            <a:r>
              <a:rPr lang="en-US" dirty="0"/>
              <a:t>This can look like copying material from a book or lecture slide, taking verbatim notes, underlining material, or cramming the night before. These are common practices but they are not successful. </a:t>
            </a:r>
            <a:endParaRPr lang="en-US" dirty="0">
              <a:cs typeface="Calibri"/>
            </a:endParaRPr>
          </a:p>
          <a:p>
            <a:endParaRPr lang="en-US"/>
          </a:p>
          <a:p>
            <a:r>
              <a:rPr lang="en-US" dirty="0"/>
              <a:t>Meaningful Learning is a process of learning whereby the student attempts to make sense of the information and connect it to prior knowledge. </a:t>
            </a:r>
            <a:endParaRPr lang="en-US" dirty="0">
              <a:cs typeface="Calibri"/>
            </a:endParaRPr>
          </a:p>
          <a:p>
            <a:endParaRPr lang="en-US" dirty="0"/>
          </a:p>
          <a:p>
            <a:r>
              <a:rPr lang="en-US" dirty="0"/>
              <a:t>This can look like studying a mixed problems set instead of getting used to one type of problem. This forces the brain to think of other ways to tackle the problem which creates a deeper understanding of the material. </a:t>
            </a:r>
            <a:endParaRPr lang="en-US" dirty="0">
              <a:cs typeface="Calibri"/>
            </a:endParaRPr>
          </a:p>
          <a:p>
            <a:endParaRPr lang="en-US">
              <a:cs typeface="Calibri" panose="020F0502020204030204"/>
            </a:endParaRPr>
          </a:p>
          <a:p>
            <a:r>
              <a:rPr lang="en-US" dirty="0"/>
              <a:t>Two Strategies that are Meaningful strategies are Elaboration and Organization learning Strategies. </a:t>
            </a:r>
            <a:endParaRPr lang="en-US" dirty="0">
              <a:cs typeface="Calibri"/>
            </a:endParaRPr>
          </a:p>
          <a:p>
            <a:endParaRPr lang="en-US" dirty="0"/>
          </a:p>
          <a:p>
            <a:r>
              <a:rPr lang="en-US" dirty="0"/>
              <a:t>Elaboration Strategies is the integration of meaningful knowledge into long term memory through adding detail, and summarizing, creating examples, and analogies.</a:t>
            </a:r>
            <a:endParaRPr lang="en-US" dirty="0">
              <a:cs typeface="Calibri"/>
            </a:endParaRPr>
          </a:p>
          <a:p>
            <a:endParaRPr lang="en-US" dirty="0"/>
          </a:p>
          <a:p>
            <a:r>
              <a:rPr lang="en-US" dirty="0"/>
              <a:t>Thinking about the who, what, when, where and how when you elaborate to create additional ways of recalling the information. </a:t>
            </a:r>
            <a:endParaRPr lang="en-US" dirty="0">
              <a:cs typeface="Calibri"/>
            </a:endParaRPr>
          </a:p>
          <a:p>
            <a:endParaRPr lang="en-US"/>
          </a:p>
          <a:p>
            <a:r>
              <a:rPr lang="en-US" dirty="0"/>
              <a:t>Organization Strategies is a learning strategy that creates structure for the material by forming internal relationships and connections within the body of information. </a:t>
            </a:r>
            <a:endParaRPr lang="en-US" dirty="0">
              <a:cs typeface="Calibri" panose="020F0502020204030204"/>
            </a:endParaRPr>
          </a:p>
          <a:p>
            <a:endParaRPr lang="en-US" dirty="0"/>
          </a:p>
          <a:p>
            <a:r>
              <a:rPr lang="en-US" dirty="0"/>
              <a:t>When new information is organized it is stored more effectively within your long-term memory and thus can be remembered more completely</a:t>
            </a:r>
            <a:endParaRPr lang="en-US" dirty="0">
              <a:cs typeface="Calibri"/>
            </a:endParaRPr>
          </a:p>
          <a:p>
            <a:endParaRPr lang="en-US" dirty="0">
              <a:cs typeface="Calibri"/>
            </a:endParaRPr>
          </a:p>
          <a:p>
            <a:r>
              <a:rPr lang="en-US" dirty="0"/>
              <a:t>Let's review meaningful learning strategies in greater detail</a:t>
            </a:r>
            <a:endParaRPr lang="en-US" dirty="0">
              <a:cs typeface="Calibri"/>
            </a:endParaRPr>
          </a:p>
          <a:p>
            <a:endParaRPr lang="en-US">
              <a:cs typeface="Calibri"/>
            </a:endParaRPr>
          </a:p>
          <a:p>
            <a:endParaRPr lang="en-US">
              <a:cs typeface="Calibri"/>
            </a:endParaRPr>
          </a:p>
          <a:p>
            <a:endParaRPr lang="en-US">
              <a:cs typeface="Calibri"/>
            </a:endParaRPr>
          </a:p>
          <a:p>
            <a:endParaRPr lang="en-US">
              <a:cs typeface="Calibri"/>
            </a:endParaRPr>
          </a:p>
          <a:p>
            <a:r>
              <a:rPr lang="en-US" dirty="0">
                <a:cs typeface="Calibri"/>
              </a:rPr>
              <a:t> </a:t>
            </a:r>
          </a:p>
          <a:p>
            <a:endParaRPr lang="en-US">
              <a:cs typeface="Calibri"/>
            </a:endParaRPr>
          </a:p>
        </p:txBody>
      </p:sp>
      <p:sp>
        <p:nvSpPr>
          <p:cNvPr id="4" name="Slide Number Placeholder 3"/>
          <p:cNvSpPr>
            <a:spLocks noGrp="1"/>
          </p:cNvSpPr>
          <p:nvPr>
            <p:ph type="sldNum" sz="quarter" idx="5"/>
          </p:nvPr>
        </p:nvSpPr>
        <p:spPr/>
        <p:txBody>
          <a:bodyPr/>
          <a:lstStyle/>
          <a:p>
            <a:fld id="{30019D91-D33E-2047-964C-331174639827}" type="slidenum">
              <a:rPr lang="en-US" smtClean="0"/>
              <a:t>4</a:t>
            </a:fld>
            <a:endParaRPr lang="en-US"/>
          </a:p>
        </p:txBody>
      </p:sp>
    </p:spTree>
    <p:extLst>
      <p:ext uri="{BB962C8B-B14F-4D97-AF65-F5344CB8AC3E}">
        <p14:creationId xmlns:p14="http://schemas.microsoft.com/office/powerpoint/2010/main" val="186046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Summarization is an Elaboration Strategy, it is a brief statement that identifies the major ideas in a section of a textbook, play, newspaper article, or story.</a:t>
            </a:r>
          </a:p>
          <a:p>
            <a:endParaRPr lang="en-US" dirty="0"/>
          </a:p>
          <a:p>
            <a:r>
              <a:rPr lang="en-US" dirty="0"/>
              <a:t>When creating a summary it is important to identify the main points and keep it objective and factual, think of it as a brief report. </a:t>
            </a:r>
            <a:endParaRPr lang="en-US" dirty="0">
              <a:cs typeface="Calibri"/>
            </a:endParaRPr>
          </a:p>
          <a:p>
            <a:endParaRPr lang="en-US" dirty="0"/>
          </a:p>
          <a:p>
            <a:r>
              <a:rPr lang="en-US" dirty="0"/>
              <a:t>This example on this slide shows how taking a reading selection can be transitioned into a short summary. </a:t>
            </a:r>
            <a:endParaRPr lang="en-US" dirty="0">
              <a:cs typeface="Calibri"/>
            </a:endParaRPr>
          </a:p>
        </p:txBody>
      </p:sp>
      <p:sp>
        <p:nvSpPr>
          <p:cNvPr id="4" name="Slide Number Placeholder 3"/>
          <p:cNvSpPr>
            <a:spLocks noGrp="1"/>
          </p:cNvSpPr>
          <p:nvPr>
            <p:ph type="sldNum" sz="quarter" idx="5"/>
          </p:nvPr>
        </p:nvSpPr>
        <p:spPr/>
        <p:txBody>
          <a:bodyPr/>
          <a:lstStyle/>
          <a:p>
            <a:fld id="{30019D91-D33E-2047-964C-331174639827}" type="slidenum">
              <a:rPr lang="en-US" smtClean="0"/>
              <a:t>5</a:t>
            </a:fld>
            <a:endParaRPr lang="en-US"/>
          </a:p>
        </p:txBody>
      </p:sp>
    </p:spTree>
    <p:extLst>
      <p:ext uri="{BB962C8B-B14F-4D97-AF65-F5344CB8AC3E}">
        <p14:creationId xmlns:p14="http://schemas.microsoft.com/office/powerpoint/2010/main" val="116103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Outlining is a great </a:t>
            </a:r>
            <a:r>
              <a:rPr lang="en-US"/>
              <a:t>organization strategy.</a:t>
            </a:r>
            <a:r>
              <a:rPr lang="en-US">
                <a:cs typeface="Calibri"/>
              </a:rPr>
              <a:t> Outlining organizes the material by identifying the relationship between main ideas and supporting details </a:t>
            </a:r>
          </a:p>
          <a:p>
            <a:endParaRPr lang="en-US">
              <a:cs typeface="Calibri"/>
            </a:endParaRPr>
          </a:p>
          <a:p>
            <a:r>
              <a:rPr lang="en-US">
                <a:cs typeface="Calibri"/>
              </a:rPr>
              <a:t>To show the relationship between main ideas and supporting details we can use this format </a:t>
            </a:r>
          </a:p>
          <a:p>
            <a:endParaRPr lang="en-US">
              <a:cs typeface="Calibri"/>
            </a:endParaRPr>
          </a:p>
          <a:p>
            <a:r>
              <a:rPr lang="en-US">
                <a:cs typeface="Calibri"/>
              </a:rPr>
              <a:t>First write down the major topic and break the topic down into main ideas, indenting to the right. </a:t>
            </a:r>
          </a:p>
          <a:p>
            <a:r>
              <a:rPr lang="en-US">
                <a:cs typeface="Calibri"/>
              </a:rPr>
              <a:t>Next, add supporting details to those main ideas, indenting to the right again. </a:t>
            </a:r>
          </a:p>
          <a:p>
            <a:r>
              <a:rPr lang="en-US">
                <a:cs typeface="Calibri"/>
              </a:rPr>
              <a:t>Then repeat once you wrote down all of the main ideas about the major topic</a:t>
            </a:r>
          </a:p>
          <a:p>
            <a:endParaRPr lang="en-US">
              <a:cs typeface="Calibri"/>
            </a:endParaRPr>
          </a:p>
          <a:p>
            <a:r>
              <a:rPr lang="en-US">
                <a:cs typeface="Calibri"/>
              </a:rPr>
              <a:t>When looking at an outline you should be able to quickly see what is most important with short descriptions. </a:t>
            </a:r>
          </a:p>
        </p:txBody>
      </p:sp>
      <p:sp>
        <p:nvSpPr>
          <p:cNvPr id="4" name="Slide Number Placeholder 3"/>
          <p:cNvSpPr>
            <a:spLocks noGrp="1"/>
          </p:cNvSpPr>
          <p:nvPr>
            <p:ph type="sldNum" sz="quarter" idx="5"/>
          </p:nvPr>
        </p:nvSpPr>
        <p:spPr/>
        <p:txBody>
          <a:bodyPr/>
          <a:lstStyle/>
          <a:p>
            <a:fld id="{30019D91-D33E-2047-964C-331174639827}" type="slidenum">
              <a:rPr lang="en-US" smtClean="0"/>
              <a:t>6</a:t>
            </a:fld>
            <a:endParaRPr lang="en-US"/>
          </a:p>
        </p:txBody>
      </p:sp>
    </p:spTree>
    <p:extLst>
      <p:ext uri="{BB962C8B-B14F-4D97-AF65-F5344CB8AC3E}">
        <p14:creationId xmlns:p14="http://schemas.microsoft.com/office/powerpoint/2010/main" val="3842484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Practice testing is another great study skill</a:t>
            </a:r>
          </a:p>
          <a:p>
            <a:endParaRPr lang="en-US" dirty="0"/>
          </a:p>
          <a:p>
            <a:r>
              <a:rPr lang="en-US" dirty="0"/>
              <a:t>Practice testing enhances learning and retention by making sense of the material since it is a meaningful learning method.  </a:t>
            </a:r>
          </a:p>
          <a:p>
            <a:endParaRPr lang="en-US" dirty="0"/>
          </a:p>
          <a:p>
            <a:r>
              <a:rPr lang="en-US" dirty="0"/>
              <a:t>Some examples of practice testing is completing practice problems or questions that are available throughout the chapter or the end of the chapter or book as well as practice test provided by a professor or TA.</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30019D91-D33E-2047-964C-331174639827}" type="slidenum">
              <a:rPr lang="en-US" smtClean="0"/>
              <a:t>7</a:t>
            </a:fld>
            <a:endParaRPr lang="en-US"/>
          </a:p>
        </p:txBody>
      </p:sp>
    </p:spTree>
    <p:extLst>
      <p:ext uri="{BB962C8B-B14F-4D97-AF65-F5344CB8AC3E}">
        <p14:creationId xmlns:p14="http://schemas.microsoft.com/office/powerpoint/2010/main" val="2092941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Flashcards or study cards are an effective self-testing strategy.</a:t>
            </a:r>
            <a:endParaRPr lang="en-US" dirty="0"/>
          </a:p>
          <a:p>
            <a:endParaRPr lang="en-US" dirty="0">
              <a:cs typeface="Calibri"/>
            </a:endParaRPr>
          </a:p>
          <a:p>
            <a:r>
              <a:rPr lang="en-US" dirty="0">
                <a:cs typeface="Calibri"/>
              </a:rPr>
              <a:t>You can include lower level questions that answer the Who, What, When and where. </a:t>
            </a:r>
          </a:p>
          <a:p>
            <a:endParaRPr lang="en-US" dirty="0">
              <a:cs typeface="Calibri"/>
            </a:endParaRPr>
          </a:p>
          <a:p>
            <a:r>
              <a:rPr lang="en-US" dirty="0">
                <a:cs typeface="Calibri"/>
              </a:rPr>
              <a:t>As well as Higher level questions such as solving problems, analyze information, evaluate the value of the information, or create a solution or plan.</a:t>
            </a:r>
          </a:p>
          <a:p>
            <a:endParaRPr lang="en-US" dirty="0">
              <a:cs typeface="Calibri"/>
            </a:endParaRPr>
          </a:p>
          <a:p>
            <a:r>
              <a:rPr lang="en-US" dirty="0">
                <a:cs typeface="Calibri"/>
              </a:rPr>
              <a:t>These questions answer the Why, How, What if, The advantages and disadvantages, difference between, and what is your opinion of. It is important when creating flashcards to focus on one main point versus lots of points in one flashcard. </a:t>
            </a:r>
            <a:endParaRPr lang="en-US" dirty="0"/>
          </a:p>
          <a:p>
            <a:endParaRPr lang="en-US">
              <a:cs typeface="Calibri"/>
            </a:endParaRPr>
          </a:p>
          <a:p>
            <a:r>
              <a:rPr lang="en-US" dirty="0">
                <a:cs typeface="Calibri"/>
              </a:rPr>
              <a:t>There are different ways to create flashcards such as using an index card, paper, or online using websites like Quizlet. </a:t>
            </a: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0019D91-D33E-2047-964C-331174639827}" type="slidenum">
              <a:rPr lang="en-US" smtClean="0"/>
              <a:t>8</a:t>
            </a:fld>
            <a:endParaRPr lang="en-US"/>
          </a:p>
        </p:txBody>
      </p:sp>
    </p:spTree>
    <p:extLst>
      <p:ext uri="{BB962C8B-B14F-4D97-AF65-F5344CB8AC3E}">
        <p14:creationId xmlns:p14="http://schemas.microsoft.com/office/powerpoint/2010/main" val="1132106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Mind mapping is defined as a visual non linear representation of ideas and their relationships to the center topic. Mind Maps consists of A network of connected and related concepts. Any idea can be connected in this network which requires spontaneous thinking when creating mind maps </a:t>
            </a:r>
          </a:p>
          <a:p>
            <a:endParaRPr lang="en-US"/>
          </a:p>
          <a:p>
            <a:r>
              <a:rPr lang="en-US"/>
              <a:t>The aim of mind maps is to FINDcreative associations between ideas and for many students it helps with memory retention because it is easier to remember a diagram than reading multiple paragraphs in a chapter. </a:t>
            </a:r>
            <a:endParaRPr lang="en-US">
              <a:cs typeface="Calibri"/>
            </a:endParaRPr>
          </a:p>
          <a:p>
            <a:endParaRPr lang="en-US"/>
          </a:p>
          <a:p>
            <a:r>
              <a:rPr lang="en-US"/>
              <a:t>To create a Mind Map first place an image or topic in the center, then being to write down the main concepts, words, phrases, or symbols surrounding the center topic. You can keep placing more topics until you feel like all your ideas are on the page. Then begin connecting it to the central topic by making the main topics a thicker line and  a thinner line to the rest of the connecting ideas. </a:t>
            </a:r>
            <a:endParaRPr lang="en-US">
              <a:cs typeface="Calibri" panose="020F0502020204030204"/>
            </a:endParaRPr>
          </a:p>
          <a:p>
            <a:endParaRPr lang="en-US"/>
          </a:p>
          <a:p>
            <a:r>
              <a:rPr lang="en-US"/>
              <a:t>This example shows the PRESENTATION checklist that is needed. </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30019D91-D33E-2047-964C-331174639827}" type="slidenum">
              <a:rPr lang="en-US" smtClean="0"/>
              <a:t>9</a:t>
            </a:fld>
            <a:endParaRPr lang="en-US"/>
          </a:p>
        </p:txBody>
      </p:sp>
    </p:spTree>
    <p:extLst>
      <p:ext uri="{BB962C8B-B14F-4D97-AF65-F5344CB8AC3E}">
        <p14:creationId xmlns:p14="http://schemas.microsoft.com/office/powerpoint/2010/main" val="20688167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8B79972-DC55-3348-BB6D-F33DD5089332}"/>
              </a:ext>
            </a:extLst>
          </p:cNvPr>
          <p:cNvSpPr>
            <a:spLocks noGrp="1"/>
          </p:cNvSpPr>
          <p:nvPr>
            <p:ph type="ctrTitle" hasCustomPrompt="1"/>
          </p:nvPr>
        </p:nvSpPr>
        <p:spPr>
          <a:xfrm>
            <a:off x="612648" y="3293316"/>
            <a:ext cx="5509071" cy="1508125"/>
          </a:xfrm>
        </p:spPr>
        <p:txBody>
          <a:bodyPr anchor="b">
            <a:normAutofit/>
          </a:bodyPr>
          <a:lstStyle>
            <a:lvl1pPr algn="l">
              <a:defRPr sz="3600">
                <a:solidFill>
                  <a:srgbClr val="990000"/>
                </a:solidFill>
              </a:defRPr>
            </a:lvl1pPr>
          </a:lstStyle>
          <a:p>
            <a:r>
              <a:rPr lang="en-US"/>
              <a:t>Title of presentation goes here</a:t>
            </a:r>
          </a:p>
        </p:txBody>
      </p:sp>
      <p:sp>
        <p:nvSpPr>
          <p:cNvPr id="4" name="Subtitle 2">
            <a:extLst>
              <a:ext uri="{FF2B5EF4-FFF2-40B4-BE49-F238E27FC236}">
                <a16:creationId xmlns:a16="http://schemas.microsoft.com/office/drawing/2014/main" id="{C27E14F3-A1C4-3843-8326-D47F9839EE35}"/>
              </a:ext>
            </a:extLst>
          </p:cNvPr>
          <p:cNvSpPr>
            <a:spLocks noGrp="1"/>
          </p:cNvSpPr>
          <p:nvPr>
            <p:ph type="subTitle" idx="1" hasCustomPrompt="1"/>
          </p:nvPr>
        </p:nvSpPr>
        <p:spPr>
          <a:xfrm>
            <a:off x="612648" y="4864061"/>
            <a:ext cx="5509071" cy="100019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a:t>
            </a:r>
          </a:p>
        </p:txBody>
      </p:sp>
      <p:pic>
        <p:nvPicPr>
          <p:cNvPr id="6" name="Picture 5">
            <a:extLst>
              <a:ext uri="{FF2B5EF4-FFF2-40B4-BE49-F238E27FC236}">
                <a16:creationId xmlns:a16="http://schemas.microsoft.com/office/drawing/2014/main" id="{87397E11-562F-994C-9B11-0A2EFC4DEA54}"/>
              </a:ext>
            </a:extLst>
          </p:cNvPr>
          <p:cNvPicPr>
            <a:picLocks noChangeAspect="1"/>
          </p:cNvPicPr>
          <p:nvPr userDrawn="1"/>
        </p:nvPicPr>
        <p:blipFill>
          <a:blip r:embed="rId2">
            <a:alphaModFix/>
          </a:blip>
          <a:stretch>
            <a:fillRect/>
          </a:stretch>
        </p:blipFill>
        <p:spPr>
          <a:xfrm>
            <a:off x="94042" y="129828"/>
            <a:ext cx="3756819" cy="1174006"/>
          </a:xfrm>
          <a:prstGeom prst="rect">
            <a:avLst/>
          </a:prstGeom>
        </p:spPr>
      </p:pic>
      <p:pic>
        <p:nvPicPr>
          <p:cNvPr id="5" name="Picture 4" descr="A close up of a logo&#10;&#10;Description automatically generated">
            <a:extLst>
              <a:ext uri="{FF2B5EF4-FFF2-40B4-BE49-F238E27FC236}">
                <a16:creationId xmlns:a16="http://schemas.microsoft.com/office/drawing/2014/main" id="{8A8FAE4B-CAD2-DA42-954A-C5D97F131E00}"/>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C5035573-4F43-B04D-8AB0-0D7EDE04676D}"/>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26502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609600" y="365760"/>
            <a:ext cx="109728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990000"/>
              </a:buClr>
              <a:buSzPts val="2800"/>
              <a:buFont typeface="Arial Black"/>
              <a:buNone/>
              <a:defRPr sz="2800">
                <a:solidFill>
                  <a:srgbClr val="99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1" name="Google Shape;21;p3"/>
          <p:cNvPicPr preferRelativeResize="0"/>
          <p:nvPr/>
        </p:nvPicPr>
        <p:blipFill rotWithShape="1">
          <a:blip r:embed="rId2">
            <a:alphaModFix/>
          </a:blip>
          <a:srcRect/>
          <a:stretch/>
        </p:blipFill>
        <p:spPr>
          <a:xfrm>
            <a:off x="125923" y="6176963"/>
            <a:ext cx="983152" cy="615453"/>
          </a:xfrm>
          <a:prstGeom prst="rect">
            <a:avLst/>
          </a:prstGeom>
          <a:noFill/>
          <a:ln>
            <a:noFill/>
          </a:ln>
        </p:spPr>
      </p:pic>
      <p:sp>
        <p:nvSpPr>
          <p:cNvPr id="22" name="Google Shape;22;p3"/>
          <p:cNvSpPr txBox="1">
            <a:spLocks noGrp="1"/>
          </p:cNvSpPr>
          <p:nvPr>
            <p:ph type="body" idx="1"/>
          </p:nvPr>
        </p:nvSpPr>
        <p:spPr>
          <a:xfrm>
            <a:off x="609600" y="1810512"/>
            <a:ext cx="10972800" cy="43616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3" name="Google Shape;23;p3" descr="A close up of a logo&#10;&#10;Description automatically generated"/>
          <p:cNvPicPr preferRelativeResize="0"/>
          <p:nvPr/>
        </p:nvPicPr>
        <p:blipFill rotWithShape="1">
          <a:blip r:embed="rId3">
            <a:alphaModFix/>
          </a:blip>
          <a:srcRect/>
          <a:stretch/>
        </p:blipFill>
        <p:spPr>
          <a:xfrm>
            <a:off x="9816534" y="6271616"/>
            <a:ext cx="2162106" cy="433626"/>
          </a:xfrm>
          <a:prstGeom prst="rect">
            <a:avLst/>
          </a:prstGeom>
          <a:noFill/>
          <a:ln>
            <a:noFill/>
          </a:ln>
        </p:spPr>
      </p:pic>
    </p:spTree>
    <p:extLst>
      <p:ext uri="{BB962C8B-B14F-4D97-AF65-F5344CB8AC3E}">
        <p14:creationId xmlns:p14="http://schemas.microsoft.com/office/powerpoint/2010/main" val="150851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55311BA-70AE-8B47-9F63-C85A9247CCB9}"/>
              </a:ext>
            </a:extLst>
          </p:cNvPr>
          <p:cNvPicPr>
            <a:picLocks noChangeAspect="1"/>
          </p:cNvPicPr>
          <p:nvPr userDrawn="1"/>
        </p:nvPicPr>
        <p:blipFill>
          <a:blip r:embed="rId2">
            <a:alphaModFix amt="5000"/>
          </a:blip>
          <a:stretch>
            <a:fillRect/>
          </a:stretch>
        </p:blipFill>
        <p:spPr>
          <a:xfrm>
            <a:off x="4862146" y="-900318"/>
            <a:ext cx="8104451" cy="8104451"/>
          </a:xfrm>
          <a:prstGeom prst="rect">
            <a:avLst/>
          </a:prstGeom>
        </p:spPr>
      </p:pic>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3"/>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4"/>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65833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36846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9" name="Picture 8">
            <a:extLst>
              <a:ext uri="{FF2B5EF4-FFF2-40B4-BE49-F238E27FC236}">
                <a16:creationId xmlns:a16="http://schemas.microsoft.com/office/drawing/2014/main" id="{99327236-C8E4-F648-ACEF-B9DA8FD75726}"/>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83082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06170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11" name="Picture 10">
            <a:extLst>
              <a:ext uri="{FF2B5EF4-FFF2-40B4-BE49-F238E27FC236}">
                <a16:creationId xmlns:a16="http://schemas.microsoft.com/office/drawing/2014/main" id="{DABD7D76-76CF-7E46-B772-B868542B647E}"/>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36390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2335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64FFCB47-B58A-0D4F-8EDB-33C06A21842F}"/>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4520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43796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E17BE0-A94D-8D4A-BA23-890731E64F66}"/>
              </a:ext>
            </a:extLst>
          </p:cNvPr>
          <p:cNvSpPr>
            <a:spLocks noGrp="1"/>
          </p:cNvSpPr>
          <p:nvPr>
            <p:ph type="title"/>
          </p:nvPr>
        </p:nvSpPr>
        <p:spPr>
          <a:xfrm>
            <a:off x="612648" y="365125"/>
            <a:ext cx="109728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1FCEC3-35DE-DE47-95D0-C996045C4000}"/>
              </a:ext>
            </a:extLst>
          </p:cNvPr>
          <p:cNvSpPr>
            <a:spLocks noGrp="1"/>
          </p:cNvSpPr>
          <p:nvPr>
            <p:ph type="body" idx="1"/>
          </p:nvPr>
        </p:nvSpPr>
        <p:spPr>
          <a:xfrm>
            <a:off x="612648" y="1825625"/>
            <a:ext cx="10972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118DEB32-467F-B942-85FA-86AB2A7DC753}"/>
              </a:ext>
            </a:extLst>
          </p:cNvPr>
          <p:cNvPicPr>
            <a:picLocks noChangeAspect="1"/>
          </p:cNvPicPr>
          <p:nvPr userDrawn="1"/>
        </p:nvPicPr>
        <p:blipFill>
          <a:blip r:embed="rId12"/>
          <a:stretch>
            <a:fillRect/>
          </a:stretch>
        </p:blipFill>
        <p:spPr>
          <a:xfrm>
            <a:off x="125923" y="6176963"/>
            <a:ext cx="983152" cy="615453"/>
          </a:xfrm>
          <a:prstGeom prst="rect">
            <a:avLst/>
          </a:prstGeom>
        </p:spPr>
      </p:pic>
    </p:spTree>
    <p:extLst>
      <p:ext uri="{BB962C8B-B14F-4D97-AF65-F5344CB8AC3E}">
        <p14:creationId xmlns:p14="http://schemas.microsoft.com/office/powerpoint/2010/main" val="337850870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58" r:id="rId3"/>
    <p:sldLayoutId id="2147483661" r:id="rId4"/>
    <p:sldLayoutId id="2147483672" r:id="rId5"/>
    <p:sldLayoutId id="2147483660" r:id="rId6"/>
    <p:sldLayoutId id="2147483671" r:id="rId7"/>
    <p:sldLayoutId id="2147483663" r:id="rId8"/>
    <p:sldLayoutId id="2147483673" r:id="rId9"/>
    <p:sldLayoutId id="2147483674" r:id="rId10"/>
  </p:sldLayoutIdLst>
  <p:txStyles>
    <p:titleStyle>
      <a:lvl1pPr algn="l" defTabSz="914400" rtl="0" eaLnBrk="1" latinLnBrk="0" hangingPunct="1">
        <a:lnSpc>
          <a:spcPct val="90000"/>
        </a:lnSpc>
        <a:spcBef>
          <a:spcPct val="0"/>
        </a:spcBef>
        <a:buNone/>
        <a:defRPr sz="2800" b="1" i="0" kern="1200">
          <a:solidFill>
            <a:srgbClr val="990000"/>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0ADA-28DF-7847-8E7B-530AD897E054}"/>
              </a:ext>
            </a:extLst>
          </p:cNvPr>
          <p:cNvSpPr>
            <a:spLocks noGrp="1"/>
          </p:cNvSpPr>
          <p:nvPr>
            <p:ph type="ctrTitle"/>
          </p:nvPr>
        </p:nvSpPr>
        <p:spPr/>
        <p:txBody>
          <a:bodyPr/>
          <a:lstStyle/>
          <a:p>
            <a:r>
              <a:rPr lang="en-US">
                <a:latin typeface="Arial Black"/>
              </a:rPr>
              <a:t>General Study Skills</a:t>
            </a:r>
            <a:endParaRPr lang="en-US"/>
          </a:p>
        </p:txBody>
      </p:sp>
      <p:sp>
        <p:nvSpPr>
          <p:cNvPr id="3" name="Subtitle 2">
            <a:extLst>
              <a:ext uri="{FF2B5EF4-FFF2-40B4-BE49-F238E27FC236}">
                <a16:creationId xmlns:a16="http://schemas.microsoft.com/office/drawing/2014/main" id="{9D69F810-18B8-AE4B-9022-5856DAF217DA}"/>
              </a:ext>
            </a:extLst>
          </p:cNvPr>
          <p:cNvSpPr>
            <a:spLocks noGrp="1"/>
          </p:cNvSpPr>
          <p:nvPr>
            <p:ph type="subTitle" idx="1"/>
          </p:nvPr>
        </p:nvSpPr>
        <p:spPr/>
        <p:txBody>
          <a:bodyPr vert="horz" lIns="91440" tIns="45720" rIns="91440" bIns="45720" rtlCol="0" anchor="t">
            <a:normAutofit/>
          </a:bodyPr>
          <a:lstStyle/>
          <a:p>
            <a:r>
              <a:rPr lang="en-US">
                <a:latin typeface="Arial"/>
                <a:cs typeface="Arial"/>
              </a:rPr>
              <a:t>Annie Villanueva </a:t>
            </a:r>
          </a:p>
          <a:p>
            <a:r>
              <a:rPr lang="en-US">
                <a:latin typeface="Arial"/>
                <a:cs typeface="Arial"/>
              </a:rPr>
              <a:t>Kortschak Center For Learning and Creativity </a:t>
            </a:r>
            <a:endParaRPr lang="en-US"/>
          </a:p>
        </p:txBody>
      </p:sp>
    </p:spTree>
    <p:extLst>
      <p:ext uri="{BB962C8B-B14F-4D97-AF65-F5344CB8AC3E}">
        <p14:creationId xmlns:p14="http://schemas.microsoft.com/office/powerpoint/2010/main" val="35449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is picture shows a diagram of concept Maps&#10;&#10;Breaks down the main topic that is at the top of the page into smaller components going down the page&#10;&#10;">
            <a:extLst>
              <a:ext uri="{FF2B5EF4-FFF2-40B4-BE49-F238E27FC236}">
                <a16:creationId xmlns:a16="http://schemas.microsoft.com/office/drawing/2014/main" id="{043DA848-0D74-470F-AF3E-BDE32A1B906E}"/>
              </a:ext>
            </a:extLst>
          </p:cNvPr>
          <p:cNvPicPr>
            <a:picLocks noChangeAspect="1"/>
          </p:cNvPicPr>
          <p:nvPr/>
        </p:nvPicPr>
        <p:blipFill>
          <a:blip r:embed="rId3"/>
          <a:stretch>
            <a:fillRect/>
          </a:stretch>
        </p:blipFill>
        <p:spPr>
          <a:xfrm>
            <a:off x="6093015" y="1363074"/>
            <a:ext cx="6583245" cy="4129086"/>
          </a:xfrm>
          <a:prstGeom prst="rect">
            <a:avLst/>
          </a:prstGeom>
        </p:spPr>
      </p:pic>
      <p:sp>
        <p:nvSpPr>
          <p:cNvPr id="3" name="TextBox 2">
            <a:extLst>
              <a:ext uri="{FF2B5EF4-FFF2-40B4-BE49-F238E27FC236}">
                <a16:creationId xmlns:a16="http://schemas.microsoft.com/office/drawing/2014/main" id="{8EF27445-8CBE-46A9-BDB3-24B2832A47AD}"/>
              </a:ext>
            </a:extLst>
          </p:cNvPr>
          <p:cNvSpPr txBox="1"/>
          <p:nvPr/>
        </p:nvSpPr>
        <p:spPr>
          <a:xfrm>
            <a:off x="470598" y="1500554"/>
            <a:ext cx="6126145"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cs typeface="Calibri"/>
              </a:rPr>
              <a:t>Like</a:t>
            </a:r>
            <a:r>
              <a:rPr lang="en-US" sz="2400" dirty="0">
                <a:cs typeface="Calibri"/>
              </a:rPr>
              <a:t> mind mapping, concept maps is another diagram but more structured.</a:t>
            </a:r>
          </a:p>
          <a:p>
            <a:pPr marL="285750" indent="-285750">
              <a:buFont typeface="Arial"/>
              <a:buChar char="•"/>
            </a:pPr>
            <a:r>
              <a:rPr lang="en-US" sz="2400" dirty="0">
                <a:cs typeface="Calibri"/>
              </a:rPr>
              <a:t>Concept Maps is a visual hierarchal "tree" structure that organizes and connects important concepts to one main topic at the top.</a:t>
            </a:r>
            <a:endParaRPr lang="en-US" sz="2400">
              <a:cs typeface="Calibri"/>
            </a:endParaRPr>
          </a:p>
          <a:p>
            <a:pPr marL="285750" indent="-285750">
              <a:buFont typeface="Arial"/>
              <a:buChar char="•"/>
            </a:pPr>
            <a:endParaRPr lang="en-US" dirty="0">
              <a:cs typeface="Calibri"/>
            </a:endParaRPr>
          </a:p>
        </p:txBody>
      </p:sp>
      <p:sp>
        <p:nvSpPr>
          <p:cNvPr id="2" name="Title 1">
            <a:extLst>
              <a:ext uri="{FF2B5EF4-FFF2-40B4-BE49-F238E27FC236}">
                <a16:creationId xmlns:a16="http://schemas.microsoft.com/office/drawing/2014/main" id="{1C634297-4C30-4C3D-A6A6-5BF24C802ACE}"/>
              </a:ext>
            </a:extLst>
          </p:cNvPr>
          <p:cNvSpPr>
            <a:spLocks noGrp="1"/>
          </p:cNvSpPr>
          <p:nvPr>
            <p:ph type="title"/>
          </p:nvPr>
        </p:nvSpPr>
        <p:spPr/>
        <p:txBody>
          <a:bodyPr/>
          <a:lstStyle/>
          <a:p>
            <a:r>
              <a:rPr lang="en-US">
                <a:latin typeface="Arial Black"/>
              </a:rPr>
              <a:t>Concept maps (Davies, 2011)</a:t>
            </a:r>
            <a:endParaRPr lang="en-US" b="0">
              <a:latin typeface="Arial Black"/>
            </a:endParaRPr>
          </a:p>
        </p:txBody>
      </p:sp>
    </p:spTree>
    <p:extLst>
      <p:ext uri="{BB962C8B-B14F-4D97-AF65-F5344CB8AC3E}">
        <p14:creationId xmlns:p14="http://schemas.microsoft.com/office/powerpoint/2010/main" val="369632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2E47-F851-3F41-BD25-976509222AC7}"/>
              </a:ext>
            </a:extLst>
          </p:cNvPr>
          <p:cNvSpPr>
            <a:spLocks noGrp="1"/>
          </p:cNvSpPr>
          <p:nvPr>
            <p:ph type="title"/>
          </p:nvPr>
        </p:nvSpPr>
        <p:spPr/>
        <p:txBody>
          <a:bodyPr/>
          <a:lstStyle/>
          <a:p>
            <a:r>
              <a:rPr lang="en-US">
                <a:latin typeface="Arial Black"/>
              </a:rPr>
              <a:t>References</a:t>
            </a:r>
            <a:endParaRPr lang="en-US"/>
          </a:p>
        </p:txBody>
      </p:sp>
      <p:sp>
        <p:nvSpPr>
          <p:cNvPr id="3" name="Text Placeholder 2">
            <a:extLst>
              <a:ext uri="{FF2B5EF4-FFF2-40B4-BE49-F238E27FC236}">
                <a16:creationId xmlns:a16="http://schemas.microsoft.com/office/drawing/2014/main" id="{81CECDBA-8638-8F4C-8F7F-103C53479793}"/>
              </a:ext>
            </a:extLst>
          </p:cNvPr>
          <p:cNvSpPr>
            <a:spLocks noGrp="1"/>
          </p:cNvSpPr>
          <p:nvPr>
            <p:ph type="body" idx="1"/>
          </p:nvPr>
        </p:nvSpPr>
        <p:spPr/>
        <p:txBody>
          <a:bodyPr/>
          <a:lstStyle/>
          <a:p>
            <a:r>
              <a:rPr lang="en-US">
                <a:latin typeface="Arial"/>
                <a:cs typeface="Arial"/>
              </a:rPr>
              <a:t>Seli, H. &amp; Dembo, M. H. (2020). Motivation and learning strategies for college success: A focus on self- regulated learning (6th ed.). New York: Routledge.</a:t>
            </a:r>
            <a:endParaRPr lang="en-US"/>
          </a:p>
          <a:p>
            <a:r>
              <a:rPr lang="en-US">
                <a:latin typeface="Arial"/>
                <a:cs typeface="Arial"/>
              </a:rPr>
              <a:t>Davies, M. (2011). Concept mapping, mind mapping and argument mapping: what are the differences and do they matter? </a:t>
            </a:r>
            <a:r>
              <a:rPr lang="en-US" i="1">
                <a:latin typeface="Arial"/>
                <a:cs typeface="Arial"/>
              </a:rPr>
              <a:t>Higher Education</a:t>
            </a:r>
            <a:r>
              <a:rPr lang="en-US">
                <a:latin typeface="Arial"/>
                <a:cs typeface="Arial"/>
              </a:rPr>
              <a:t>, </a:t>
            </a:r>
            <a:r>
              <a:rPr lang="en-US" i="1">
                <a:latin typeface="Arial"/>
                <a:cs typeface="Arial"/>
              </a:rPr>
              <a:t>62</a:t>
            </a:r>
            <a:r>
              <a:rPr lang="en-US">
                <a:latin typeface="Arial"/>
                <a:cs typeface="Arial"/>
              </a:rPr>
              <a:t>(3), 279–301. https://doi.org/10.1007/s10734-010-9387-6</a:t>
            </a:r>
            <a:endParaRPr lang="en-US"/>
          </a:p>
          <a:p>
            <a:endParaRPr lang="en-US"/>
          </a:p>
        </p:txBody>
      </p:sp>
    </p:spTree>
    <p:extLst>
      <p:ext uri="{BB962C8B-B14F-4D97-AF65-F5344CB8AC3E}">
        <p14:creationId xmlns:p14="http://schemas.microsoft.com/office/powerpoint/2010/main" val="251394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BDF1-DFD5-EF43-BB83-DA7AE13B6814}"/>
              </a:ext>
            </a:extLst>
          </p:cNvPr>
          <p:cNvSpPr>
            <a:spLocks noGrp="1"/>
          </p:cNvSpPr>
          <p:nvPr>
            <p:ph type="title"/>
          </p:nvPr>
        </p:nvSpPr>
        <p:spPr/>
        <p:txBody>
          <a:bodyPr/>
          <a:lstStyle/>
          <a:p>
            <a:r>
              <a:rPr lang="en-US">
                <a:latin typeface="Arial Black"/>
              </a:rPr>
              <a:t>Learning Objectives</a:t>
            </a:r>
            <a:endParaRPr lang="en-US"/>
          </a:p>
        </p:txBody>
      </p:sp>
      <p:sp>
        <p:nvSpPr>
          <p:cNvPr id="3" name="Text Placeholder 2">
            <a:extLst>
              <a:ext uri="{FF2B5EF4-FFF2-40B4-BE49-F238E27FC236}">
                <a16:creationId xmlns:a16="http://schemas.microsoft.com/office/drawing/2014/main" id="{6F3DA1F8-3599-E84C-924C-DC6358AB244F}"/>
              </a:ext>
            </a:extLst>
          </p:cNvPr>
          <p:cNvSpPr>
            <a:spLocks noGrp="1"/>
          </p:cNvSpPr>
          <p:nvPr>
            <p:ph type="body" sz="quarter" idx="10"/>
          </p:nvPr>
        </p:nvSpPr>
        <p:spPr>
          <a:xfrm>
            <a:off x="609600" y="1394876"/>
            <a:ext cx="10972800" cy="2560598"/>
          </a:xfrm>
        </p:spPr>
        <p:txBody>
          <a:bodyPr vert="horz" lIns="91440" tIns="45720" rIns="91440" bIns="45720" rtlCol="0" anchor="t">
            <a:normAutofit/>
          </a:bodyPr>
          <a:lstStyle/>
          <a:p>
            <a:pPr marL="342900" indent="-342900">
              <a:buChar char="•"/>
            </a:pPr>
            <a:r>
              <a:rPr lang="en-US" b="1" dirty="0">
                <a:latin typeface="Arial"/>
                <a:cs typeface="Arial"/>
              </a:rPr>
              <a:t>Understand </a:t>
            </a:r>
            <a:r>
              <a:rPr lang="en-US" dirty="0">
                <a:latin typeface="Arial"/>
                <a:cs typeface="Arial"/>
              </a:rPr>
              <a:t>what we mean by general study skills and why they are important</a:t>
            </a:r>
            <a:endParaRPr lang="en-US" dirty="0"/>
          </a:p>
          <a:p>
            <a:pPr marL="342900" indent="-342900">
              <a:buChar char="•"/>
            </a:pPr>
            <a:r>
              <a:rPr lang="en-US" b="1" dirty="0">
                <a:latin typeface="Arial"/>
                <a:cs typeface="Arial"/>
              </a:rPr>
              <a:t>Recognize </a:t>
            </a:r>
            <a:r>
              <a:rPr lang="en-US" dirty="0">
                <a:latin typeface="Arial"/>
                <a:cs typeface="Arial"/>
              </a:rPr>
              <a:t>the difference between</a:t>
            </a:r>
            <a:r>
              <a:rPr lang="en-US" b="1" dirty="0">
                <a:latin typeface="Arial"/>
                <a:cs typeface="Arial"/>
              </a:rPr>
              <a:t> </a:t>
            </a:r>
            <a:r>
              <a:rPr lang="en-US" dirty="0">
                <a:latin typeface="Arial"/>
                <a:cs typeface="Arial"/>
              </a:rPr>
              <a:t>Meaningful Learning Strategies and Rote Learning Strategies</a:t>
            </a:r>
            <a:endParaRPr lang="en-US" dirty="0"/>
          </a:p>
          <a:p>
            <a:pPr marL="342900" indent="-342900">
              <a:buChar char="•"/>
            </a:pPr>
            <a:r>
              <a:rPr lang="en-US" b="1" dirty="0">
                <a:latin typeface="Arial"/>
                <a:cs typeface="Arial"/>
              </a:rPr>
              <a:t>Describe </a:t>
            </a:r>
            <a:r>
              <a:rPr lang="en-US" dirty="0">
                <a:latin typeface="Arial"/>
                <a:cs typeface="Arial"/>
              </a:rPr>
              <a:t>different approaches for learning different types of material </a:t>
            </a:r>
            <a:endParaRPr lang="en-US" dirty="0"/>
          </a:p>
          <a:p>
            <a:endParaRPr lang="en-US">
              <a:latin typeface="Arial"/>
              <a:cs typeface="Arial"/>
            </a:endParaRPr>
          </a:p>
        </p:txBody>
      </p:sp>
    </p:spTree>
    <p:extLst>
      <p:ext uri="{BB962C8B-B14F-4D97-AF65-F5344CB8AC3E}">
        <p14:creationId xmlns:p14="http://schemas.microsoft.com/office/powerpoint/2010/main" val="96984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40B14-AA0E-4642-9980-8BF20B637825}"/>
              </a:ext>
            </a:extLst>
          </p:cNvPr>
          <p:cNvSpPr>
            <a:spLocks noGrp="1"/>
          </p:cNvSpPr>
          <p:nvPr>
            <p:ph type="title"/>
          </p:nvPr>
        </p:nvSpPr>
        <p:spPr/>
        <p:txBody>
          <a:bodyPr/>
          <a:lstStyle/>
          <a:p>
            <a:r>
              <a:rPr lang="en-US" dirty="0">
                <a:latin typeface="Arial Black"/>
              </a:rPr>
              <a:t>What are general study skills and why do they matter?</a:t>
            </a:r>
            <a:endParaRPr lang="en-US" dirty="0"/>
          </a:p>
        </p:txBody>
      </p:sp>
      <p:sp>
        <p:nvSpPr>
          <p:cNvPr id="3" name="Text Placeholder 2">
            <a:extLst>
              <a:ext uri="{FF2B5EF4-FFF2-40B4-BE49-F238E27FC236}">
                <a16:creationId xmlns:a16="http://schemas.microsoft.com/office/drawing/2014/main" id="{A9D52766-563E-4E60-8B80-FE04CBFF5478}"/>
              </a:ext>
            </a:extLst>
          </p:cNvPr>
          <p:cNvSpPr>
            <a:spLocks noGrp="1"/>
          </p:cNvSpPr>
          <p:nvPr>
            <p:ph type="body" sz="quarter" idx="10"/>
          </p:nvPr>
        </p:nvSpPr>
        <p:spPr/>
        <p:txBody>
          <a:bodyPr vert="horz" lIns="91440" tIns="45720" rIns="91440" bIns="45720" rtlCol="0" anchor="t">
            <a:normAutofit/>
          </a:bodyPr>
          <a:lstStyle/>
          <a:p>
            <a:r>
              <a:rPr lang="en-US" dirty="0">
                <a:latin typeface="Arial"/>
                <a:cs typeface="Arial"/>
              </a:rPr>
              <a:t>General study skills are the skills needed as a college student to help you succeed in all of your classes. </a:t>
            </a:r>
            <a:endParaRPr lang="en-US" dirty="0"/>
          </a:p>
          <a:p>
            <a:endParaRPr lang="en-US"/>
          </a:p>
          <a:p>
            <a:r>
              <a:rPr lang="en-US" dirty="0">
                <a:latin typeface="Arial"/>
                <a:cs typeface="Arial"/>
              </a:rPr>
              <a:t>Learning different strategies for different types of course material is necessary because different classes will require different approaches so the ability to adjust is key.</a:t>
            </a:r>
            <a:endParaRPr lang="en-US" dirty="0"/>
          </a:p>
        </p:txBody>
      </p:sp>
    </p:spTree>
    <p:extLst>
      <p:ext uri="{BB962C8B-B14F-4D97-AF65-F5344CB8AC3E}">
        <p14:creationId xmlns:p14="http://schemas.microsoft.com/office/powerpoint/2010/main" val="112178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34B88-2A65-4534-ADE2-A5FA3CBAAB91}"/>
              </a:ext>
            </a:extLst>
          </p:cNvPr>
          <p:cNvSpPr>
            <a:spLocks noGrp="1"/>
          </p:cNvSpPr>
          <p:nvPr>
            <p:ph type="title"/>
          </p:nvPr>
        </p:nvSpPr>
        <p:spPr/>
        <p:txBody>
          <a:bodyPr/>
          <a:lstStyle/>
          <a:p>
            <a:r>
              <a:rPr lang="en-US" dirty="0">
                <a:latin typeface="Arial Black"/>
              </a:rPr>
              <a:t>Meaningful and Rote Learning Strategies </a:t>
            </a:r>
            <a:endParaRPr lang="en-US" dirty="0"/>
          </a:p>
        </p:txBody>
      </p:sp>
      <p:sp>
        <p:nvSpPr>
          <p:cNvPr id="3" name="Text Placeholder 2">
            <a:extLst>
              <a:ext uri="{FF2B5EF4-FFF2-40B4-BE49-F238E27FC236}">
                <a16:creationId xmlns:a16="http://schemas.microsoft.com/office/drawing/2014/main" id="{FD4CBB0E-A820-473A-8A7E-384B9DD0197B}"/>
              </a:ext>
            </a:extLst>
          </p:cNvPr>
          <p:cNvSpPr>
            <a:spLocks noGrp="1"/>
          </p:cNvSpPr>
          <p:nvPr>
            <p:ph type="body" sz="quarter" idx="10"/>
          </p:nvPr>
        </p:nvSpPr>
        <p:spPr>
          <a:xfrm>
            <a:off x="609600" y="1957448"/>
            <a:ext cx="9720317" cy="3565940"/>
          </a:xfrm>
        </p:spPr>
        <p:txBody>
          <a:bodyPr vert="horz" lIns="91440" tIns="45720" rIns="91440" bIns="45720" rtlCol="0" anchor="t">
            <a:normAutofit fontScale="85000" lnSpcReduction="10000"/>
          </a:bodyPr>
          <a:lstStyle/>
          <a:p>
            <a:r>
              <a:rPr lang="en-US" b="1" dirty="0">
                <a:latin typeface="Arial"/>
                <a:cs typeface="Arial"/>
              </a:rPr>
              <a:t>Rote Learning Strategies: </a:t>
            </a:r>
            <a:r>
              <a:rPr lang="en-US" dirty="0">
                <a:latin typeface="Arial"/>
                <a:cs typeface="Arial"/>
              </a:rPr>
              <a:t>repetition without gaining a deep understanding of the material (Seli &amp; Dembo, 2020)</a:t>
            </a:r>
            <a:endParaRPr lang="en-US" dirty="0"/>
          </a:p>
          <a:p>
            <a:pPr marL="1028700" lvl="1" indent="-342900">
              <a:buFont typeface="Arial,Sans-Serif" panose="020B0604020202020204" pitchFamily="34" charset="0"/>
              <a:buChar char="•"/>
            </a:pPr>
            <a:r>
              <a:rPr lang="en-US" dirty="0">
                <a:latin typeface="Arial"/>
                <a:cs typeface="Arial"/>
              </a:rPr>
              <a:t>Re-reading notes</a:t>
            </a:r>
            <a:endParaRPr lang="en-US" dirty="0"/>
          </a:p>
          <a:p>
            <a:pPr marL="1028700" lvl="1" indent="-342900">
              <a:buFont typeface="Arial,Sans-Serif" panose="020B0604020202020204" pitchFamily="34" charset="0"/>
              <a:buChar char="•"/>
            </a:pPr>
            <a:r>
              <a:rPr lang="en-US" dirty="0">
                <a:latin typeface="Arial"/>
                <a:cs typeface="Arial"/>
              </a:rPr>
              <a:t>Cramming the night before</a:t>
            </a:r>
            <a:endParaRPr lang="en-US"/>
          </a:p>
          <a:p>
            <a:pPr marL="1028700" lvl="1" indent="-342900">
              <a:buFont typeface="Arial,Sans-Serif" panose="020B0604020202020204" pitchFamily="34" charset="0"/>
              <a:buChar char="•"/>
            </a:pPr>
            <a:endParaRPr lang="en-US" b="1" dirty="0">
              <a:latin typeface="Arial"/>
              <a:cs typeface="Arial"/>
            </a:endParaRPr>
          </a:p>
          <a:p>
            <a:r>
              <a:rPr lang="en-US" b="1" dirty="0">
                <a:latin typeface="Arial"/>
                <a:cs typeface="Arial"/>
              </a:rPr>
              <a:t>Meaningful Learning Strategies</a:t>
            </a:r>
            <a:r>
              <a:rPr lang="en-US" dirty="0">
                <a:latin typeface="Arial"/>
                <a:cs typeface="Arial"/>
              </a:rPr>
              <a:t>: make sense of the material and connect to prior knowledge</a:t>
            </a:r>
            <a:endParaRPr lang="en-US" dirty="0"/>
          </a:p>
          <a:p>
            <a:pPr marL="1028700" lvl="1" indent="-342900">
              <a:buChar char="•"/>
            </a:pPr>
            <a:r>
              <a:rPr lang="en-US" b="1" dirty="0">
                <a:latin typeface="Arial"/>
                <a:cs typeface="Arial"/>
              </a:rPr>
              <a:t>Elaboration</a:t>
            </a:r>
          </a:p>
          <a:p>
            <a:pPr marL="1485900" lvl="2" indent="-342900"/>
            <a:r>
              <a:rPr lang="en-US" dirty="0">
                <a:latin typeface="Arial"/>
                <a:cs typeface="Arial"/>
              </a:rPr>
              <a:t>Adding detail, summarizing, creating examples and analogies</a:t>
            </a:r>
          </a:p>
          <a:p>
            <a:pPr marL="1485900" lvl="2" indent="-342900"/>
            <a:r>
              <a:rPr lang="en-US" dirty="0">
                <a:latin typeface="Arial"/>
                <a:cs typeface="Arial"/>
              </a:rPr>
              <a:t>"Who, what, when, where, where and how"</a:t>
            </a:r>
          </a:p>
          <a:p>
            <a:pPr marL="1028700" lvl="1" indent="-342900">
              <a:buChar char="•"/>
            </a:pPr>
            <a:r>
              <a:rPr lang="en-US" b="1" dirty="0">
                <a:latin typeface="Arial"/>
                <a:cs typeface="Arial"/>
              </a:rPr>
              <a:t>Organization </a:t>
            </a:r>
            <a:endParaRPr lang="en-US"/>
          </a:p>
          <a:p>
            <a:pPr marL="1485900" lvl="2" indent="-342900"/>
            <a:r>
              <a:rPr lang="en-US" dirty="0">
                <a:latin typeface="Arial"/>
                <a:cs typeface="Arial"/>
              </a:rPr>
              <a:t>Creating structure for the material by forming relationships and connections</a:t>
            </a:r>
          </a:p>
          <a:p>
            <a:pPr marL="342900" indent="-342900">
              <a:buChar char="•"/>
            </a:pPr>
            <a:endParaRPr lang="en-US">
              <a:latin typeface="Arial"/>
              <a:cs typeface="Arial"/>
            </a:endParaRPr>
          </a:p>
          <a:p>
            <a:pPr marL="342900" indent="-342900">
              <a:buChar char="•"/>
            </a:pPr>
            <a:endParaRPr lang="en-US">
              <a:latin typeface="Arial"/>
              <a:cs typeface="Arial"/>
            </a:endParaRPr>
          </a:p>
          <a:p>
            <a:endParaRPr lang="en-US">
              <a:latin typeface="Arial"/>
              <a:cs typeface="Arial"/>
            </a:endParaRPr>
          </a:p>
          <a:p>
            <a:endParaRPr lang="en-US">
              <a:latin typeface="Arial"/>
              <a:cs typeface="Arial"/>
            </a:endParaRPr>
          </a:p>
          <a:p>
            <a:endParaRPr lang="en-US">
              <a:latin typeface="Arial"/>
              <a:cs typeface="Arial"/>
            </a:endParaRPr>
          </a:p>
        </p:txBody>
      </p:sp>
    </p:spTree>
    <p:extLst>
      <p:ext uri="{BB962C8B-B14F-4D97-AF65-F5344CB8AC3E}">
        <p14:creationId xmlns:p14="http://schemas.microsoft.com/office/powerpoint/2010/main" val="2529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7D20B-3447-41D3-8AFC-23AB4B7EE7EF}"/>
              </a:ext>
            </a:extLst>
          </p:cNvPr>
          <p:cNvSpPr>
            <a:spLocks noGrp="1"/>
          </p:cNvSpPr>
          <p:nvPr>
            <p:ph type="title"/>
          </p:nvPr>
        </p:nvSpPr>
        <p:spPr/>
        <p:txBody>
          <a:bodyPr/>
          <a:lstStyle/>
          <a:p>
            <a:r>
              <a:rPr lang="en-US" dirty="0">
                <a:latin typeface="Arial Black"/>
              </a:rPr>
              <a:t>Summarization</a:t>
            </a:r>
            <a:endParaRPr lang="en-US" dirty="0"/>
          </a:p>
        </p:txBody>
      </p:sp>
      <p:sp>
        <p:nvSpPr>
          <p:cNvPr id="3" name="Text Placeholder 2">
            <a:extLst>
              <a:ext uri="{FF2B5EF4-FFF2-40B4-BE49-F238E27FC236}">
                <a16:creationId xmlns:a16="http://schemas.microsoft.com/office/drawing/2014/main" id="{8E9B5F17-32DE-4601-932A-3E5E94A38972}"/>
              </a:ext>
            </a:extLst>
          </p:cNvPr>
          <p:cNvSpPr>
            <a:spLocks noGrp="1"/>
          </p:cNvSpPr>
          <p:nvPr>
            <p:ph type="body" sz="quarter" idx="10"/>
          </p:nvPr>
        </p:nvSpPr>
        <p:spPr/>
        <p:txBody>
          <a:bodyPr vert="horz" lIns="91440" tIns="45720" rIns="91440" bIns="45720" rtlCol="0" anchor="t">
            <a:normAutofit/>
          </a:bodyPr>
          <a:lstStyle/>
          <a:p>
            <a:pPr marL="342900" indent="-342900">
              <a:buChar char="•"/>
            </a:pPr>
            <a:r>
              <a:rPr lang="en-US" dirty="0">
                <a:latin typeface="Arial"/>
                <a:cs typeface="Arial"/>
              </a:rPr>
              <a:t>An elaboration strategy that takes a section of reading and condenses to a short summary (Seli &amp; Dembo, 2020)</a:t>
            </a:r>
            <a:endParaRPr lang="en-US" dirty="0"/>
          </a:p>
          <a:p>
            <a:pPr marL="342900" indent="-342900">
              <a:buChar char="•"/>
            </a:pPr>
            <a:r>
              <a:rPr lang="en-US" dirty="0">
                <a:latin typeface="Arial"/>
                <a:cs typeface="Arial"/>
              </a:rPr>
              <a:t>Example: </a:t>
            </a:r>
          </a:p>
          <a:p>
            <a:pPr marL="1028700" lvl="1">
              <a:buChar char="•"/>
            </a:pPr>
            <a:r>
              <a:rPr lang="en-US" dirty="0">
                <a:latin typeface="Arial"/>
                <a:cs typeface="Arial"/>
              </a:rPr>
              <a:t>Paragraph to read: </a:t>
            </a:r>
            <a:r>
              <a:rPr lang="en-US" sz="1600" i="1" dirty="0">
                <a:latin typeface="Arial"/>
                <a:cs typeface="Arial"/>
              </a:rPr>
              <a:t>Learning how to use and incorporate different learning strategies can be difficult. Especially, when we don’t know how to use new learning strategies, we can become lost and stuck on how to use them. However, we can break down different learning strategies. There are Rote and meaningful learning strategies. We want to incorporate as many meaningful learning strategies as we can to be able to put new information in long-term memory and retain the information better. The different meaningful learning strategies are elaboration and organizational learning strategies. </a:t>
            </a:r>
            <a:endParaRPr lang="en-US" sz="1600" dirty="0">
              <a:latin typeface="Arial"/>
              <a:cs typeface="Arial"/>
            </a:endParaRPr>
          </a:p>
          <a:p>
            <a:pPr marL="1028700" lvl="1"/>
            <a:r>
              <a:rPr lang="en-US" dirty="0">
                <a:latin typeface="Arial"/>
                <a:cs typeface="Arial"/>
              </a:rPr>
              <a:t>Summary Sentence: </a:t>
            </a:r>
            <a:r>
              <a:rPr lang="en-US" sz="1800" i="1" dirty="0">
                <a:latin typeface="Arial"/>
                <a:cs typeface="Arial"/>
              </a:rPr>
              <a:t>There are rote and meaningful learning strategies. It is better to use meaningful learning, which is an elaboration and organizational learning strategies, to be able to remember the information.</a:t>
            </a:r>
          </a:p>
          <a:p>
            <a:pPr marL="342900" indent="-342900">
              <a:buChar char="•"/>
            </a:pPr>
            <a:endParaRPr lang="en-US" dirty="0"/>
          </a:p>
        </p:txBody>
      </p:sp>
    </p:spTree>
    <p:extLst>
      <p:ext uri="{BB962C8B-B14F-4D97-AF65-F5344CB8AC3E}">
        <p14:creationId xmlns:p14="http://schemas.microsoft.com/office/powerpoint/2010/main" val="41561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85EB5-10FE-47E5-A270-10621CB93DBB}"/>
              </a:ext>
            </a:extLst>
          </p:cNvPr>
          <p:cNvSpPr>
            <a:spLocks noGrp="1"/>
          </p:cNvSpPr>
          <p:nvPr>
            <p:ph type="title"/>
          </p:nvPr>
        </p:nvSpPr>
        <p:spPr/>
        <p:txBody>
          <a:bodyPr/>
          <a:lstStyle/>
          <a:p>
            <a:r>
              <a:rPr lang="en-US" dirty="0">
                <a:latin typeface="Arial Black"/>
              </a:rPr>
              <a:t>Outlining </a:t>
            </a:r>
            <a:endParaRPr lang="en-US" b="0" dirty="0">
              <a:latin typeface="Arial Black"/>
            </a:endParaRPr>
          </a:p>
        </p:txBody>
      </p:sp>
      <p:sp>
        <p:nvSpPr>
          <p:cNvPr id="6" name="Content Placeholder 5">
            <a:extLst>
              <a:ext uri="{FF2B5EF4-FFF2-40B4-BE49-F238E27FC236}">
                <a16:creationId xmlns:a16="http://schemas.microsoft.com/office/drawing/2014/main" id="{65FF3C2C-C469-4D10-877F-57CFEFBEEDC6}"/>
              </a:ext>
            </a:extLst>
          </p:cNvPr>
          <p:cNvSpPr>
            <a:spLocks noGrp="1"/>
          </p:cNvSpPr>
          <p:nvPr>
            <p:ph sz="quarter" idx="13"/>
          </p:nvPr>
        </p:nvSpPr>
        <p:spPr>
          <a:xfrm>
            <a:off x="612647" y="1711762"/>
            <a:ext cx="11280752" cy="4325063"/>
          </a:xfrm>
        </p:spPr>
        <p:txBody>
          <a:bodyPr vert="horz" lIns="91440" tIns="45720" rIns="91440" bIns="45720" rtlCol="0" anchor="t">
            <a:normAutofit/>
          </a:bodyPr>
          <a:lstStyle/>
          <a:p>
            <a:pPr marL="342900" indent="-342900">
              <a:buChar char="•"/>
            </a:pPr>
            <a:r>
              <a:rPr lang="en-US" sz="2400" dirty="0">
                <a:latin typeface="Arial"/>
                <a:cs typeface="Arial"/>
              </a:rPr>
              <a:t>Organize the material by identifying the relationship between main ideas and supporting details (Seli &amp; Dembo, 2020)</a:t>
            </a:r>
            <a:endParaRPr lang="en-US" dirty="0"/>
          </a:p>
        </p:txBody>
      </p:sp>
      <p:sp>
        <p:nvSpPr>
          <p:cNvPr id="5" name="TextBox 4">
            <a:extLst>
              <a:ext uri="{FF2B5EF4-FFF2-40B4-BE49-F238E27FC236}">
                <a16:creationId xmlns:a16="http://schemas.microsoft.com/office/drawing/2014/main" id="{B3F8F3A2-B2D7-46EF-8100-E31831EFF9C8}"/>
              </a:ext>
            </a:extLst>
          </p:cNvPr>
          <p:cNvSpPr txBox="1"/>
          <p:nvPr/>
        </p:nvSpPr>
        <p:spPr>
          <a:xfrm>
            <a:off x="2843483" y="2693016"/>
            <a:ext cx="5832953" cy="3785652"/>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Arial"/>
                <a:cs typeface="Segoe UI"/>
              </a:rPr>
              <a:t>Example:  </a:t>
            </a:r>
            <a:endParaRPr lang="en-US" sz="2400" dirty="0">
              <a:latin typeface="Arial"/>
              <a:cs typeface="Segoe UI"/>
            </a:endParaRPr>
          </a:p>
          <a:p>
            <a:pPr>
              <a:buAutoNum type="arabicPeriod"/>
            </a:pPr>
            <a:r>
              <a:rPr lang="en-US" sz="2400" dirty="0">
                <a:latin typeface="Arial"/>
                <a:cs typeface="Arial"/>
              </a:rPr>
              <a:t> Major Topic​</a:t>
            </a:r>
          </a:p>
          <a:p>
            <a:pPr lvl="1">
              <a:buAutoNum type="arabicPeriod"/>
            </a:pPr>
            <a:r>
              <a:rPr lang="en-US" sz="2400" dirty="0">
                <a:latin typeface="Arial"/>
                <a:cs typeface="Arial"/>
              </a:rPr>
              <a:t> First Main Idea​</a:t>
            </a:r>
          </a:p>
          <a:p>
            <a:pPr lvl="2">
              <a:buAutoNum type="arabicPeriod"/>
            </a:pPr>
            <a:r>
              <a:rPr lang="en-US" sz="2400" dirty="0">
                <a:latin typeface="Arial"/>
                <a:cs typeface="Arial"/>
              </a:rPr>
              <a:t> First Important detail ​</a:t>
            </a:r>
          </a:p>
          <a:p>
            <a:pPr lvl="2">
              <a:buAutoNum type="arabicPeriod"/>
            </a:pPr>
            <a:r>
              <a:rPr lang="en-US" sz="2400" dirty="0">
                <a:latin typeface="Arial"/>
                <a:cs typeface="Arial"/>
              </a:rPr>
              <a:t> Second Important detail ​</a:t>
            </a:r>
          </a:p>
          <a:p>
            <a:pPr lvl="2">
              <a:buAutoNum type="arabicPeriod"/>
            </a:pPr>
            <a:r>
              <a:rPr lang="en-US" sz="2400" dirty="0">
                <a:latin typeface="Arial"/>
                <a:cs typeface="Arial"/>
              </a:rPr>
              <a:t> Third Important detail ​</a:t>
            </a:r>
          </a:p>
          <a:p>
            <a:pPr lvl="1">
              <a:buAutoNum type="arabicPeriod" startAt="2"/>
            </a:pPr>
            <a:r>
              <a:rPr lang="en-US" sz="2400" dirty="0">
                <a:latin typeface="Arial"/>
                <a:cs typeface="Arial"/>
              </a:rPr>
              <a:t> Second Main Idea​</a:t>
            </a:r>
          </a:p>
          <a:p>
            <a:pPr lvl="2">
              <a:buAutoNum type="arabicPeriod"/>
            </a:pPr>
            <a:r>
              <a:rPr lang="en-US" sz="2400" dirty="0">
                <a:latin typeface="Arial"/>
                <a:cs typeface="Arial"/>
              </a:rPr>
              <a:t> First Important detail ​</a:t>
            </a:r>
          </a:p>
          <a:p>
            <a:pPr lvl="2">
              <a:buAutoNum type="arabicPeriod"/>
            </a:pPr>
            <a:r>
              <a:rPr lang="en-US" sz="2400" dirty="0">
                <a:latin typeface="Arial"/>
                <a:cs typeface="Arial"/>
              </a:rPr>
              <a:t> Second Important detail ​</a:t>
            </a:r>
          </a:p>
          <a:p>
            <a:pPr lvl="2">
              <a:buAutoNum type="arabicPeriod"/>
            </a:pPr>
            <a:r>
              <a:rPr lang="en-US" sz="2400" dirty="0">
                <a:latin typeface="Arial"/>
                <a:cs typeface="Arial"/>
              </a:rPr>
              <a:t> Third Important detail </a:t>
            </a:r>
          </a:p>
        </p:txBody>
      </p:sp>
    </p:spTree>
    <p:extLst>
      <p:ext uri="{BB962C8B-B14F-4D97-AF65-F5344CB8AC3E}">
        <p14:creationId xmlns:p14="http://schemas.microsoft.com/office/powerpoint/2010/main" val="1662086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C1E9F-5E0F-428A-A936-2E133F050A2A}"/>
              </a:ext>
            </a:extLst>
          </p:cNvPr>
          <p:cNvSpPr>
            <a:spLocks noGrp="1"/>
          </p:cNvSpPr>
          <p:nvPr>
            <p:ph type="title"/>
          </p:nvPr>
        </p:nvSpPr>
        <p:spPr/>
        <p:txBody>
          <a:bodyPr/>
          <a:lstStyle/>
          <a:p>
            <a:r>
              <a:rPr lang="en-US" dirty="0">
                <a:latin typeface="Arial Black"/>
              </a:rPr>
              <a:t>Practice Testing </a:t>
            </a:r>
            <a:endParaRPr lang="en-US" b="0" dirty="0">
              <a:latin typeface="Arial Black"/>
            </a:endParaRPr>
          </a:p>
        </p:txBody>
      </p:sp>
      <p:sp>
        <p:nvSpPr>
          <p:cNvPr id="3" name="Text Placeholder 2">
            <a:extLst>
              <a:ext uri="{FF2B5EF4-FFF2-40B4-BE49-F238E27FC236}">
                <a16:creationId xmlns:a16="http://schemas.microsoft.com/office/drawing/2014/main" id="{6AA41C8A-95FB-4A75-B5B3-DF5FBC22DECA}"/>
              </a:ext>
            </a:extLst>
          </p:cNvPr>
          <p:cNvSpPr>
            <a:spLocks noGrp="1"/>
          </p:cNvSpPr>
          <p:nvPr>
            <p:ph type="body" sz="quarter" idx="10"/>
          </p:nvPr>
        </p:nvSpPr>
        <p:spPr/>
        <p:txBody>
          <a:bodyPr vert="horz" lIns="91440" tIns="45720" rIns="91440" bIns="45720" rtlCol="0" anchor="t">
            <a:normAutofit/>
          </a:bodyPr>
          <a:lstStyle/>
          <a:p>
            <a:pPr marL="342900" indent="-342900">
              <a:buChar char="•"/>
            </a:pPr>
            <a:r>
              <a:rPr lang="en-US" dirty="0">
                <a:latin typeface="Arial"/>
                <a:cs typeface="Arial"/>
              </a:rPr>
              <a:t>Attempting problems that will reflect material on future quizzes or tests (Seli &amp; Dembo, 2020)</a:t>
            </a:r>
            <a:endParaRPr lang="en-US"/>
          </a:p>
          <a:p>
            <a:pPr marL="1485900" lvl="2">
              <a:buFont typeface="Arial,Sans-Serif" panose="020B0604020202020204" pitchFamily="34" charset="0"/>
              <a:buChar char="•"/>
            </a:pPr>
            <a:r>
              <a:rPr lang="en-US" dirty="0">
                <a:latin typeface="Arial"/>
                <a:cs typeface="Arial"/>
              </a:rPr>
              <a:t>Completing practice problems or questions at the end of the chapter</a:t>
            </a:r>
          </a:p>
          <a:p>
            <a:pPr marL="1485900" lvl="2">
              <a:buFont typeface="Arial,Sans-Serif" panose="020B0604020202020204" pitchFamily="34" charset="0"/>
              <a:buChar char="•"/>
            </a:pPr>
            <a:r>
              <a:rPr lang="en-US" dirty="0">
                <a:latin typeface="Arial"/>
                <a:cs typeface="Arial"/>
              </a:rPr>
              <a:t>Completing practice test provided by a professor</a:t>
            </a:r>
            <a:endParaRPr lang="en-US" dirty="0"/>
          </a:p>
          <a:p>
            <a:pPr marL="342900" indent="-342900">
              <a:buFont typeface="Arial" panose="020B0604020202020204" pitchFamily="34" charset="0"/>
              <a:buChar char="•"/>
            </a:pPr>
            <a:endParaRPr lang="en-US" dirty="0">
              <a:latin typeface="Arial"/>
              <a:cs typeface="Arial"/>
            </a:endParaRPr>
          </a:p>
          <a:p>
            <a:endParaRPr lang="en-US" dirty="0">
              <a:latin typeface="Arial"/>
              <a:cs typeface="Arial"/>
            </a:endParaRPr>
          </a:p>
          <a:p>
            <a:pPr marL="1485900" lvl="2">
              <a:buFont typeface="Arial"/>
              <a:buChar char="•"/>
            </a:pPr>
            <a:endParaRPr lang="en-US" dirty="0">
              <a:latin typeface="Arial"/>
              <a:cs typeface="Arial"/>
            </a:endParaRPr>
          </a:p>
        </p:txBody>
      </p:sp>
    </p:spTree>
    <p:extLst>
      <p:ext uri="{BB962C8B-B14F-4D97-AF65-F5344CB8AC3E}">
        <p14:creationId xmlns:p14="http://schemas.microsoft.com/office/powerpoint/2010/main" val="13089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480EA-C4A5-4CAA-BFF9-A92FC6645BCD}"/>
              </a:ext>
            </a:extLst>
          </p:cNvPr>
          <p:cNvSpPr>
            <a:spLocks noGrp="1"/>
          </p:cNvSpPr>
          <p:nvPr>
            <p:ph type="title"/>
          </p:nvPr>
        </p:nvSpPr>
        <p:spPr/>
        <p:txBody>
          <a:bodyPr/>
          <a:lstStyle/>
          <a:p>
            <a:r>
              <a:rPr lang="en-US" dirty="0">
                <a:latin typeface="Arial Black"/>
              </a:rPr>
              <a:t>Flashcards  </a:t>
            </a:r>
            <a:endParaRPr lang="en-US" b="0" dirty="0">
              <a:latin typeface="Arial Black"/>
            </a:endParaRPr>
          </a:p>
          <a:p>
            <a:endParaRPr lang="en-US"/>
          </a:p>
        </p:txBody>
      </p:sp>
      <p:sp>
        <p:nvSpPr>
          <p:cNvPr id="5" name="Content Placeholder 4">
            <a:extLst>
              <a:ext uri="{FF2B5EF4-FFF2-40B4-BE49-F238E27FC236}">
                <a16:creationId xmlns:a16="http://schemas.microsoft.com/office/drawing/2014/main" id="{ACE0A899-55BA-4D49-AD3D-6ECE9C67939F}"/>
              </a:ext>
            </a:extLst>
          </p:cNvPr>
          <p:cNvSpPr>
            <a:spLocks noGrp="1"/>
          </p:cNvSpPr>
          <p:nvPr>
            <p:ph sz="quarter" idx="13"/>
          </p:nvPr>
        </p:nvSpPr>
        <p:spPr/>
        <p:txBody>
          <a:bodyPr vert="horz" lIns="91440" tIns="45720" rIns="91440" bIns="45720" rtlCol="0" anchor="t">
            <a:normAutofit/>
          </a:bodyPr>
          <a:lstStyle/>
          <a:p>
            <a:pPr marL="342900" indent="-342900">
              <a:buChar char="•"/>
            </a:pPr>
            <a:r>
              <a:rPr lang="en-US" dirty="0">
                <a:latin typeface="Arial"/>
                <a:cs typeface="Arial"/>
              </a:rPr>
              <a:t>Self-testing strategy to rehearse recalling important information (Seli &amp; Dembo, 2020)</a:t>
            </a:r>
            <a:endParaRPr lang="en-US" dirty="0"/>
          </a:p>
          <a:p>
            <a:pPr marL="342900" indent="-342900">
              <a:buChar char="•"/>
            </a:pPr>
            <a:r>
              <a:rPr lang="en-US">
                <a:latin typeface="Arial"/>
                <a:cs typeface="Arial"/>
              </a:rPr>
              <a:t>Can include lower level answering Who, What, Where, Where</a:t>
            </a:r>
            <a:endParaRPr lang="en-US" dirty="0"/>
          </a:p>
          <a:p>
            <a:pPr marL="342900" indent="-342900">
              <a:buChar char="•"/>
            </a:pPr>
            <a:r>
              <a:rPr lang="en-US">
                <a:latin typeface="Arial"/>
                <a:cs typeface="Arial"/>
              </a:rPr>
              <a:t>Can include higher level questions on solving problems, analyzing information, creating a solution</a:t>
            </a:r>
            <a:endParaRPr lang="en-US"/>
          </a:p>
          <a:p>
            <a:pPr marL="342900" indent="-342900">
              <a:buChar char="•"/>
            </a:pPr>
            <a:r>
              <a:rPr lang="en-US">
                <a:latin typeface="Arial"/>
                <a:cs typeface="Arial"/>
              </a:rPr>
              <a:t>Can be made on index cards, paper or </a:t>
            </a:r>
            <a:r>
              <a:rPr lang="en-US" dirty="0">
                <a:latin typeface="Arial"/>
                <a:cs typeface="Arial"/>
              </a:rPr>
              <a:t>online (i.e. Quizlet)</a:t>
            </a:r>
            <a:endParaRPr lang="en-US"/>
          </a:p>
          <a:p>
            <a:endParaRPr lang="en-US"/>
          </a:p>
        </p:txBody>
      </p:sp>
      <p:pic>
        <p:nvPicPr>
          <p:cNvPr id="7" name="Picture 7" descr="Table that shows examples of flashcards, right column describes the front of the card examples and left column describes the back of the card examples &#10;&#10;1st example: the front says what are the causes of? on the back says The causes were 1,2,3&#10;&#10;2nd example: the front says what are the differences between A and B, the backs says the differences are 1,2,3&#10;&#10;3rd example: Convert .742 kg to grams on the back says .742 kg x 1000g/kg = 742&#10;&#10;4th example: front says learning strategies the back says Techniques or methods students use to acquire information. rehearsal (e.g underlining) Elaboration (e.g analogy) Organizational (e.g., outline and map) certain learning strategies are more effective in moving information to LTM ">
            <a:extLst>
              <a:ext uri="{FF2B5EF4-FFF2-40B4-BE49-F238E27FC236}">
                <a16:creationId xmlns:a16="http://schemas.microsoft.com/office/drawing/2014/main" id="{E3EF3B9C-B4FF-42CC-A173-3EF67C2ACE6F}"/>
              </a:ext>
            </a:extLst>
          </p:cNvPr>
          <p:cNvPicPr>
            <a:picLocks noChangeAspect="1"/>
          </p:cNvPicPr>
          <p:nvPr/>
        </p:nvPicPr>
        <p:blipFill>
          <a:blip r:embed="rId3"/>
          <a:stretch>
            <a:fillRect/>
          </a:stretch>
        </p:blipFill>
        <p:spPr>
          <a:xfrm>
            <a:off x="6165525" y="1986322"/>
            <a:ext cx="5805757" cy="3630324"/>
          </a:xfrm>
          <a:prstGeom prst="rect">
            <a:avLst/>
          </a:prstGeom>
        </p:spPr>
      </p:pic>
    </p:spTree>
    <p:extLst>
      <p:ext uri="{BB962C8B-B14F-4D97-AF65-F5344CB8AC3E}">
        <p14:creationId xmlns:p14="http://schemas.microsoft.com/office/powerpoint/2010/main" val="2487719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Mind Mapping Diagram that breakdown the topic of presentation check list to my speech, equipment, information and documents, target group, 3 goals, purpose, time, and location. With supporting ideas to those subtopics.&#10;Description automatically generated">
            <a:extLst>
              <a:ext uri="{FF2B5EF4-FFF2-40B4-BE49-F238E27FC236}">
                <a16:creationId xmlns:a16="http://schemas.microsoft.com/office/drawing/2014/main" id="{5CCEE0CE-6C5D-4639-836A-FD91B099AF04}"/>
              </a:ext>
            </a:extLst>
          </p:cNvPr>
          <p:cNvPicPr>
            <a:picLocks noChangeAspect="1"/>
          </p:cNvPicPr>
          <p:nvPr/>
        </p:nvPicPr>
        <p:blipFill>
          <a:blip r:embed="rId3"/>
          <a:stretch>
            <a:fillRect/>
          </a:stretch>
        </p:blipFill>
        <p:spPr>
          <a:xfrm>
            <a:off x="5498682" y="1300039"/>
            <a:ext cx="6808315" cy="4841284"/>
          </a:xfrm>
          <a:prstGeom prst="rect">
            <a:avLst/>
          </a:prstGeom>
        </p:spPr>
      </p:pic>
      <p:sp>
        <p:nvSpPr>
          <p:cNvPr id="4" name="TextBox 3">
            <a:extLst>
              <a:ext uri="{FF2B5EF4-FFF2-40B4-BE49-F238E27FC236}">
                <a16:creationId xmlns:a16="http://schemas.microsoft.com/office/drawing/2014/main" id="{99DFFA7A-A412-4E3A-A350-ACDBD415A9CB}"/>
              </a:ext>
            </a:extLst>
          </p:cNvPr>
          <p:cNvSpPr txBox="1"/>
          <p:nvPr/>
        </p:nvSpPr>
        <p:spPr>
          <a:xfrm>
            <a:off x="612949" y="1550795"/>
            <a:ext cx="5305529"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dirty="0">
                <a:cs typeface="Calibri"/>
              </a:rPr>
              <a:t>Aim of mind maps is to find visual associations between ideas</a:t>
            </a:r>
          </a:p>
          <a:p>
            <a:pPr marL="285750" indent="-285750">
              <a:buFont typeface="Arial"/>
              <a:buChar char="•"/>
            </a:pPr>
            <a:r>
              <a:rPr lang="en-US" sz="2400" dirty="0">
                <a:cs typeface="Calibri"/>
              </a:rPr>
              <a:t>To create:</a:t>
            </a:r>
          </a:p>
          <a:p>
            <a:pPr marL="742950" lvl="1" indent="-285750">
              <a:buFont typeface="Arial"/>
              <a:buChar char="•"/>
            </a:pPr>
            <a:r>
              <a:rPr lang="en-US" sz="2400" dirty="0">
                <a:cs typeface="Calibri"/>
              </a:rPr>
              <a:t>first place image or topic in the center</a:t>
            </a:r>
          </a:p>
          <a:p>
            <a:pPr marL="742950" lvl="1" indent="-285750">
              <a:buFont typeface="Arial"/>
              <a:buChar char="•"/>
            </a:pPr>
            <a:r>
              <a:rPr lang="en-US" sz="2400" dirty="0">
                <a:cs typeface="Calibri"/>
              </a:rPr>
              <a:t>Then main concepts surrounding the center, keep placing all ideas on page </a:t>
            </a:r>
          </a:p>
          <a:p>
            <a:pPr marL="742950" lvl="1" indent="-285750">
              <a:buFont typeface="Arial"/>
              <a:buChar char="•"/>
            </a:pPr>
            <a:r>
              <a:rPr lang="en-US" sz="2400" dirty="0">
                <a:cs typeface="Calibri"/>
              </a:rPr>
              <a:t>Then begin connecting topics</a:t>
            </a:r>
          </a:p>
        </p:txBody>
      </p:sp>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dirty="0">
                <a:latin typeface="Arial Black"/>
              </a:rPr>
              <a:t>Mind Mapping (Davies, 2011)</a:t>
            </a:r>
            <a:endParaRPr lang="en-US" dirty="0"/>
          </a:p>
        </p:txBody>
      </p:sp>
    </p:spTree>
    <p:extLst>
      <p:ext uri="{BB962C8B-B14F-4D97-AF65-F5344CB8AC3E}">
        <p14:creationId xmlns:p14="http://schemas.microsoft.com/office/powerpoint/2010/main" val="3542362322"/>
      </p:ext>
    </p:extLst>
  </p:cSld>
  <p:clrMapOvr>
    <a:masterClrMapping/>
  </p:clrMapOvr>
</p:sld>
</file>

<file path=ppt/theme/theme1.xml><?xml version="1.0" encoding="utf-8"?>
<a:theme xmlns:a="http://schemas.openxmlformats.org/drawingml/2006/main" name="USC Powerpoint Template - 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USC Powerpoint Template - White</vt:lpstr>
      <vt:lpstr>General Study Skills</vt:lpstr>
      <vt:lpstr>Learning Objectives</vt:lpstr>
      <vt:lpstr>What are general study skills and why do they matter?</vt:lpstr>
      <vt:lpstr>Meaningful and Rote Learning Strategies </vt:lpstr>
      <vt:lpstr>Summarization</vt:lpstr>
      <vt:lpstr>Outlining </vt:lpstr>
      <vt:lpstr>Practice Testing </vt:lpstr>
      <vt:lpstr>Flashcards   </vt:lpstr>
      <vt:lpstr>Mind Mapping (Davies, 2011)</vt:lpstr>
      <vt:lpstr>Concept maps (Davies, 2011)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Strategies</dc:title>
  <dc:creator>Zitlahlyc Heredia</dc:creator>
  <cp:revision>408</cp:revision>
  <dcterms:created xsi:type="dcterms:W3CDTF">2020-03-02T23:35:26Z</dcterms:created>
  <dcterms:modified xsi:type="dcterms:W3CDTF">2021-03-24T18:39:54Z</dcterms:modified>
</cp:coreProperties>
</file>