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6"/>
  </p:notesMasterIdLst>
  <p:sldIdLst>
    <p:sldId id="256" r:id="rId2"/>
    <p:sldId id="273" r:id="rId3"/>
    <p:sldId id="283" r:id="rId4"/>
    <p:sldId id="286" r:id="rId5"/>
    <p:sldId id="260" r:id="rId6"/>
    <p:sldId id="293" r:id="rId7"/>
    <p:sldId id="265" r:id="rId8"/>
    <p:sldId id="294" r:id="rId9"/>
    <p:sldId id="288" r:id="rId10"/>
    <p:sldId id="287" r:id="rId11"/>
    <p:sldId id="292" r:id="rId12"/>
    <p:sldId id="271" r:id="rId13"/>
    <p:sldId id="270" r:id="rId14"/>
    <p:sldId id="2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5"/>
    <p:restoredTop sz="69428"/>
  </p:normalViewPr>
  <p:slideViewPr>
    <p:cSldViewPr snapToGrid="0" snapToObjects="1">
      <p:cViewPr varScale="1">
        <p:scale>
          <a:sx n="77" d="100"/>
          <a:sy n="77" d="100"/>
        </p:scale>
        <p:origin x="2048" y="200"/>
      </p:cViewPr>
      <p:guideLst/>
    </p:cSldViewPr>
  </p:slideViewPr>
  <p:outlineViewPr>
    <p:cViewPr>
      <p:scale>
        <a:sx n="33" d="100"/>
        <a:sy n="33" d="100"/>
      </p:scale>
      <p:origin x="0" y="-2528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EF4B8-9EE3-6A40-A3DC-C5FDC2C32B3B}" type="datetimeFigureOut">
              <a:rPr lang="en-US" smtClean="0"/>
              <a:t>5/9/20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2BD93-E2A3-0B48-A2EA-0CE431882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9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kortschak.wpengine.com/wp-content/uploads/2017/10/food-for-thought-revised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kortschakcenter.usc.edu/wp-content/uploads/2020/03/Gratitude.pdf" TargetMode="External"/><Relationship Id="rId5" Type="http://schemas.openxmlformats.org/officeDocument/2006/relationships/hyperlink" Target="https://kortschak.wpengine.com/wp-content/uploads/2018/08/How-to-Meditate.pdf" TargetMode="External"/><Relationship Id="rId4" Type="http://schemas.openxmlformats.org/officeDocument/2006/relationships/hyperlink" Target="https://kortschakcenter.usc.edu/wp-content/uploads/2018/11/Mindfulness-and-Relaxation-Printer-Friendly.pdf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Change names to those presenting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Welcome everyone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 everyone is joining, you can ask them to type their major &amp;/or year (1</a:t>
            </a:r>
            <a:r>
              <a:rPr lang="en-US" baseline="30000" dirty="0"/>
              <a:t>st</a:t>
            </a:r>
            <a:r>
              <a:rPr lang="en-US" dirty="0"/>
              <a:t> year, grad student, </a:t>
            </a:r>
            <a:r>
              <a:rPr lang="en-US" dirty="0" err="1"/>
              <a:t>etc</a:t>
            </a:r>
            <a:r>
              <a:rPr lang="en-US" dirty="0"/>
              <a:t>) into the chat box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Mention that this is going to/can be an interactive session to keep you engaged and help make you get the most out of the workshop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9185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Determine what questions you want to start on first and how much time you want to allocate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eliminate "all of the above" if you know know one of the answer choices is incorrect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 out for statements that include absolutes such as "never", "always", "is", "are", "guarantees", "ensures".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types of statements are restrictive and often difficult to defend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still don't know then answer, make an educated guess by narrowing down your choices and carefully review your options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BD93-E2A3-0B48-A2EA-0CE431882D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07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Effective self-care reduces anxiety, raises mood, and can help make you more productive.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Some examples of self-care can look like: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Eat healthy study </a:t>
            </a:r>
            <a:r>
              <a:rPr lang="en-US" sz="1200" b="0" i="0" u="sng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3"/>
              </a:rPr>
              <a:t>snacks</a:t>
            </a: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Practice </a:t>
            </a:r>
            <a:r>
              <a:rPr lang="en-US" sz="1200" b="0" i="0" u="sng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4"/>
              </a:rPr>
              <a:t>relaxation techniques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to reduce stress (i.e. deep breathing, </a:t>
            </a:r>
            <a:r>
              <a:rPr lang="en-US" sz="1200" b="0" i="0" u="sng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5"/>
              </a:rPr>
              <a:t>meditation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yoga, etc.)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Make a </a:t>
            </a:r>
            <a:r>
              <a:rPr lang="en-US" sz="1200" b="0" i="0" u="sng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6"/>
              </a:rPr>
              <a:t>gratitude list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-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research has shown that gratitude  can increase happiness, strengthen relationships, and improves mental health, stress management, &amp; quality of sleep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Can let them know of the self-care handouts on the KCLC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4558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Point out tools and resources that are available and point out a favorite or two</a:t>
            </a:r>
            <a:endParaRPr dirty="0"/>
          </a:p>
        </p:txBody>
      </p:sp>
      <p:sp>
        <p:nvSpPr>
          <p:cNvPr id="190" name="Google Shape;19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9303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 this session we are going to discover methods of preparing for your online finals, including tips on how to develop a study plan,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ome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learning strategies, refine your test-taking strategies, and maintain your overall mental health</a:t>
            </a:r>
          </a:p>
          <a:p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cs typeface="Calibri"/>
              <a:sym typeface="Calibri"/>
            </a:endParaRP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cs typeface="Calibri"/>
                <a:sym typeface="Calibri"/>
              </a:rPr>
              <a:t>These are some things we are going to cover today that can help you during this transition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3634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Become familiar with the test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What is the format of the test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What material will be covered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Develop a study schedule &amp; plan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Estimate how much time each item will take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Break up tasks into manageable pieces &amp; fit them into your schedule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Communicate with your professor &amp;/or TA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Attend office hours to ask clarifying questions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If you have DSP accommodation, make sure to email your professor and DSP ahead of time to ensure test is set up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Stick to your study plan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Try to schedule short study periods for yourself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Remember to take breaks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Set up a work and test taking space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Find a quiet space to complete test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If needed use headphones or earplugs to reduce distractions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Avoid working on beds or couches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Minimize distractions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Clear off your workspace prior to the test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Have snacks and water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BD93-E2A3-0B48-A2EA-0CE431882D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15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Try to ensure the tasks are action-oriented and specific to show HOW you’re going to study and WHAT you’re going to study.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AVOID- “study for bio”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SUBSTITUTE WITH- “review flashcards for </a:t>
            </a:r>
            <a:r>
              <a:rPr lang="en-US" dirty="0" err="1"/>
              <a:t>ch.</a:t>
            </a:r>
            <a:r>
              <a:rPr lang="en-US" dirty="0"/>
              <a:t> 1 &amp; 2” or “create study guide for ½ of chapters”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BD93-E2A3-0B48-A2EA-0CE431882D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49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0544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  <a:ea typeface="Calibri"/>
                <a:cs typeface="Calibri"/>
                <a:sym typeface="Calibri"/>
              </a:rPr>
              <a:t>Helps identify gaps in knowledge, recalling information, and create connections with information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Rehearsal - Learning through practice and repetition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Mixed problem sets – instead of doing problems from Ch1, then Ch 2, then Ch 3 – try mixing all three chapters’ problems together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Allows you to develop a broader understanding of the material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Spaced/Distributed practice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Spacing out your learning this allows a break so that your brain can consolidate new long-term memory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Elaboration Strategies – link new knowledge to knowledge already stored in your long-term memory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mnemonics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Writing notes in your own words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analogies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BD93-E2A3-0B48-A2EA-0CE431882D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1395cef2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81395cef21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Helps organize information better so it can be recalled easier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Mind maps, hierarchy, use matrixes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using different learning strategies helps learn better.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visuals help us see connections, see what is missing, reduce clutter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For more learning strategies see KCLC’s On-Demand Workshop on Memory Retention Strategies</a:t>
            </a:r>
            <a:endParaRPr dirty="0"/>
          </a:p>
        </p:txBody>
      </p:sp>
      <p:sp>
        <p:nvSpPr>
          <p:cNvPr id="139" name="Google Shape;139;g81395cef21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1163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Memory consolidation happens when we are awake and asleep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Adequate amount of sleep leads to better focus and concentration, both of which are necessary for memory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Studies have show exercise can help to improve memory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Relating information to yourself which makes it easier to remember and recall at a later time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Writing – direct connection from our hands to our brains,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This also may force you to slow down and concentrate more on each word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Singing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Sometimes even if you forget the words, the tune may help to remind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BD93-E2A3-0B48-A2EA-0CE431882D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61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Sleep deprivation decreases your ability to focus and concentrate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BD93-E2A3-0B48-A2EA-0CE431882D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8B79972-DC55-3348-BB6D-F33DD50893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648" y="3293316"/>
            <a:ext cx="5509071" cy="1508125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990000"/>
                </a:solidFill>
              </a:defRPr>
            </a:lvl1pPr>
          </a:lstStyle>
          <a:p>
            <a:r>
              <a:rPr lang="en-US" dirty="0"/>
              <a:t>Title of presentation goes here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27E14F3-A1C4-3843-8326-D47F9839EE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648" y="4864061"/>
            <a:ext cx="5509071" cy="100019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397E11-562F-994C-9B11-0A2EFC4DEA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042" y="129828"/>
            <a:ext cx="3756819" cy="117400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A8FAE4B-CAD2-DA42-954A-C5D97F131E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16534" y="6271616"/>
            <a:ext cx="2162106" cy="433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035573-4F43-B04D-8AB0-0D7EDE0467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4862146" y="-623226"/>
            <a:ext cx="8104451" cy="810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2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365760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800"/>
              <a:buFont typeface="Arial Black"/>
              <a:buNone/>
              <a:defRPr sz="2800">
                <a:solidFill>
                  <a:srgbClr val="99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923" y="6176963"/>
            <a:ext cx="983152" cy="61545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609600" y="1810512"/>
            <a:ext cx="10972800" cy="436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3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16534" y="6271616"/>
            <a:ext cx="2162106" cy="433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931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Column - Text and Object ">
  <p:cSld name="2_2 Column - Text and Object 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923" y="6176963"/>
            <a:ext cx="983152" cy="615453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12648" y="365760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800"/>
              <a:buFont typeface="Arial Black"/>
              <a:buNone/>
              <a:defRPr sz="2800">
                <a:solidFill>
                  <a:srgbClr val="99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6184394" y="1825625"/>
            <a:ext cx="53949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612647" y="1825625"/>
            <a:ext cx="53949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8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16534" y="6271616"/>
            <a:ext cx="2162106" cy="433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101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5311BA-70AE-8B47-9F63-C85A9247CC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4862146" y="-900318"/>
            <a:ext cx="8104451" cy="81044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819E9A0-32E2-B942-B8EC-60F8561F65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760"/>
            <a:ext cx="109728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990000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590B15-73C3-C445-BDE4-623F7B74F5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5923" y="6176963"/>
            <a:ext cx="983152" cy="61545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64C0F4-B4E4-5F4F-8F3B-E0E0A9FB90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810512"/>
            <a:ext cx="10972800" cy="43616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48CB820-55DB-FF4F-B489-C7EDFF0E6F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16534" y="6271616"/>
            <a:ext cx="2162106" cy="43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37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819E9A0-32E2-B942-B8EC-60F8561F65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760"/>
            <a:ext cx="109728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990000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590B15-73C3-C445-BDE4-623F7B74F5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923" y="6176963"/>
            <a:ext cx="983152" cy="61545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64C0F4-B4E4-5F4F-8F3B-E0E0A9FB90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810512"/>
            <a:ext cx="10972800" cy="43616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48CB820-55DB-FF4F-B489-C7EDFF0E6F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16534" y="6271616"/>
            <a:ext cx="2162106" cy="43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59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B2937A-1C64-A44F-B270-DA7D748BC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923" y="6176963"/>
            <a:ext cx="983152" cy="6154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2974C6-99FC-4E49-94CB-7A94EAD10F54}"/>
              </a:ext>
            </a:extLst>
          </p:cNvPr>
          <p:cNvCxnSpPr/>
          <p:nvPr userDrawn="1"/>
        </p:nvCxnSpPr>
        <p:spPr>
          <a:xfrm>
            <a:off x="640080" y="4833257"/>
            <a:ext cx="3773731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8C69FF2-4DB6-7840-98A1-F0596631A8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648" y="4041648"/>
            <a:ext cx="6194425" cy="699731"/>
          </a:xfrm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C6209D8-D80F-D14D-A8D0-D742C35A49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16534" y="6271616"/>
            <a:ext cx="2162106" cy="4336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327236-C8E4-F648-ACEF-B9DA8FD757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4862146" y="-623226"/>
            <a:ext cx="8104451" cy="810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2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B2937A-1C64-A44F-B270-DA7D748BC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923" y="6176963"/>
            <a:ext cx="983152" cy="6154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2974C6-99FC-4E49-94CB-7A94EAD10F54}"/>
              </a:ext>
            </a:extLst>
          </p:cNvPr>
          <p:cNvCxnSpPr/>
          <p:nvPr userDrawn="1"/>
        </p:nvCxnSpPr>
        <p:spPr>
          <a:xfrm>
            <a:off x="640080" y="4833257"/>
            <a:ext cx="3773731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8C69FF2-4DB6-7840-98A1-F0596631A8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648" y="4041648"/>
            <a:ext cx="6194425" cy="699731"/>
          </a:xfrm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C6209D8-D80F-D14D-A8D0-D742C35A49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16534" y="6271616"/>
            <a:ext cx="2162106" cy="43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0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Text and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1AA42BE-C852-1C46-B4B7-0E5CBE49B6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923" y="6176963"/>
            <a:ext cx="983152" cy="61545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887F090-21A7-904B-994C-E20C73C1A2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365760"/>
            <a:ext cx="109728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990000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99383B-A959-E849-B242-5710E0A6F03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84394" y="1825625"/>
            <a:ext cx="5394960" cy="43513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CFBAEC6-E45F-B44D-9224-1926A85B2DA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7" y="1825625"/>
            <a:ext cx="5394960" cy="43513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56E685B0-279A-E34F-ABCE-25FE4EF846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16534" y="6271616"/>
            <a:ext cx="2162106" cy="4336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BD7D76-76CF-7E46-B772-B868542B64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4862146" y="-623226"/>
            <a:ext cx="8104451" cy="810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3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- Text and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1AA42BE-C852-1C46-B4B7-0E5CBE49B6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923" y="6176963"/>
            <a:ext cx="983152" cy="61545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887F090-21A7-904B-994C-E20C73C1A2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365760"/>
            <a:ext cx="109728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990000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99383B-A959-E849-B242-5710E0A6F03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84394" y="1825625"/>
            <a:ext cx="5394960" cy="43513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CFBAEC6-E45F-B44D-9224-1926A85B2DA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7" y="1825625"/>
            <a:ext cx="5394960" cy="43513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56E685B0-279A-E34F-ABCE-25FE4EF846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16534" y="6271616"/>
            <a:ext cx="2162106" cy="43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9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Photo w/ 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0422F3-E0C5-734F-B462-D47F1B39EC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923" y="6176963"/>
            <a:ext cx="983152" cy="615453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BF3072D-6912-3845-9D6D-7DFCA4C6F6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648" y="365760"/>
            <a:ext cx="5760720" cy="567842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BAB9D-9E9A-B444-AC9C-DEF4AB1B51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9296" y="365760"/>
            <a:ext cx="5020056" cy="758952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99000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CB0365-803C-8D44-A695-4BC2B5098A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9296" y="1300797"/>
            <a:ext cx="5020056" cy="474338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84803B3-A1B4-4D48-A3AC-311D5D7C3E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16534" y="6271616"/>
            <a:ext cx="2162106" cy="433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FFCB47-B58A-0D4F-8EDB-33C06A2184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4862146" y="-623226"/>
            <a:ext cx="8104451" cy="810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- Photo w/ 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0422F3-E0C5-734F-B462-D47F1B39EC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923" y="6176963"/>
            <a:ext cx="983152" cy="615453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BF3072D-6912-3845-9D6D-7DFCA4C6F6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648" y="365760"/>
            <a:ext cx="5760720" cy="567842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BAB9D-9E9A-B444-AC9C-DEF4AB1B51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9296" y="365760"/>
            <a:ext cx="5020056" cy="758952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99000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CB0365-803C-8D44-A695-4BC2B5098A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9296" y="1300797"/>
            <a:ext cx="5020056" cy="474338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84803B3-A1B4-4D48-A3AC-311D5D7C3E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16534" y="6271616"/>
            <a:ext cx="2162106" cy="43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6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E17BE0-A94D-8D4A-BA23-890731E64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FCEC3-35DE-DE47-95D0-C996045C4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8DEB32-467F-B942-85FA-86AB2A7DC75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5923" y="6176963"/>
            <a:ext cx="983152" cy="61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58" r:id="rId3"/>
    <p:sldLayoutId id="2147483661" r:id="rId4"/>
    <p:sldLayoutId id="2147483672" r:id="rId5"/>
    <p:sldLayoutId id="2147483660" r:id="rId6"/>
    <p:sldLayoutId id="2147483671" r:id="rId7"/>
    <p:sldLayoutId id="2147483663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990000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kortschakcenter.usc.edu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77/0890117117737409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kortschakcenter.usc.edu/tools-resources/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ctrTitle"/>
          </p:nvPr>
        </p:nvSpPr>
        <p:spPr>
          <a:xfrm>
            <a:off x="485329" y="2406460"/>
            <a:ext cx="7148401" cy="233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Font typeface="Arial Black"/>
              <a:buNone/>
            </a:pPr>
            <a:r>
              <a:rPr lang="en-US" dirty="0"/>
              <a:t>Thriving as a Trojan Online</a:t>
            </a:r>
            <a:br>
              <a:rPr lang="en-US" dirty="0"/>
            </a:br>
            <a:br>
              <a:rPr lang="en-US" dirty="0"/>
            </a:br>
            <a:r>
              <a:rPr lang="en-US" sz="3200" dirty="0">
                <a:solidFill>
                  <a:schemeClr val="tx1"/>
                </a:solidFill>
              </a:rPr>
              <a:t>Building your Finals Toolkit</a:t>
            </a:r>
            <a:br>
              <a:rPr lang="en-US" sz="3200" dirty="0">
                <a:solidFill>
                  <a:schemeClr val="tx1"/>
                </a:solidFill>
              </a:rPr>
            </a:b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D2C0C8-240A-8F42-951B-297E109D0F87}"/>
              </a:ext>
            </a:extLst>
          </p:cNvPr>
          <p:cNvSpPr txBox="1"/>
          <p:nvPr/>
        </p:nvSpPr>
        <p:spPr>
          <a:xfrm>
            <a:off x="485329" y="5120640"/>
            <a:ext cx="3640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Caitlin O’Donnell, OTS</a:t>
            </a:r>
          </a:p>
        </p:txBody>
      </p:sp>
    </p:spTree>
    <p:extLst>
      <p:ext uri="{BB962C8B-B14F-4D97-AF65-F5344CB8AC3E}">
        <p14:creationId xmlns:p14="http://schemas.microsoft.com/office/powerpoint/2010/main" val="3605598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C6584-7FFF-5148-AAC4-DB7809FFF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98" y="189879"/>
            <a:ext cx="11113797" cy="1121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/>
              <a:t>Strategies for Multiple Choice Exams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20E72-B64D-5948-86E8-0E559269CE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4905" y="1519989"/>
            <a:ext cx="6228033" cy="5148131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+mn-cs"/>
              </a:rPr>
              <a:t>If possible, preview the questions </a:t>
            </a:r>
          </a:p>
          <a:p>
            <a:endParaRPr lang="en-US" dirty="0"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+mn-cs"/>
              </a:rPr>
              <a:t>Answer all the questions you know first; mark the ones you don’t know to come back to later</a:t>
            </a:r>
          </a:p>
          <a:p>
            <a:endParaRPr lang="en-US" dirty="0">
              <a:latin typeface="+mn-lt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+mn-cs"/>
              </a:rPr>
              <a:t>If You’re Unsure of the Answer</a:t>
            </a:r>
          </a:p>
          <a:p>
            <a:pPr marL="1028700" lvl="1" indent="-342900"/>
            <a:r>
              <a:rPr lang="en-US" dirty="0">
                <a:latin typeface="+mn-lt"/>
                <a:cs typeface="+mn-cs"/>
              </a:rPr>
              <a:t>Don’t overthink the answer</a:t>
            </a:r>
          </a:p>
          <a:p>
            <a:pPr marL="1028700" lvl="1" indent="-342900"/>
            <a:r>
              <a:rPr lang="en-US" dirty="0">
                <a:latin typeface="+mn-lt"/>
                <a:cs typeface="+mn-cs"/>
              </a:rPr>
              <a:t>Use context clues</a:t>
            </a:r>
          </a:p>
          <a:p>
            <a:pPr lvl="1" indent="0">
              <a:buNone/>
            </a:pPr>
            <a:endParaRPr lang="en-US" dirty="0"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+mn-cs"/>
              </a:rPr>
              <a:t>If time allows, review your answers and make sure you have answered each question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72E0D2-6CFA-7043-8570-79ADD081E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5" r="6250" b="7510"/>
          <a:stretch/>
        </p:blipFill>
        <p:spPr>
          <a:xfrm>
            <a:off x="7889842" y="1519989"/>
            <a:ext cx="3647253" cy="417196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54704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332C6-9806-C542-8AFF-AE768FA1F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Setting aside time for </a:t>
            </a:r>
            <a:br>
              <a:rPr lang="en-US" sz="4000" dirty="0"/>
            </a:br>
            <a:r>
              <a:rPr lang="en-US" sz="4000" dirty="0"/>
              <a:t>self-care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A7B1B3-1EC8-7C48-9B98-FC50CB81670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2646" y="1691323"/>
            <a:ext cx="6469089" cy="4351338"/>
          </a:xfrm>
        </p:spPr>
        <p:txBody>
          <a:bodyPr/>
          <a:lstStyle/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Effective self-care reduces anxiety, raises mood, and can help make you more productive.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Eat health study snacks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Get plenty of sleep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Practice relaxation techniques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&amp; more!</a:t>
            </a:r>
          </a:p>
        </p:txBody>
      </p:sp>
      <p:pic>
        <p:nvPicPr>
          <p:cNvPr id="6" name="Picture 5" descr="KCLC's &quot;Tips for Stress Management&quot; handout">
            <a:extLst>
              <a:ext uri="{FF2B5EF4-FFF2-40B4-BE49-F238E27FC236}">
                <a16:creationId xmlns:a16="http://schemas.microsoft.com/office/drawing/2014/main" id="{970609A3-F95D-AB4B-93B1-A406D7949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735" y="329840"/>
            <a:ext cx="4562468" cy="584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87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A photo of the KCLC website in order to access online tools and resources. https://kortschakcenter.usc.edu ">
            <a:extLst>
              <a:ext uri="{FF2B5EF4-FFF2-40B4-BE49-F238E27FC236}">
                <a16:creationId xmlns:a16="http://schemas.microsoft.com/office/drawing/2014/main" id="{AD3E0D5F-F1DE-2248-9BE6-461F3ED44EC6}"/>
              </a:ext>
            </a:extLst>
          </p:cNvPr>
          <p:cNvGrpSpPr/>
          <p:nvPr/>
        </p:nvGrpSpPr>
        <p:grpSpPr>
          <a:xfrm>
            <a:off x="1306286" y="1330716"/>
            <a:ext cx="11596474" cy="5305534"/>
            <a:chOff x="1306286" y="1330716"/>
            <a:chExt cx="11596474" cy="530553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2068C8B-682E-764C-AE98-7DB34D2D7C82}"/>
                </a:ext>
              </a:extLst>
            </p:cNvPr>
            <p:cNvGrpSpPr/>
            <p:nvPr/>
          </p:nvGrpSpPr>
          <p:grpSpPr>
            <a:xfrm>
              <a:off x="1306286" y="1330716"/>
              <a:ext cx="9072748" cy="5305534"/>
              <a:chOff x="1306286" y="1330716"/>
              <a:chExt cx="9072748" cy="5305534"/>
            </a:xfrm>
          </p:grpSpPr>
          <p:pic>
            <p:nvPicPr>
              <p:cNvPr id="192" name="Google Shape;192;p26" descr="A photo of the KCLC website in order to access online tools and resources.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306286" y="1330716"/>
                <a:ext cx="9072748" cy="458576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3" name="Google Shape;193;p26"/>
              <p:cNvSpPr/>
              <p:nvPr/>
            </p:nvSpPr>
            <p:spPr>
              <a:xfrm>
                <a:off x="1608224" y="6113050"/>
                <a:ext cx="71028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u="sng" dirty="0">
                    <a:solidFill>
                      <a:schemeClr val="hlink"/>
                    </a:solidFill>
                    <a:latin typeface="Open Sans"/>
                    <a:ea typeface="Open Sans"/>
                    <a:cs typeface="Open Sans"/>
                    <a:sym typeface="Open Sans"/>
                    <a:hlinkClick r:id="rId4"/>
                  </a:rPr>
                  <a:t>https://kortschakcenter.usc.edu/</a:t>
                </a:r>
                <a:r>
                  <a:rPr lang="en-US" sz="2800" dirty="0">
                    <a:solidFill>
                      <a:srgbClr val="99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  <a:endParaRPr dirty="0"/>
              </a:p>
            </p:txBody>
          </p:sp>
        </p:grpSp>
        <p:sp>
          <p:nvSpPr>
            <p:cNvPr id="194" name="Google Shape;194;p26"/>
            <p:cNvSpPr/>
            <p:nvPr/>
          </p:nvSpPr>
          <p:spPr>
            <a:xfrm>
              <a:off x="6570300" y="4127224"/>
              <a:ext cx="6332460" cy="954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-1778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•"/>
              </a:pP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On-Demand Workshops</a:t>
              </a:r>
              <a:endParaRPr dirty="0"/>
            </a:p>
            <a:p>
              <a:pPr marL="0" marR="0" lvl="0" indent="-1778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•"/>
              </a:pP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Handouts Online</a:t>
              </a:r>
              <a:endParaRPr dirty="0"/>
            </a:p>
          </p:txBody>
        </p:sp>
      </p:grpSp>
      <p:sp>
        <p:nvSpPr>
          <p:cNvPr id="195" name="Google Shape;195;p26"/>
          <p:cNvSpPr txBox="1">
            <a:spLocks noGrp="1"/>
          </p:cNvSpPr>
          <p:nvPr>
            <p:ph type="title"/>
          </p:nvPr>
        </p:nvSpPr>
        <p:spPr>
          <a:xfrm>
            <a:off x="609600" y="365760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4000"/>
              <a:buFont typeface="Arial Black"/>
              <a:buNone/>
            </a:pPr>
            <a:r>
              <a:rPr lang="en-US" sz="4000" dirty="0"/>
              <a:t>KCLC Online Tools and Resources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2806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F1F5C3-97F3-D445-AD2F-53D8E9862D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 Questions?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FE5EA5-180E-7348-8397-910190C9F6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68366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36B58-77D8-0449-AEB6-74E2DC65A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12BD3A-8F2D-4C44-B087-65EFD5902C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Brown, P., Roediger, H., and McDaniel, M. (2014). Make it stick. Massachusetts: The Belknap Press of Harvard University Press.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/>
              <a:t>Lipitz</a:t>
            </a:r>
            <a:r>
              <a:rPr lang="en-US" sz="1600" dirty="0"/>
              <a:t>, S., Liu, X. &amp; </a:t>
            </a:r>
            <a:r>
              <a:rPr lang="en-US" sz="1600" dirty="0" err="1"/>
              <a:t>Gutchess</a:t>
            </a:r>
            <a:r>
              <a:rPr lang="en-US" sz="1600" dirty="0"/>
              <a:t>, A. (2018). Self-Referential Memory Encoding and Mind- Wandering in Younger and Older Adults. Open Psychology, 1(1), pp. 58-68. Retrieved 6 Mar. 2020, from doi:10.1515/psych-2018-0005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/>
              <a:t>Loprinzi</a:t>
            </a:r>
            <a:r>
              <a:rPr lang="en-US" sz="1600" dirty="0"/>
              <a:t>, P. D., </a:t>
            </a:r>
            <a:r>
              <a:rPr lang="en-US" sz="1600" dirty="0" err="1"/>
              <a:t>Frith</a:t>
            </a:r>
            <a:r>
              <a:rPr lang="en-US" sz="1600" dirty="0"/>
              <a:t>, E., Edwards, M. K., </a:t>
            </a:r>
            <a:r>
              <a:rPr lang="en-US" sz="1600" dirty="0" err="1"/>
              <a:t>Sng</a:t>
            </a:r>
            <a:r>
              <a:rPr lang="en-US" sz="1600" dirty="0"/>
              <a:t>, E., &amp; </a:t>
            </a:r>
            <a:r>
              <a:rPr lang="en-US" sz="1600" dirty="0" err="1"/>
              <a:t>Ashpole</a:t>
            </a:r>
            <a:r>
              <a:rPr lang="en-US" sz="1600" dirty="0"/>
              <a:t>, N. (2018). The Effects of Exercise on Memory Function Among Young to Middle-Aged Adults: Systematic Review and Recommendations for Future Research. American Journal of Health Promotion, 32(3), 691–704. </a:t>
            </a:r>
            <a:r>
              <a:rPr lang="en-US" sz="16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https://doi.org/10.1177/0890117117737409</a:t>
            </a:r>
            <a:endParaRPr lang="en-US" sz="16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/>
              <a:t>Seli</a:t>
            </a:r>
            <a:r>
              <a:rPr lang="en-US" sz="1600" dirty="0"/>
              <a:t>, H &amp; </a:t>
            </a:r>
            <a:r>
              <a:rPr lang="en-US" sz="1600" dirty="0" err="1"/>
              <a:t>Dembo</a:t>
            </a:r>
            <a:r>
              <a:rPr lang="en-US" sz="1600" dirty="0"/>
              <a:t>, M (2020). Motivation and learning strategies for college success: A self-regulation approach (6</a:t>
            </a:r>
            <a:r>
              <a:rPr lang="en-US" sz="1600" baseline="30000" dirty="0"/>
              <a:t>th</a:t>
            </a:r>
            <a:r>
              <a:rPr lang="en-US" sz="1600" dirty="0"/>
              <a:t> ed.). New York: Routledge.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Spencer R.M.C., Walker M.P., </a:t>
            </a:r>
            <a:r>
              <a:rPr lang="en-US" sz="1600" dirty="0" err="1"/>
              <a:t>Stickgold</a:t>
            </a:r>
            <a:r>
              <a:rPr lang="en-US" sz="1600" dirty="0"/>
              <a:t> R. (2017) Sleep and Memory Consolidation. In: </a:t>
            </a:r>
            <a:r>
              <a:rPr lang="en-US" sz="1600" dirty="0" err="1"/>
              <a:t>Chokroverty</a:t>
            </a:r>
            <a:r>
              <a:rPr lang="en-US" sz="1600" dirty="0"/>
              <a:t> S. (eds) Sleep Disorders Medicine. Springer, New York, 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279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9D270-0DC1-2346-8924-6566E846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are we going to cover today?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0BAC8-48C4-1140-A572-FEC5F0E1D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0512"/>
            <a:ext cx="5802489" cy="4361688"/>
          </a:xfrm>
        </p:spPr>
        <p:txBody>
          <a:bodyPr/>
          <a:lstStyle/>
          <a:p>
            <a:pPr marL="5715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Preparing for finals in advance</a:t>
            </a:r>
          </a:p>
          <a:p>
            <a:pPr marL="5715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Learning/Study strategies</a:t>
            </a:r>
          </a:p>
          <a:p>
            <a:pPr marL="5715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Test taking strategies</a:t>
            </a:r>
          </a:p>
          <a:p>
            <a:pPr marL="5715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Setting aside time for self-care</a:t>
            </a:r>
          </a:p>
        </p:txBody>
      </p:sp>
      <p:pic>
        <p:nvPicPr>
          <p:cNvPr id="5" name="Picture 4" descr="USC Trojans notebook on a desk">
            <a:extLst>
              <a:ext uri="{FF2B5EF4-FFF2-40B4-BE49-F238E27FC236}">
                <a16:creationId xmlns:a16="http://schemas.microsoft.com/office/drawing/2014/main" id="{4903A729-CBCE-F843-8927-5578A5049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435" y="1810512"/>
            <a:ext cx="4352965" cy="4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86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1FA22-FBEF-E44F-B020-7A3E46B8E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5127"/>
            <a:ext cx="10972800" cy="1068037"/>
          </a:xfrm>
        </p:spPr>
        <p:txBody>
          <a:bodyPr>
            <a:normAutofit/>
          </a:bodyPr>
          <a:lstStyle/>
          <a:p>
            <a:r>
              <a:rPr lang="en-US" sz="4000" dirty="0"/>
              <a:t>Preparing for finals in advance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5F872-A6BE-B34D-946F-713572A1A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8101" y="1413164"/>
            <a:ext cx="7061278" cy="498541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b="1" u="sng" dirty="0">
                <a:latin typeface="+mn-lt"/>
              </a:rPr>
              <a:t>1 – 2 Weeks Before the Test</a:t>
            </a:r>
          </a:p>
          <a:p>
            <a:pPr marL="1028700" lvl="1" indent="-342900">
              <a:lnSpc>
                <a:spcPct val="150000"/>
              </a:lnSpc>
            </a:pPr>
            <a:r>
              <a:rPr lang="en-US" sz="2200" dirty="0">
                <a:latin typeface="+mn-lt"/>
              </a:rPr>
              <a:t>Become familiar with the test</a:t>
            </a:r>
          </a:p>
          <a:p>
            <a:pPr marL="1028700" lvl="1" indent="-342900">
              <a:lnSpc>
                <a:spcPct val="150000"/>
              </a:lnSpc>
            </a:pPr>
            <a:r>
              <a:rPr lang="en-US" sz="2200" dirty="0">
                <a:latin typeface="+mn-lt"/>
              </a:rPr>
              <a:t>Develop a study schedule and plan</a:t>
            </a:r>
          </a:p>
          <a:p>
            <a:pPr marL="1028700" lvl="1" indent="-342900">
              <a:lnSpc>
                <a:spcPct val="150000"/>
              </a:lnSpc>
            </a:pPr>
            <a:r>
              <a:rPr lang="en-US" sz="2200" dirty="0">
                <a:latin typeface="+mn-lt"/>
              </a:rPr>
              <a:t>Communicate with your Professor and/or TA</a:t>
            </a:r>
          </a:p>
          <a:p>
            <a:pPr lvl="1" indent="0">
              <a:lnSpc>
                <a:spcPct val="150000"/>
              </a:lnSpc>
              <a:buNone/>
            </a:pPr>
            <a:endParaRPr lang="en-US" sz="20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b="1" u="sng" dirty="0">
                <a:latin typeface="+mn-lt"/>
              </a:rPr>
              <a:t>During the Week Before the Test</a:t>
            </a:r>
          </a:p>
          <a:p>
            <a:pPr marL="971550" lvl="1" indent="-285750">
              <a:lnSpc>
                <a:spcPct val="150000"/>
              </a:lnSpc>
            </a:pPr>
            <a:r>
              <a:rPr lang="en-US" sz="2200" dirty="0">
                <a:latin typeface="+mn-lt"/>
              </a:rPr>
              <a:t>Stick to your study plan that you created</a:t>
            </a:r>
          </a:p>
          <a:p>
            <a:pPr marL="971550" lvl="1" indent="-285750">
              <a:lnSpc>
                <a:spcPct val="150000"/>
              </a:lnSpc>
            </a:pPr>
            <a:r>
              <a:rPr lang="en-US" sz="2200" dirty="0">
                <a:latin typeface="+mn-lt"/>
              </a:rPr>
              <a:t>Minimize distractions</a:t>
            </a:r>
          </a:p>
          <a:p>
            <a:pPr marL="971550" lvl="1" indent="-285750">
              <a:lnSpc>
                <a:spcPct val="150000"/>
              </a:lnSpc>
            </a:pPr>
            <a:r>
              <a:rPr lang="en-US" sz="2200" dirty="0">
                <a:latin typeface="+mn-lt"/>
              </a:rPr>
              <a:t>Set up a work &amp; test taking space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7E1B82-71A7-4949-BE03-096D69903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73261" y="839304"/>
            <a:ext cx="3300591" cy="4962979"/>
            <a:chOff x="7873261" y="839304"/>
            <a:chExt cx="3300591" cy="4962979"/>
          </a:xfrm>
        </p:grpSpPr>
        <p:pic>
          <p:nvPicPr>
            <p:cNvPr id="5" name="Graphic 4" descr="Open book">
              <a:extLst>
                <a:ext uri="{FF2B5EF4-FFF2-40B4-BE49-F238E27FC236}">
                  <a16:creationId xmlns:a16="http://schemas.microsoft.com/office/drawing/2014/main" id="{92CFAE35-8306-0F42-9BFE-5334E376C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518239" y="839304"/>
              <a:ext cx="1644979" cy="1644979"/>
            </a:xfrm>
            <a:prstGeom prst="rect">
              <a:avLst/>
            </a:prstGeom>
          </p:spPr>
        </p:pic>
        <p:pic>
          <p:nvPicPr>
            <p:cNvPr id="10" name="Graphic 9" descr="Questions">
              <a:extLst>
                <a:ext uri="{FF2B5EF4-FFF2-40B4-BE49-F238E27FC236}">
                  <a16:creationId xmlns:a16="http://schemas.microsoft.com/office/drawing/2014/main" id="{A70ABF96-5FC1-064C-8F75-DA78F0757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73261" y="2484283"/>
              <a:ext cx="1644978" cy="1644978"/>
            </a:xfrm>
            <a:prstGeom prst="rect">
              <a:avLst/>
            </a:prstGeom>
          </p:spPr>
        </p:pic>
        <p:pic>
          <p:nvPicPr>
            <p:cNvPr id="12" name="Graphic 11" descr="Internet">
              <a:extLst>
                <a:ext uri="{FF2B5EF4-FFF2-40B4-BE49-F238E27FC236}">
                  <a16:creationId xmlns:a16="http://schemas.microsoft.com/office/drawing/2014/main" id="{09D69079-ADFE-7D40-8885-69DE9ACFB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528874" y="4157305"/>
              <a:ext cx="1644978" cy="1644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009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D92A8-0D42-4144-8465-52A111A06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63" y="263506"/>
            <a:ext cx="10912674" cy="1099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Create a Study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34316-C8E5-4F45-A1CD-1477EEF977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9663" y="1574349"/>
            <a:ext cx="5844635" cy="4434776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Helps keep your studying on track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Break down large tasks into manageable pieces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</a:t>
            </a:r>
            <a:r>
              <a:rPr lang="en-US" sz="2800" dirty="0">
                <a:latin typeface="+mn-lt"/>
                <a:ea typeface="Calibri"/>
                <a:cs typeface="Calibri"/>
                <a:sym typeface="Calibri"/>
              </a:rPr>
              <a:t>eview material over various days to strengthen connections to your memory</a:t>
            </a: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Image of a study plan&#10;">
            <a:extLst>
              <a:ext uri="{FF2B5EF4-FFF2-40B4-BE49-F238E27FC236}">
                <a16:creationId xmlns:a16="http://schemas.microsoft.com/office/drawing/2014/main" id="{04C71167-B3CF-0D49-9079-E745920E88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9" r="3909" b="9554"/>
          <a:stretch/>
        </p:blipFill>
        <p:spPr>
          <a:xfrm>
            <a:off x="6966065" y="264504"/>
            <a:ext cx="4586272" cy="598493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38626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609600" y="34008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000"/>
            </a:pPr>
            <a:r>
              <a:rPr lang="en-US" sz="4000" dirty="0"/>
              <a:t>Other finals study planning tools</a:t>
            </a:r>
            <a:endParaRPr sz="4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08A8B8D-8BC5-8A48-8080-11CB4DEB433A}"/>
              </a:ext>
            </a:extLst>
          </p:cNvPr>
          <p:cNvGrpSpPr/>
          <p:nvPr/>
        </p:nvGrpSpPr>
        <p:grpSpPr>
          <a:xfrm>
            <a:off x="1019771" y="1775238"/>
            <a:ext cx="5076229" cy="4234067"/>
            <a:chOff x="1019771" y="1775238"/>
            <a:chExt cx="5076229" cy="4234067"/>
          </a:xfrm>
        </p:grpSpPr>
        <p:pic>
          <p:nvPicPr>
            <p:cNvPr id="103" name="Google Shape;103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9771" y="1775238"/>
              <a:ext cx="5076229" cy="38734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B55E94A-345A-5843-8D92-F024522B83E7}"/>
                </a:ext>
              </a:extLst>
            </p:cNvPr>
            <p:cNvSpPr txBox="1"/>
            <p:nvPr/>
          </p:nvSpPr>
          <p:spPr>
            <a:xfrm>
              <a:off x="1019772" y="5639225"/>
              <a:ext cx="5076228" cy="37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KCLC’s Weekly Action Plan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4D1419F-0834-7E43-8413-9D211650FAF4}"/>
              </a:ext>
            </a:extLst>
          </p:cNvPr>
          <p:cNvGrpSpPr/>
          <p:nvPr/>
        </p:nvGrpSpPr>
        <p:grpSpPr>
          <a:xfrm>
            <a:off x="7215447" y="1463040"/>
            <a:ext cx="3956781" cy="4758638"/>
            <a:chOff x="7248272" y="480346"/>
            <a:chExt cx="3923957" cy="5593043"/>
          </a:xfrm>
        </p:grpSpPr>
        <p:pic>
          <p:nvPicPr>
            <p:cNvPr id="4" name="Picture 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3DFFA997-E4DE-374E-B8FC-1E10DD14E8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8043"/>
            <a:stretch/>
          </p:blipFill>
          <p:spPr>
            <a:xfrm>
              <a:off x="7248272" y="480346"/>
              <a:ext cx="3923957" cy="508270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A8E050-7B54-EB45-AAED-882247F08A07}"/>
                </a:ext>
              </a:extLst>
            </p:cNvPr>
            <p:cNvSpPr txBox="1"/>
            <p:nvPr/>
          </p:nvSpPr>
          <p:spPr>
            <a:xfrm>
              <a:off x="7281948" y="5703309"/>
              <a:ext cx="3890280" cy="37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KCLC’s Finals Study Plan &amp; Habit Tracker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9750342-55AB-C74A-9E6B-8ABE623755C2}"/>
              </a:ext>
            </a:extLst>
          </p:cNvPr>
          <p:cNvSpPr txBox="1"/>
          <p:nvPr/>
        </p:nvSpPr>
        <p:spPr>
          <a:xfrm>
            <a:off x="1019771" y="6434051"/>
            <a:ext cx="6711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5"/>
              </a:rPr>
              <a:t>https://kortschakcenter.usc.edu/tools-resources/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6187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14C90-7FF2-F445-BE0D-7913E1670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Learning/Study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41818-2E76-FC43-B25F-1A6026E2FF1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285925" y="1691323"/>
            <a:ext cx="6293429" cy="4485640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dirty="0"/>
              <a:t>Rehearsal Strategies</a:t>
            </a:r>
          </a:p>
          <a:p>
            <a:pPr marL="1028700" lvl="1" indent="-342900">
              <a:lnSpc>
                <a:spcPct val="150000"/>
              </a:lnSpc>
            </a:pPr>
            <a:r>
              <a:rPr lang="en-US" dirty="0"/>
              <a:t>Mixed problem sets</a:t>
            </a:r>
          </a:p>
          <a:p>
            <a:pPr marL="1028700" lvl="1" indent="-342900">
              <a:lnSpc>
                <a:spcPct val="150000"/>
              </a:lnSpc>
            </a:pPr>
            <a:r>
              <a:rPr lang="en-US" dirty="0"/>
              <a:t>Spaced/Distributed Practice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dirty="0"/>
              <a:t>Elaboration Strategies</a:t>
            </a:r>
          </a:p>
          <a:p>
            <a:pPr marL="1143000" lvl="1" indent="-457200">
              <a:lnSpc>
                <a:spcPct val="150000"/>
              </a:lnSpc>
            </a:pPr>
            <a:r>
              <a:rPr lang="en-US" dirty="0"/>
              <a:t>Mnemonics</a:t>
            </a:r>
          </a:p>
          <a:p>
            <a:pPr marL="1143000" lvl="1" indent="-457200">
              <a:lnSpc>
                <a:spcPct val="150000"/>
              </a:lnSpc>
            </a:pPr>
            <a:r>
              <a:rPr lang="en-US" dirty="0"/>
              <a:t>Writing notes in your own words</a:t>
            </a:r>
          </a:p>
          <a:p>
            <a:pPr marL="1143000" lvl="1" indent="-457200">
              <a:lnSpc>
                <a:spcPct val="150000"/>
              </a:lnSpc>
            </a:pPr>
            <a:r>
              <a:rPr lang="en-US" dirty="0"/>
              <a:t>Analogies</a:t>
            </a:r>
          </a:p>
          <a:p>
            <a:pPr marL="342900" indent="-342900">
              <a:lnSpc>
                <a:spcPct val="150000"/>
              </a:lnSpc>
            </a:pPr>
            <a:endParaRPr lang="en-US" sz="2800" dirty="0"/>
          </a:p>
        </p:txBody>
      </p:sp>
      <p:pic>
        <p:nvPicPr>
          <p:cNvPr id="5" name="Google Shape;154;p21">
            <a:extLst>
              <a:ext uri="{FF2B5EF4-FFF2-40B4-BE49-F238E27FC236}">
                <a16:creationId xmlns:a16="http://schemas.microsoft.com/office/drawing/2014/main" id="{C8442235-3CEF-0C4F-93C6-872012340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252" y="1691323"/>
            <a:ext cx="4348069" cy="43616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7E6931-AE51-7C49-A2EC-4F47EA4BCD69}"/>
              </a:ext>
            </a:extLst>
          </p:cNvPr>
          <p:cNvSpPr txBox="1"/>
          <p:nvPr/>
        </p:nvSpPr>
        <p:spPr>
          <a:xfrm>
            <a:off x="5187141" y="6492240"/>
            <a:ext cx="1817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err="1"/>
              <a:t>Seli</a:t>
            </a:r>
            <a:r>
              <a:rPr lang="en-US" sz="1400" dirty="0"/>
              <a:t> &amp; </a:t>
            </a:r>
            <a:r>
              <a:rPr lang="en-US" sz="1400" dirty="0" err="1"/>
              <a:t>Dembo</a:t>
            </a:r>
            <a:r>
              <a:rPr lang="en-US" sz="1400" dirty="0"/>
              <a:t>, 2020)</a:t>
            </a:r>
          </a:p>
        </p:txBody>
      </p:sp>
    </p:spTree>
    <p:extLst>
      <p:ext uri="{BB962C8B-B14F-4D97-AF65-F5344CB8AC3E}">
        <p14:creationId xmlns:p14="http://schemas.microsoft.com/office/powerpoint/2010/main" val="2784721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341525" y="134700"/>
            <a:ext cx="1185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000"/>
            </a:pPr>
            <a:r>
              <a:rPr lang="en-US" sz="4000" dirty="0"/>
              <a:t>Learning/Study Strategies (cont.) </a:t>
            </a:r>
            <a:endParaRPr dirty="0"/>
          </a:p>
        </p:txBody>
      </p:sp>
      <p:grpSp>
        <p:nvGrpSpPr>
          <p:cNvPr id="3" name="Group 2" descr="Example of a Hierarchy map">
            <a:extLst>
              <a:ext uri="{FF2B5EF4-FFF2-40B4-BE49-F238E27FC236}">
                <a16:creationId xmlns:a16="http://schemas.microsoft.com/office/drawing/2014/main" id="{20349316-6164-F041-B633-136ED0464450}"/>
              </a:ext>
            </a:extLst>
          </p:cNvPr>
          <p:cNvGrpSpPr/>
          <p:nvPr/>
        </p:nvGrpSpPr>
        <p:grpSpPr>
          <a:xfrm>
            <a:off x="6611389" y="1756735"/>
            <a:ext cx="4792910" cy="3833494"/>
            <a:chOff x="4638502" y="2726575"/>
            <a:chExt cx="4792910" cy="3833494"/>
          </a:xfrm>
        </p:grpSpPr>
        <p:pic>
          <p:nvPicPr>
            <p:cNvPr id="142" name="Google Shape;142;p20" descr="Example of a hierarchy map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38502" y="2726575"/>
              <a:ext cx="4792910" cy="34001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20"/>
            <p:cNvSpPr txBox="1"/>
            <p:nvPr/>
          </p:nvSpPr>
          <p:spPr>
            <a:xfrm>
              <a:off x="5443607" y="6210000"/>
              <a:ext cx="3182700" cy="35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alibri"/>
                  <a:ea typeface="Calibri"/>
                  <a:cs typeface="Calibri"/>
                  <a:sym typeface="Calibri"/>
                </a:rPr>
                <a:t>Hierarchy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7FA6949-820B-6345-AADD-4695C63F0431}"/>
              </a:ext>
            </a:extLst>
          </p:cNvPr>
          <p:cNvSpPr txBox="1"/>
          <p:nvPr/>
        </p:nvSpPr>
        <p:spPr>
          <a:xfrm>
            <a:off x="541089" y="2021812"/>
            <a:ext cx="4472247" cy="3303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dirty="0"/>
              <a:t>Organizational Strategies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Classifying information into groups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Creating outlines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Representation maps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960E76-4F65-AD44-A355-DDC5A7C0A3B7}"/>
              </a:ext>
            </a:extLst>
          </p:cNvPr>
          <p:cNvSpPr txBox="1"/>
          <p:nvPr/>
        </p:nvSpPr>
        <p:spPr>
          <a:xfrm>
            <a:off x="5187141" y="6492240"/>
            <a:ext cx="1817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err="1"/>
              <a:t>Seli</a:t>
            </a:r>
            <a:r>
              <a:rPr lang="en-US" sz="1400" dirty="0"/>
              <a:t> &amp; </a:t>
            </a:r>
            <a:r>
              <a:rPr lang="en-US" sz="1400" dirty="0" err="1"/>
              <a:t>Dembo</a:t>
            </a:r>
            <a:r>
              <a:rPr lang="en-US" sz="1400" dirty="0"/>
              <a:t>, 2020)</a:t>
            </a:r>
          </a:p>
        </p:txBody>
      </p:sp>
    </p:spTree>
    <p:extLst>
      <p:ext uri="{BB962C8B-B14F-4D97-AF65-F5344CB8AC3E}">
        <p14:creationId xmlns:p14="http://schemas.microsoft.com/office/powerpoint/2010/main" val="1186531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6EB82-4254-0746-A12E-69E8FE2EB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Other memory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1F17E-7C81-7F4E-96E3-528A8266A50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1040" y="1691323"/>
            <a:ext cx="5394960" cy="435133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Sleep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Exercise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Self-Referencing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Write about it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Sing about it</a:t>
            </a:r>
          </a:p>
        </p:txBody>
      </p:sp>
      <p:pic>
        <p:nvPicPr>
          <p:cNvPr id="6" name="Graphic 5" descr="Run">
            <a:extLst>
              <a:ext uri="{FF2B5EF4-FFF2-40B4-BE49-F238E27FC236}">
                <a16:creationId xmlns:a16="http://schemas.microsoft.com/office/drawing/2014/main" id="{5104FE53-AEB9-F14D-8BA7-3B751F48D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82450" y="2648989"/>
            <a:ext cx="1560022" cy="1560022"/>
          </a:xfrm>
          <a:prstGeom prst="rect">
            <a:avLst/>
          </a:prstGeom>
        </p:spPr>
      </p:pic>
      <p:pic>
        <p:nvPicPr>
          <p:cNvPr id="8" name="Graphic 7" descr="Music notation">
            <a:extLst>
              <a:ext uri="{FF2B5EF4-FFF2-40B4-BE49-F238E27FC236}">
                <a16:creationId xmlns:a16="http://schemas.microsoft.com/office/drawing/2014/main" id="{563336E0-03C8-F743-8F11-7517D6204C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16714" y="4209010"/>
            <a:ext cx="1737677" cy="1737677"/>
          </a:xfrm>
          <a:prstGeom prst="rect">
            <a:avLst/>
          </a:prstGeom>
        </p:spPr>
      </p:pic>
      <p:pic>
        <p:nvPicPr>
          <p:cNvPr id="12" name="Graphic 11" descr="Sleep">
            <a:extLst>
              <a:ext uri="{FF2B5EF4-FFF2-40B4-BE49-F238E27FC236}">
                <a16:creationId xmlns:a16="http://schemas.microsoft.com/office/drawing/2014/main" id="{B1BD7AED-06A5-2E4E-BE77-05E7D7F7D0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16713" y="1234124"/>
            <a:ext cx="1737678" cy="17376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F4FDBD-FF16-3942-A41A-DA1F2DDB3AC8}"/>
              </a:ext>
            </a:extLst>
          </p:cNvPr>
          <p:cNvSpPr txBox="1"/>
          <p:nvPr/>
        </p:nvSpPr>
        <p:spPr>
          <a:xfrm>
            <a:off x="1180408" y="6230630"/>
            <a:ext cx="8262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(Brown, Roediger, &amp; McDaniel, 2014), (</a:t>
            </a:r>
            <a:r>
              <a:rPr lang="en-US" sz="1400" dirty="0" err="1"/>
              <a:t>Lipitz</a:t>
            </a:r>
            <a:r>
              <a:rPr lang="en-US" sz="1400" dirty="0"/>
              <a:t>, Liu, &amp; </a:t>
            </a:r>
            <a:r>
              <a:rPr lang="en-US" sz="1400" dirty="0" err="1"/>
              <a:t>Gutchess</a:t>
            </a:r>
            <a:r>
              <a:rPr lang="en-US" sz="1400" dirty="0"/>
              <a:t>, 2018), (</a:t>
            </a:r>
            <a:r>
              <a:rPr lang="en-US" sz="1400" dirty="0" err="1"/>
              <a:t>Loprinzi</a:t>
            </a:r>
            <a:r>
              <a:rPr lang="en-US" sz="1400" dirty="0"/>
              <a:t> et al., 2018), (Spencer, Walker, &amp; </a:t>
            </a:r>
            <a:r>
              <a:rPr lang="en-US" sz="1400" dirty="0" err="1"/>
              <a:t>Stickgold</a:t>
            </a:r>
            <a:r>
              <a:rPr lang="en-US" sz="1400" dirty="0"/>
              <a:t>, 2017)  </a:t>
            </a:r>
          </a:p>
        </p:txBody>
      </p:sp>
    </p:spTree>
    <p:extLst>
      <p:ext uri="{BB962C8B-B14F-4D97-AF65-F5344CB8AC3E}">
        <p14:creationId xmlns:p14="http://schemas.microsoft.com/office/powerpoint/2010/main" val="227525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FA366-FB11-A440-9C5E-3225B0E43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Tackling the Big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194C2-88CC-C645-9D63-24E89F9893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998676" y="1669908"/>
            <a:ext cx="8173630" cy="451028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/>
              <a:t>Day Before the Test</a:t>
            </a:r>
          </a:p>
          <a:p>
            <a:pPr marL="800100" lvl="1" indent="-342900"/>
            <a:r>
              <a:rPr lang="en-US" sz="2000" dirty="0"/>
              <a:t>Determine which questions you may want to tackle first and last</a:t>
            </a:r>
          </a:p>
          <a:p>
            <a:pPr marL="800100" lvl="1" indent="-342900"/>
            <a:r>
              <a:rPr lang="en-US" sz="2000" dirty="0"/>
              <a:t>Figure out how much time you want to spend on each question &amp;/or section</a:t>
            </a:r>
          </a:p>
          <a:p>
            <a:pPr marL="800100" lvl="1" indent="-342900"/>
            <a:r>
              <a:rPr lang="en-US" sz="2000" dirty="0"/>
              <a:t>Get a good night’s sleep! </a:t>
            </a:r>
          </a:p>
          <a:p>
            <a:pPr lvl="1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/>
              <a:t>Day of the Test</a:t>
            </a:r>
          </a:p>
          <a:p>
            <a:pPr marL="800100" lvl="1" indent="-342900"/>
            <a:r>
              <a:rPr lang="en-US" sz="2000" dirty="0"/>
              <a:t>Don’t forget to eat!</a:t>
            </a:r>
          </a:p>
          <a:p>
            <a:pPr marL="800100" lvl="1" indent="-342900"/>
            <a:r>
              <a:rPr lang="en-US" sz="2000" dirty="0"/>
              <a:t>Log on to Zoom or testing site early</a:t>
            </a:r>
          </a:p>
          <a:p>
            <a:pPr marL="800100" lvl="1" indent="-342900"/>
            <a:r>
              <a:rPr lang="en-US" sz="2000" dirty="0"/>
              <a:t>Press “Save” button after answering a question to avoid loosing work</a:t>
            </a:r>
          </a:p>
          <a:p>
            <a:pPr marL="800100" lvl="1" indent="-342900"/>
            <a:r>
              <a:rPr lang="en-US" sz="2000" dirty="0"/>
              <a:t>Read questions out loud</a:t>
            </a:r>
          </a:p>
          <a:p>
            <a:pPr marL="800100" lvl="1" indent="-342900"/>
            <a:r>
              <a:rPr lang="en-US" sz="2000" dirty="0"/>
              <a:t>Outline essay questions</a:t>
            </a:r>
          </a:p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87285C-457C-FF46-9233-7A1B0DDDA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9694" y="1691323"/>
            <a:ext cx="914400" cy="3719313"/>
            <a:chOff x="900546" y="1724258"/>
            <a:chExt cx="914400" cy="3719313"/>
          </a:xfrm>
        </p:grpSpPr>
        <p:pic>
          <p:nvPicPr>
            <p:cNvPr id="6" name="Graphic 5" descr="Laptop">
              <a:extLst>
                <a:ext uri="{FF2B5EF4-FFF2-40B4-BE49-F238E27FC236}">
                  <a16:creationId xmlns:a16="http://schemas.microsoft.com/office/drawing/2014/main" id="{52E11144-F443-714C-BCE8-A59C677AA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0546" y="1724258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Mute speaker">
              <a:extLst>
                <a:ext uri="{FF2B5EF4-FFF2-40B4-BE49-F238E27FC236}">
                  <a16:creationId xmlns:a16="http://schemas.microsoft.com/office/drawing/2014/main" id="{DD8573AC-BC2C-494F-85CE-FB5AAD371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0546" y="2638658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Closed book">
              <a:extLst>
                <a:ext uri="{FF2B5EF4-FFF2-40B4-BE49-F238E27FC236}">
                  <a16:creationId xmlns:a16="http://schemas.microsoft.com/office/drawing/2014/main" id="{E9E69292-0F9E-534A-A526-09279D3BB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0546" y="3581520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Pencil">
              <a:extLst>
                <a:ext uri="{FF2B5EF4-FFF2-40B4-BE49-F238E27FC236}">
                  <a16:creationId xmlns:a16="http://schemas.microsoft.com/office/drawing/2014/main" id="{B47613D4-241D-8844-B758-0DF7F1916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00546" y="4529171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3710891"/>
      </p:ext>
    </p:extLst>
  </p:cSld>
  <p:clrMapOvr>
    <a:masterClrMapping/>
  </p:clrMapOvr>
</p:sld>
</file>

<file path=ppt/theme/theme1.xml><?xml version="1.0" encoding="utf-8"?>
<a:theme xmlns:a="http://schemas.openxmlformats.org/drawingml/2006/main" name="USC Powerpoint Template -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7295</TotalTime>
  <Words>1445</Words>
  <Application>Microsoft Macintosh PowerPoint</Application>
  <PresentationFormat>Widescreen</PresentationFormat>
  <Paragraphs>180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Open Sans</vt:lpstr>
      <vt:lpstr>USC Powerpoint Template - White</vt:lpstr>
      <vt:lpstr>Thriving as a Trojan Online  Building your Finals Toolkit </vt:lpstr>
      <vt:lpstr>What are we going to cover today?</vt:lpstr>
      <vt:lpstr>Preparing for finals in advance</vt:lpstr>
      <vt:lpstr>Create a Study Plan</vt:lpstr>
      <vt:lpstr>Other finals study planning tools</vt:lpstr>
      <vt:lpstr>Learning/Study Strategies</vt:lpstr>
      <vt:lpstr>Learning/Study Strategies (cont.) </vt:lpstr>
      <vt:lpstr>Other memory strategies</vt:lpstr>
      <vt:lpstr>Tackling the Big Test</vt:lpstr>
      <vt:lpstr>Strategies for Multiple Choice Exams</vt:lpstr>
      <vt:lpstr>Setting aside time for  self-care</vt:lpstr>
      <vt:lpstr>KCLC Online Tools and Resources</vt:lpstr>
      <vt:lpstr>Thank you! Questions?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Preparation and Strategies</dc:title>
  <dc:creator>Zitlahlyc Heredia</dc:creator>
  <cp:lastModifiedBy>Caitlin O'Donnell</cp:lastModifiedBy>
  <cp:revision>43</cp:revision>
  <dcterms:created xsi:type="dcterms:W3CDTF">2020-03-11T20:56:36Z</dcterms:created>
  <dcterms:modified xsi:type="dcterms:W3CDTF">2020-05-09T15:45:28Z</dcterms:modified>
</cp:coreProperties>
</file>