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1638300"/>
  <p:embeddedFontLst>
    <p:embeddedFont>
      <p:font typeface="Open Sans" panose="020B0606030504020204" pitchFamily="34" charset="0"/>
      <p:regular r:id="rId13"/>
      <p:bold r:id="rId14"/>
      <p:italic r:id="rId15"/>
      <p:boldItalic r:id="rId16"/>
    </p:embeddedFont>
    <p:embeddedFont>
      <p:font typeface="PT Sans Narrow" panose="020B0506020203020204" pitchFamily="34" charset="77"/>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83EC76-4199-5AD2-235E-456EA7DA728B}" v="116" dt="2020-03-30T20:48:59.160"/>
    <p1510:client id="{FB2889A3-D073-0A3F-A1DA-9F1B7E1FB56A}" v="91" dt="2020-03-30T21:03:28.288"/>
  </p1510:revLst>
</p1510:revInfo>
</file>

<file path=ppt/tableStyles.xml><?xml version="1.0" encoding="utf-8"?>
<a:tblStyleLst xmlns:a="http://schemas.openxmlformats.org/drawingml/2006/main" def="{FBA11704-908F-4B30-9FD0-3B61205419D5}">
  <a:tblStyle styleId="{FBA11704-908F-4B30-9FD0-3B61205419D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39" d="100"/>
          <a:sy n="139" d="100"/>
        </p:scale>
        <p:origin x="176" y="5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388603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ixar.fandom.com/wiki/Fear"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npr.org/2015/06/19/415748439/pixars-inside-out-is-a-mind-opening-masterpiece" TargetMode="External"/><Relationship Id="rId5" Type="http://schemas.openxmlformats.org/officeDocument/2006/relationships/hyperlink" Target="https://insideout.fandom.com/wiki/Anger" TargetMode="External"/><Relationship Id="rId4" Type="http://schemas.openxmlformats.org/officeDocument/2006/relationships/hyperlink" Target="https://insideout.fandom.com/wiki/Sadness"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hutterstock.com/search/gym+cartoon"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amazon.com/Buyartforless-FRAMED-Landscape-Painting-Poster/dp/B07FYSB1K1" TargetMode="External"/><Relationship Id="rId4" Type="http://schemas.openxmlformats.org/officeDocument/2006/relationships/hyperlink" Target="http://clipart-library.com/easel-cliparts.html"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nsideout.fandom.com/wiki/Bing_Bo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lipartstation.com/disgust-clipart-5/"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pinterest.com/pin/159737118014002765/?lp=tru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lpng.com/png/635047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Have you ever felt so stressed that you were unable to focus? Or maybe you were feeling sad and weren’t motivated to complete your tasks? Maybe something happened and you were too upset to think about anything else?</a:t>
            </a:r>
            <a:endParaRPr/>
          </a:p>
          <a:p>
            <a:pPr marL="0" lvl="0" indent="0" algn="l" rtl="0">
              <a:spcBef>
                <a:spcPts val="0"/>
              </a:spcBef>
              <a:spcAft>
                <a:spcPts val="0"/>
              </a:spcAft>
              <a:buNone/>
            </a:pPr>
            <a:r>
              <a:rPr lang="en"/>
              <a:t>Hi, my name is Miguel Anzelmetti, and this workshop will help you learn how to regulate your moods and emotions to be focused, calm, and complete your assignments.</a:t>
            </a:r>
            <a:endParaRPr/>
          </a:p>
        </p:txBody>
      </p:sp>
    </p:spTree>
    <p:extLst>
      <p:ext uri="{BB962C8B-B14F-4D97-AF65-F5344CB8AC3E}">
        <p14:creationId xmlns:p14="http://schemas.microsoft.com/office/powerpoint/2010/main" val="1114374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cf1dc2301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cf1dc2301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923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cdcec3303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cdcec3303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this presentation you will understand why self-regulating is important, identify cues that remind you to self-regulate, and be able to identify strategies that will help you self-regulate your moods and emotions.</a:t>
            </a:r>
            <a:endParaRPr/>
          </a:p>
        </p:txBody>
      </p:sp>
    </p:spTree>
    <p:extLst>
      <p:ext uri="{BB962C8B-B14F-4D97-AF65-F5344CB8AC3E}">
        <p14:creationId xmlns:p14="http://schemas.microsoft.com/office/powerpoint/2010/main" val="119665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cf1dc23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cf1dc23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self-regulation? Think of self-regulation as self-control, controlling your impulses, and managing your emotions. Although we might experience stressors, emotions, or worry, the goal is to be self-regulated enough so that we are able to perform the best we can. Self-regulating doesn’t mean we will get rid of our emotions or fix our stressors, but rather that we will remain calm enough to function. </a:t>
            </a:r>
            <a:endParaRPr/>
          </a:p>
          <a:p>
            <a:pPr marL="0" lvl="0" indent="0" algn="l" rtl="0">
              <a:spcBef>
                <a:spcPts val="0"/>
              </a:spcBef>
              <a:spcAft>
                <a:spcPts val="0"/>
              </a:spcAft>
              <a:buNone/>
            </a:pPr>
            <a:endParaRPr/>
          </a:p>
          <a:p>
            <a:pPr marL="0" lvl="0" indent="0" algn="l" rtl="0">
              <a:spcBef>
                <a:spcPts val="0"/>
              </a:spcBef>
              <a:spcAft>
                <a:spcPts val="0"/>
              </a:spcAft>
              <a:buNone/>
            </a:pPr>
            <a:r>
              <a:rPr lang="en"/>
              <a:t>Why is self-regulation important? Positive emotions, such as happiness, joy, and hope, predict higher achievement and negative emotions, such as sadness, fear, and loneliness, predict lower achievement. A study that revealed that people who were depressed showed less activity in the parts of the brain responsible for memory. This means that if you’re trying to learn and memorize material, the brain will have a harder time storing information if you are experiencing negative emotions.</a:t>
            </a:r>
            <a:endParaRPr/>
          </a:p>
          <a:p>
            <a:pPr marL="0" lvl="0" indent="0" algn="l" rtl="0">
              <a:spcBef>
                <a:spcPts val="0"/>
              </a:spcBef>
              <a:spcAft>
                <a:spcPts val="0"/>
              </a:spcAft>
              <a:buNone/>
            </a:pPr>
            <a:endParaRPr/>
          </a:p>
          <a:p>
            <a:pPr marL="0" lvl="0" indent="0" algn="l" rtl="0">
              <a:spcBef>
                <a:spcPts val="0"/>
              </a:spcBef>
              <a:spcAft>
                <a:spcPts val="0"/>
              </a:spcAft>
              <a:buNone/>
            </a:pPr>
            <a:r>
              <a:rPr lang="en"/>
              <a:t>So in order to maximize our learning, we want to “weaken negative emotions and intensify positive emotions”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671446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cf1dc230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cf1dc230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Whenever you find yourself unable to focus or work, it might be helpful to categorize your mood or emotion into either a blue, yellow, or red zone.</a:t>
            </a:r>
            <a:endParaRPr/>
          </a:p>
          <a:p>
            <a:pPr marL="0" lvl="0" indent="0" algn="l" rtl="0">
              <a:spcBef>
                <a:spcPts val="0"/>
              </a:spcBef>
              <a:spcAft>
                <a:spcPts val="0"/>
              </a:spcAft>
              <a:buNone/>
            </a:pPr>
            <a:r>
              <a:rPr lang="en"/>
              <a:t>The blue zone signifies low levels of alertness and emotions. Examples may include feeling sad, tired, or bored. </a:t>
            </a:r>
            <a:endParaRPr/>
          </a:p>
          <a:p>
            <a:pPr marL="0" lvl="0" indent="0" algn="l" rtl="0">
              <a:spcBef>
                <a:spcPts val="0"/>
              </a:spcBef>
              <a:spcAft>
                <a:spcPts val="0"/>
              </a:spcAft>
              <a:buNone/>
            </a:pPr>
            <a:r>
              <a:rPr lang="en"/>
              <a:t>The yellow zone signifies heightened levels of alertness and emotions. Examples may include feeling stress, frustration, or nervousness. </a:t>
            </a:r>
            <a:endParaRPr/>
          </a:p>
          <a:p>
            <a:pPr marL="0" lvl="0" indent="0" algn="l" rtl="0">
              <a:spcBef>
                <a:spcPts val="0"/>
              </a:spcBef>
              <a:spcAft>
                <a:spcPts val="0"/>
              </a:spcAft>
              <a:buNone/>
            </a:pPr>
            <a:r>
              <a:rPr lang="en"/>
              <a:t>The red zone signifies extremely heightened and intense levels of alertness and emotions. Examples may include anger, rage, or feeling out of control. </a:t>
            </a:r>
            <a:endParaRPr/>
          </a:p>
          <a:p>
            <a:pPr marL="0" lvl="0" indent="0" algn="l" rtl="0">
              <a:spcBef>
                <a:spcPts val="0"/>
              </a:spcBef>
              <a:spcAft>
                <a:spcPts val="0"/>
              </a:spcAft>
              <a:buNone/>
            </a:pPr>
            <a:r>
              <a:rPr lang="en"/>
              <a:t>Once you have identified the zone you’re in, you can implement the appropriate strategies to move on to the green zone. The green zone signifies feeling calm and neutral levels of alertness and emotions. In this zone, you may feel focused, content, and ready to learn.</a:t>
            </a:r>
            <a:endParaRPr/>
          </a:p>
        </p:txBody>
      </p:sp>
    </p:spTree>
    <p:extLst>
      <p:ext uri="{BB962C8B-B14F-4D97-AF65-F5344CB8AC3E}">
        <p14:creationId xmlns:p14="http://schemas.microsoft.com/office/powerpoint/2010/main" val="1488262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d25d8f391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d25d8f391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It’s important to know when we need to self-regulate so that we can do something about it. Check in with yourself to see what you experience in each zone. Each person will have a different experience in each zone and each zone will have different symptoms associated with it. Whenever you are in any zone, notice how your body is feeling, any emotions you are having, and any recurring thoughts. For example, maybe you notice in the blue zone your appetite changes, you feel sad, you cry, and have repeating thoughts. Or in the yellow zone, you have an upset stomach, anxiety, difficulty sleeping, and difficulty listening to others. In the red zone, maybe your muscles become tense, you are easily irritable, you isolate yourself from others, and you have poor judgment. In the green zone, you might feel energetic, calm, productive, and focused. </a:t>
            </a:r>
            <a:endParaRPr/>
          </a:p>
          <a:p>
            <a:pPr marL="0" lvl="0" indent="0" algn="l" rtl="0">
              <a:spcBef>
                <a:spcPts val="0"/>
              </a:spcBef>
              <a:spcAft>
                <a:spcPts val="0"/>
              </a:spcAft>
              <a:buNone/>
            </a:pPr>
            <a:endParaRPr/>
          </a:p>
          <a:p>
            <a:pPr marL="0" lvl="0" indent="0" algn="l" rtl="0">
              <a:spcBef>
                <a:spcPts val="0"/>
              </a:spcBef>
              <a:spcAft>
                <a:spcPts val="0"/>
              </a:spcAft>
              <a:buNone/>
            </a:pPr>
            <a:r>
              <a:rPr lang="en"/>
              <a:t>What do you experience in any of the zones? Take a moment to write down symptoms for the blue, yellow, and red zones as cues to implement your self-regulation techniques.</a:t>
            </a:r>
            <a:endParaRPr/>
          </a:p>
          <a:p>
            <a:pPr marL="0" lvl="0" indent="0" algn="l" rtl="0">
              <a:spcBef>
                <a:spcPts val="0"/>
              </a:spcBef>
              <a:spcAft>
                <a:spcPts val="0"/>
              </a:spcAft>
              <a:buNone/>
            </a:pPr>
            <a:endParaRPr/>
          </a:p>
          <a:p>
            <a:pPr marL="0" lvl="0" indent="0" algn="l" rtl="0">
              <a:spcBef>
                <a:spcPts val="0"/>
              </a:spcBef>
              <a:spcAft>
                <a:spcPts val="0"/>
              </a:spcAft>
              <a:buNone/>
            </a:pPr>
            <a:r>
              <a:rPr lang="en"/>
              <a:t>Worry </a:t>
            </a:r>
            <a:r>
              <a:rPr lang="en" u="sng">
                <a:solidFill>
                  <a:schemeClr val="hlink"/>
                </a:solidFill>
                <a:hlinkClick r:id="rId3"/>
              </a:rPr>
              <a:t>https://pixar.fandom.com/wiki/Fear</a:t>
            </a:r>
            <a:endParaRPr/>
          </a:p>
          <a:p>
            <a:pPr marL="0" lvl="0" indent="0" algn="l" rtl="0">
              <a:spcBef>
                <a:spcPts val="0"/>
              </a:spcBef>
              <a:spcAft>
                <a:spcPts val="0"/>
              </a:spcAft>
              <a:buNone/>
            </a:pPr>
            <a:r>
              <a:rPr lang="en"/>
              <a:t>Sad </a:t>
            </a:r>
            <a:r>
              <a:rPr lang="en" u="sng">
                <a:solidFill>
                  <a:schemeClr val="hlink"/>
                </a:solidFill>
                <a:hlinkClick r:id="rId4"/>
              </a:rPr>
              <a:t>https://insideout.fandom.com/wiki/Sadness</a:t>
            </a:r>
            <a:endParaRPr/>
          </a:p>
          <a:p>
            <a:pPr marL="0" lvl="0" indent="0" algn="l" rtl="0">
              <a:spcBef>
                <a:spcPts val="0"/>
              </a:spcBef>
              <a:spcAft>
                <a:spcPts val="0"/>
              </a:spcAft>
              <a:buNone/>
            </a:pPr>
            <a:r>
              <a:rPr lang="en"/>
              <a:t>Anger </a:t>
            </a:r>
            <a:r>
              <a:rPr lang="en" u="sng">
                <a:solidFill>
                  <a:schemeClr val="hlink"/>
                </a:solidFill>
                <a:hlinkClick r:id="rId5"/>
              </a:rPr>
              <a:t>https://insideout.fandom.com/wiki/Anger</a:t>
            </a:r>
            <a:endParaRPr/>
          </a:p>
          <a:p>
            <a:pPr marL="0" lvl="0" indent="0" algn="l" rtl="0">
              <a:spcBef>
                <a:spcPts val="0"/>
              </a:spcBef>
              <a:spcAft>
                <a:spcPts val="0"/>
              </a:spcAft>
              <a:buNone/>
            </a:pPr>
            <a:r>
              <a:rPr lang="en"/>
              <a:t>Riley </a:t>
            </a:r>
            <a:r>
              <a:rPr lang="en" u="sng">
                <a:solidFill>
                  <a:schemeClr val="hlink"/>
                </a:solidFill>
                <a:hlinkClick r:id="rId6"/>
              </a:rPr>
              <a:t>https://www.npr.org/2015/06/19/415748439/pixars-inside-out-is-a-mind-opening-masterpiece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599710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e5fe87e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e5fe87e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you find that you’re in the blue zone, here are some strategies to move to the green zone. People in the blue zone tend to overgeneralize situations based on a single or a few incidents. For example, “I never understand my readings, I’m not smart enough.” This exaggerates the situation and might make you feel worse. By reframing your thoughts, you can begin to have a more realistic approach that is motivating. For example, “The more I practice reading and apply reading strategies, the more it will make sense.”</a:t>
            </a:r>
            <a:endParaRPr/>
          </a:p>
          <a:p>
            <a:pPr marL="0" lvl="0" indent="0" algn="l" rtl="0">
              <a:spcBef>
                <a:spcPts val="0"/>
              </a:spcBef>
              <a:spcAft>
                <a:spcPts val="0"/>
              </a:spcAft>
              <a:buNone/>
            </a:pPr>
            <a:endParaRPr/>
          </a:p>
          <a:p>
            <a:pPr marL="0" lvl="0" indent="0" algn="l" rtl="0">
              <a:spcBef>
                <a:spcPts val="0"/>
              </a:spcBef>
              <a:spcAft>
                <a:spcPts val="0"/>
              </a:spcAft>
              <a:buNone/>
            </a:pPr>
            <a:r>
              <a:rPr lang="en"/>
              <a:t>Another strategy is to remember the positives of a situation. Many times, in the blue zone, people just think about the negatives. By focusing on the positives, you can begin to remove yourself from a downward spiral. For example, instead of thinking “I’m feeling homesick, I don’t like LA.” Try thinking, “there is a lot to explore, I’ve enjoyed some experiences.”</a:t>
            </a:r>
            <a:endParaRPr/>
          </a:p>
          <a:p>
            <a:pPr marL="0" lvl="0" indent="0" algn="l" rtl="0">
              <a:spcBef>
                <a:spcPts val="0"/>
              </a:spcBef>
              <a:spcAft>
                <a:spcPts val="0"/>
              </a:spcAft>
              <a:buNone/>
            </a:pPr>
            <a:endParaRPr/>
          </a:p>
          <a:p>
            <a:pPr marL="0" lvl="0" indent="0" algn="l" rtl="0">
              <a:spcBef>
                <a:spcPts val="0"/>
              </a:spcBef>
              <a:spcAft>
                <a:spcPts val="0"/>
              </a:spcAft>
              <a:buNone/>
            </a:pPr>
            <a:r>
              <a:rPr lang="en"/>
              <a:t>If you’re ever bored, reframe your situation to make it more interesting. Examples of reframing are, “If I study now, I won’t feel stressed later and will have time to do fun things.” Or “If I pay attention, I will be more prepared for my exam.”</a:t>
            </a:r>
            <a:endParaRPr/>
          </a:p>
          <a:p>
            <a:pPr marL="0" lvl="0" indent="0" algn="l" rtl="0">
              <a:spcBef>
                <a:spcPts val="0"/>
              </a:spcBef>
              <a:spcAft>
                <a:spcPts val="0"/>
              </a:spcAft>
              <a:buNone/>
            </a:pPr>
            <a:endParaRPr/>
          </a:p>
          <a:p>
            <a:pPr marL="0" lvl="0" indent="0" algn="l" rtl="0">
              <a:spcBef>
                <a:spcPts val="0"/>
              </a:spcBef>
              <a:spcAft>
                <a:spcPts val="0"/>
              </a:spcAft>
              <a:buNone/>
            </a:pPr>
            <a:r>
              <a:rPr lang="en"/>
              <a:t>Also, take a break and do an activity that gives you life, that makes you feel joy. This could be playing basketball, dancing, running, or window shopping.</a:t>
            </a:r>
            <a:endParaRPr/>
          </a:p>
          <a:p>
            <a:pPr marL="0" lvl="0" indent="0" algn="l" rtl="0">
              <a:spcBef>
                <a:spcPts val="0"/>
              </a:spcBef>
              <a:spcAft>
                <a:spcPts val="0"/>
              </a:spcAft>
              <a:buNone/>
            </a:pPr>
            <a:endParaRPr/>
          </a:p>
          <a:p>
            <a:pPr marL="0" lvl="0" indent="0" algn="l" rtl="0">
              <a:spcBef>
                <a:spcPts val="0"/>
              </a:spcBef>
              <a:spcAft>
                <a:spcPts val="0"/>
              </a:spcAft>
              <a:buNone/>
            </a:pPr>
            <a:r>
              <a:rPr lang="en"/>
              <a:t>Gym </a:t>
            </a:r>
            <a:r>
              <a:rPr lang="en" u="sng">
                <a:solidFill>
                  <a:schemeClr val="hlink"/>
                </a:solidFill>
                <a:hlinkClick r:id="rId3"/>
              </a:rPr>
              <a:t>https://www.shutterstock.com/search/gym+cartoon</a:t>
            </a:r>
            <a:endParaRPr/>
          </a:p>
          <a:p>
            <a:pPr marL="0" lvl="0" indent="0" algn="l" rtl="0">
              <a:spcBef>
                <a:spcPts val="0"/>
              </a:spcBef>
              <a:spcAft>
                <a:spcPts val="0"/>
              </a:spcAft>
              <a:buNone/>
            </a:pPr>
            <a:r>
              <a:rPr lang="en"/>
              <a:t>Painting easel </a:t>
            </a:r>
            <a:r>
              <a:rPr lang="en" u="sng">
                <a:solidFill>
                  <a:schemeClr val="hlink"/>
                </a:solidFill>
                <a:hlinkClick r:id="rId4"/>
              </a:rPr>
              <a:t>http://clipart-library.com/easel-cliparts.html</a:t>
            </a:r>
            <a:endParaRPr/>
          </a:p>
          <a:p>
            <a:pPr marL="0" lvl="0" indent="0" algn="l" rtl="0">
              <a:spcBef>
                <a:spcPts val="0"/>
              </a:spcBef>
              <a:spcAft>
                <a:spcPts val="0"/>
              </a:spcAft>
              <a:buNone/>
            </a:pPr>
            <a:r>
              <a:rPr lang="en"/>
              <a:t>Painting </a:t>
            </a:r>
            <a:r>
              <a:rPr lang="en" u="sng">
                <a:solidFill>
                  <a:schemeClr val="hlink"/>
                </a:solidFill>
                <a:hlinkClick r:id="rId5"/>
              </a:rPr>
              <a:t>https://www.amazon.com/Buyartforless-FRAMED-Landscape-Painting-Poster/dp/B07FYSB1K1</a:t>
            </a:r>
            <a:endParaRPr/>
          </a:p>
        </p:txBody>
      </p:sp>
    </p:spTree>
    <p:extLst>
      <p:ext uri="{BB962C8B-B14F-4D97-AF65-F5344CB8AC3E}">
        <p14:creationId xmlns:p14="http://schemas.microsoft.com/office/powerpoint/2010/main" val="3786229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e5fe87e1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e5fe87e1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move from the yellow zone to the green zone, try replacing catastrophizing thoughts. Many people in this zone tend to think of extreme situations when something negative occurs. Whenever you catch these thoughts, replace them with positive thoughts. For example, “I didn’t do well on this exam, I’ll never get into med school.” Try thinking, “Mistakes happen, it’s part of the process. Let me see what I can do differently to learn the material better.” </a:t>
            </a:r>
            <a:endParaRPr/>
          </a:p>
          <a:p>
            <a:pPr marL="0" lvl="0" indent="0" algn="l" rtl="0">
              <a:spcBef>
                <a:spcPts val="0"/>
              </a:spcBef>
              <a:spcAft>
                <a:spcPts val="0"/>
              </a:spcAft>
              <a:buNone/>
            </a:pPr>
            <a:endParaRPr/>
          </a:p>
          <a:p>
            <a:pPr marL="0" lvl="0" indent="0" algn="l" rtl="0">
              <a:spcBef>
                <a:spcPts val="0"/>
              </a:spcBef>
              <a:spcAft>
                <a:spcPts val="0"/>
              </a:spcAft>
              <a:buNone/>
            </a:pPr>
            <a:r>
              <a:rPr lang="en"/>
              <a:t>Also, try to reframe situations in a positive way. This can help in managing the way you perceive a problem so that feel differently towards it. An example could be, “Group work is so stressful, it’s so hard to work with my teammates.” And reframing it to, “This is a learning experience on dealing with people I don’t work well with, this will help me in the future because I’ll know how to work with difficult coworkers.” This takes practice, it’s catching these negative thoughts and changing your mindset.</a:t>
            </a:r>
            <a:endParaRPr/>
          </a:p>
          <a:p>
            <a:pPr marL="0" lvl="0" indent="0" algn="l" rtl="0">
              <a:spcBef>
                <a:spcPts val="0"/>
              </a:spcBef>
              <a:spcAft>
                <a:spcPts val="0"/>
              </a:spcAft>
              <a:buNone/>
            </a:pPr>
            <a:endParaRPr/>
          </a:p>
          <a:p>
            <a:pPr marL="0" lvl="0" indent="0" algn="l" rtl="0">
              <a:spcBef>
                <a:spcPts val="0"/>
              </a:spcBef>
              <a:spcAft>
                <a:spcPts val="0"/>
              </a:spcAft>
              <a:buNone/>
            </a:pPr>
            <a:r>
              <a:rPr lang="en"/>
              <a:t>Another great way to self-regulate when you’re feelings stressed or irritable is humor. 30 minute sessions of humor has been shown to reduce stress. Try hanging out with a funny friend or watch a funny video.</a:t>
            </a:r>
            <a:endParaRPr/>
          </a:p>
          <a:p>
            <a:pPr marL="0" lvl="0" indent="0" algn="l" rtl="0">
              <a:spcBef>
                <a:spcPts val="0"/>
              </a:spcBef>
              <a:spcAft>
                <a:spcPts val="0"/>
              </a:spcAft>
              <a:buNone/>
            </a:pPr>
            <a:endParaRPr/>
          </a:p>
          <a:p>
            <a:pPr marL="0" lvl="0" indent="0" algn="l" rtl="0">
              <a:spcBef>
                <a:spcPts val="0"/>
              </a:spcBef>
              <a:spcAft>
                <a:spcPts val="0"/>
              </a:spcAft>
              <a:buNone/>
            </a:pPr>
            <a:r>
              <a:rPr lang="en"/>
              <a:t>Also, try reading as a form of relaxation.</a:t>
            </a:r>
            <a:endParaRPr/>
          </a:p>
          <a:p>
            <a:pPr marL="0" lvl="0" indent="0" algn="l" rtl="0">
              <a:spcBef>
                <a:spcPts val="0"/>
              </a:spcBef>
              <a:spcAft>
                <a:spcPts val="0"/>
              </a:spcAft>
              <a:buNone/>
            </a:pPr>
            <a:endParaRPr/>
          </a:p>
          <a:p>
            <a:pPr marL="0" lvl="0" indent="0" algn="l" rtl="0">
              <a:spcBef>
                <a:spcPts val="0"/>
              </a:spcBef>
              <a:spcAft>
                <a:spcPts val="0"/>
              </a:spcAft>
              <a:buNone/>
            </a:pPr>
            <a:r>
              <a:rPr lang="en"/>
              <a:t>Bing bong </a:t>
            </a:r>
            <a:r>
              <a:rPr lang="en" u="sng">
                <a:solidFill>
                  <a:schemeClr val="hlink"/>
                </a:solidFill>
                <a:hlinkClick r:id="rId3"/>
              </a:rPr>
              <a:t>https://insideout.fandom.com/wiki/Bing_Bong</a:t>
            </a:r>
            <a:endParaRPr/>
          </a:p>
        </p:txBody>
      </p:sp>
    </p:spTree>
    <p:extLst>
      <p:ext uri="{BB962C8B-B14F-4D97-AF65-F5344CB8AC3E}">
        <p14:creationId xmlns:p14="http://schemas.microsoft.com/office/powerpoint/2010/main" val="358937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e5fe87e1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e5fe87e1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find yourself in the red zone, feeling extreme anger or terror, sometimes it’s helpful to spend some time alone to process what it going on. Removing yourself from the situation can also ease extremely heightened emotions.</a:t>
            </a:r>
            <a:endParaRPr/>
          </a:p>
          <a:p>
            <a:pPr marL="0" lvl="0" indent="0" algn="l" rtl="0">
              <a:spcBef>
                <a:spcPts val="0"/>
              </a:spcBef>
              <a:spcAft>
                <a:spcPts val="0"/>
              </a:spcAft>
              <a:buNone/>
            </a:pPr>
            <a:r>
              <a:rPr lang="en"/>
              <a:t>Also, try avoiding statements that begin with “should”. When directing a “should” statement toward another person, you impose your beliefs on how you want that person to behave. This often results in anger, frustration, or resentment toward that other person.</a:t>
            </a:r>
            <a:endParaRPr/>
          </a:p>
          <a:p>
            <a:pPr marL="0" lvl="0" indent="0" algn="l" rtl="0">
              <a:spcBef>
                <a:spcPts val="0"/>
              </a:spcBef>
              <a:spcAft>
                <a:spcPts val="0"/>
              </a:spcAft>
              <a:buNone/>
            </a:pPr>
            <a:endParaRPr/>
          </a:p>
          <a:p>
            <a:pPr marL="0" lvl="0" indent="0" algn="l" rtl="0">
              <a:spcBef>
                <a:spcPts val="0"/>
              </a:spcBef>
              <a:spcAft>
                <a:spcPts val="0"/>
              </a:spcAft>
              <a:buNone/>
            </a:pPr>
            <a:r>
              <a:rPr lang="en"/>
              <a:t>An example could be changing the belief that “My friend should reach out more,” to “My friend shows they care differently than I do. I can’t change their behavior, but maybe I can let them know what my needs are.”</a:t>
            </a:r>
            <a:endParaRPr/>
          </a:p>
          <a:p>
            <a:pPr marL="0" lvl="0" indent="0" algn="l" rtl="0">
              <a:spcBef>
                <a:spcPts val="0"/>
              </a:spcBef>
              <a:spcAft>
                <a:spcPts val="0"/>
              </a:spcAft>
              <a:buNone/>
            </a:pPr>
            <a:endParaRPr/>
          </a:p>
          <a:p>
            <a:pPr marL="0" lvl="0" indent="0" algn="l" rtl="0">
              <a:spcBef>
                <a:spcPts val="0"/>
              </a:spcBef>
              <a:spcAft>
                <a:spcPts val="0"/>
              </a:spcAft>
              <a:buNone/>
            </a:pPr>
            <a:r>
              <a:rPr lang="en"/>
              <a:t>These are not the only strategies to help in regulating emotions. Think about what has helped you in the past? How do you see others self-regulating their emotions?</a:t>
            </a:r>
            <a:endParaRPr/>
          </a:p>
          <a:p>
            <a:pPr marL="0" lvl="0" indent="0" algn="l" rtl="0">
              <a:spcBef>
                <a:spcPts val="0"/>
              </a:spcBef>
              <a:spcAft>
                <a:spcPts val="0"/>
              </a:spcAft>
              <a:buNone/>
            </a:pPr>
            <a:endParaRPr/>
          </a:p>
          <a:p>
            <a:pPr marL="0" lvl="0" indent="0" algn="l" rtl="0">
              <a:spcBef>
                <a:spcPts val="0"/>
              </a:spcBef>
              <a:spcAft>
                <a:spcPts val="0"/>
              </a:spcAft>
              <a:buNone/>
            </a:pPr>
            <a:r>
              <a:rPr lang="en"/>
              <a:t>Disgust </a:t>
            </a:r>
            <a:r>
              <a:rPr lang="en" u="sng">
                <a:solidFill>
                  <a:schemeClr val="hlink"/>
                </a:solidFill>
                <a:hlinkClick r:id="rId3"/>
              </a:rPr>
              <a:t>https://clipartstation.com/disgust-clipart-5/</a:t>
            </a:r>
            <a:endParaRPr/>
          </a:p>
          <a:p>
            <a:pPr marL="0" lvl="0" indent="0" algn="l" rtl="0">
              <a:spcBef>
                <a:spcPts val="0"/>
              </a:spcBef>
              <a:spcAft>
                <a:spcPts val="0"/>
              </a:spcAft>
              <a:buNone/>
            </a:pPr>
            <a:r>
              <a:rPr lang="en"/>
              <a:t>Flame anger </a:t>
            </a:r>
            <a:r>
              <a:rPr lang="en" u="sng">
                <a:solidFill>
                  <a:schemeClr val="hlink"/>
                </a:solidFill>
                <a:hlinkClick r:id="rId4"/>
              </a:rPr>
              <a:t>https://www.pinterest.com/pin/159737118014002765/?lp=true</a:t>
            </a:r>
            <a:endParaRPr/>
          </a:p>
        </p:txBody>
      </p:sp>
    </p:spTree>
    <p:extLst>
      <p:ext uri="{BB962C8B-B14F-4D97-AF65-F5344CB8AC3E}">
        <p14:creationId xmlns:p14="http://schemas.microsoft.com/office/powerpoint/2010/main" val="2775715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6e5fe87e1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6e5fe87e1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are some more techniques you can use in any zone to get back to help you feel regulated.</a:t>
            </a:r>
            <a:endParaRPr/>
          </a:p>
          <a:p>
            <a:pPr marL="0" lvl="0" indent="0" algn="l" rtl="0">
              <a:spcBef>
                <a:spcPts val="0"/>
              </a:spcBef>
              <a:spcAft>
                <a:spcPts val="0"/>
              </a:spcAft>
              <a:buNone/>
            </a:pPr>
            <a:r>
              <a:rPr lang="en"/>
              <a:t>Physical activity can help regulate activity in the parts of the brain that induce stress. Try activities that you enjoy. It could be yoga, light stretches, running, or dancing.</a:t>
            </a:r>
            <a:endParaRPr/>
          </a:p>
          <a:p>
            <a:pPr marL="0" lvl="0" indent="0" algn="l" rtl="0">
              <a:spcBef>
                <a:spcPts val="0"/>
              </a:spcBef>
              <a:spcAft>
                <a:spcPts val="0"/>
              </a:spcAft>
              <a:buNone/>
            </a:pPr>
            <a:r>
              <a:rPr lang="en"/>
              <a:t>Spend time with others to help get your mind off things and to get additional support.</a:t>
            </a:r>
            <a:endParaRPr/>
          </a:p>
          <a:p>
            <a:pPr marL="0" lvl="0" indent="0" algn="l" rtl="0">
              <a:spcBef>
                <a:spcPts val="0"/>
              </a:spcBef>
              <a:spcAft>
                <a:spcPts val="0"/>
              </a:spcAft>
              <a:buNone/>
            </a:pPr>
            <a:r>
              <a:rPr lang="en"/>
              <a:t>Talking about how you’re feeling to someone you trust can help in processing your situation.</a:t>
            </a:r>
            <a:endParaRPr/>
          </a:p>
          <a:p>
            <a:pPr marL="0" lvl="0" indent="0" algn="l" rtl="0">
              <a:spcBef>
                <a:spcPts val="0"/>
              </a:spcBef>
              <a:spcAft>
                <a:spcPts val="0"/>
              </a:spcAft>
              <a:buNone/>
            </a:pPr>
            <a:r>
              <a:rPr lang="en"/>
              <a:t>Breathing exercises are great to relax our body so that our mind can be relaxed. Take a minute to try it now. For diaphragmatic breathing. Take deep, long breaths. As you inhale, count to for. And as you exhale, count to 6.</a:t>
            </a:r>
            <a:endParaRPr/>
          </a:p>
          <a:p>
            <a:pPr marL="0" lvl="0" indent="0" algn="l" rtl="0">
              <a:spcBef>
                <a:spcPts val="0"/>
              </a:spcBef>
              <a:spcAft>
                <a:spcPts val="0"/>
              </a:spcAft>
              <a:buNone/>
            </a:pPr>
            <a:endParaRPr/>
          </a:p>
          <a:p>
            <a:pPr marL="0" lvl="0" indent="0" algn="l" rtl="0">
              <a:spcBef>
                <a:spcPts val="0"/>
              </a:spcBef>
              <a:spcAft>
                <a:spcPts val="0"/>
              </a:spcAft>
              <a:buNone/>
            </a:pPr>
            <a:r>
              <a:rPr lang="en"/>
              <a:t>Another exercise is progressive muscle relaxation. In this practice, you will tense a muscle group for 5 seconds, but not to the point of pain, and relax it for ten seconds. The four muscle groups are 1. Both hands and arms, 2. The face, neck, and shoulders, 3. The chest, back, and belly, and 4. Both legs. Focus on one muscle group at a time.</a:t>
            </a:r>
            <a:endParaRPr/>
          </a:p>
          <a:p>
            <a:pPr marL="0" lvl="0" indent="0" algn="l" rtl="0">
              <a:spcBef>
                <a:spcPts val="0"/>
              </a:spcBef>
              <a:spcAft>
                <a:spcPts val="0"/>
              </a:spcAft>
              <a:buNone/>
            </a:pPr>
            <a:endParaRPr/>
          </a:p>
          <a:p>
            <a:pPr marL="0" lvl="0" indent="0" algn="l" rtl="0">
              <a:spcBef>
                <a:spcPts val="0"/>
              </a:spcBef>
              <a:spcAft>
                <a:spcPts val="0"/>
              </a:spcAft>
              <a:buNone/>
            </a:pPr>
            <a:r>
              <a:rPr lang="en"/>
              <a:t>Journaling is helpful because you are able to express your feelings. It can help you feel a sense of control of your emotions. When you journal, focus on your emotions and the situation. It’s important not to dwell on your negative emotions, but that you express them and make sense of what is going on.</a:t>
            </a:r>
            <a:endParaRPr/>
          </a:p>
          <a:p>
            <a:pPr marL="0" lvl="0" indent="0" algn="l" rtl="0">
              <a:spcBef>
                <a:spcPts val="0"/>
              </a:spcBef>
              <a:spcAft>
                <a:spcPts val="0"/>
              </a:spcAft>
              <a:buNone/>
            </a:pPr>
            <a:r>
              <a:rPr lang="en"/>
              <a:t>Using essential oils helps reduce stress hormones and has positive effects on the parts on the brain in charge of memories and emotions.</a:t>
            </a:r>
            <a:endParaRPr/>
          </a:p>
          <a:p>
            <a:pPr marL="0" lvl="0" indent="0" algn="l" rtl="0">
              <a:spcBef>
                <a:spcPts val="0"/>
              </a:spcBef>
              <a:spcAft>
                <a:spcPts val="0"/>
              </a:spcAft>
              <a:buNone/>
            </a:pPr>
            <a:r>
              <a:rPr lang="en"/>
              <a:t>Try these strategies out! Find out what works for you and what doesn’t. Be creative with it.</a:t>
            </a:r>
            <a:endParaRPr/>
          </a:p>
          <a:p>
            <a:pPr marL="0" lvl="0" indent="0" algn="l" rtl="0">
              <a:spcBef>
                <a:spcPts val="0"/>
              </a:spcBef>
              <a:spcAft>
                <a:spcPts val="0"/>
              </a:spcAft>
              <a:buNone/>
            </a:pPr>
            <a:endParaRPr/>
          </a:p>
          <a:p>
            <a:pPr marL="0" lvl="0" indent="0" algn="l" rtl="0">
              <a:spcBef>
                <a:spcPts val="0"/>
              </a:spcBef>
              <a:spcAft>
                <a:spcPts val="0"/>
              </a:spcAft>
              <a:buNone/>
            </a:pPr>
            <a:r>
              <a:rPr lang="en"/>
              <a:t>Joy up</a:t>
            </a:r>
            <a:r>
              <a:rPr lang="en" u="sng">
                <a:solidFill>
                  <a:schemeClr val="hlink"/>
                </a:solidFill>
                <a:hlinkClick r:id="rId3"/>
              </a:rPr>
              <a:t>https://dlpng.com/png/6350476</a:t>
            </a:r>
            <a:endParaRPr/>
          </a:p>
          <a:p>
            <a:pPr marL="0" lvl="0" indent="0" algn="l" rtl="0">
              <a:spcBef>
                <a:spcPts val="0"/>
              </a:spcBef>
              <a:spcAft>
                <a:spcPts val="0"/>
              </a:spcAft>
              <a:buNone/>
            </a:pPr>
            <a:r>
              <a:rPr lang="en"/>
              <a:t>Joy read</a:t>
            </a:r>
            <a:endParaRPr/>
          </a:p>
        </p:txBody>
      </p:sp>
    </p:spTree>
    <p:extLst>
      <p:ext uri="{BB962C8B-B14F-4D97-AF65-F5344CB8AC3E}">
        <p14:creationId xmlns:p14="http://schemas.microsoft.com/office/powerpoint/2010/main" val="2605054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Regulating our Moods</a:t>
            </a:r>
            <a:endParaRPr/>
          </a:p>
        </p:txBody>
      </p:sp>
      <p:sp>
        <p:nvSpPr>
          <p:cNvPr id="67" name="Google Shape;67;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a:t>Miguel Angel Anzelmetti</a:t>
            </a:r>
            <a:endParaRPr sz="2000"/>
          </a:p>
          <a:p>
            <a:pPr marL="0" lvl="0" indent="0" algn="ctr" rtl="0">
              <a:spcBef>
                <a:spcPts val="0"/>
              </a:spcBef>
              <a:spcAft>
                <a:spcPts val="0"/>
              </a:spcAft>
              <a:buNone/>
            </a:pPr>
            <a:r>
              <a:rPr lang="en" sz="2000"/>
              <a:t>Academic Coach</a:t>
            </a:r>
            <a:endParaRPr sz="2000"/>
          </a:p>
          <a:p>
            <a:pPr marL="0" lvl="0" indent="0" algn="ctr" rtl="0">
              <a:spcBef>
                <a:spcPts val="0"/>
              </a:spcBef>
              <a:spcAft>
                <a:spcPts val="0"/>
              </a:spcAft>
              <a:buNone/>
            </a:pPr>
            <a:r>
              <a:rPr lang="en" sz="2000"/>
              <a:t>Kortschak Center for Learning and Creativity</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a:p>
        </p:txBody>
      </p:sp>
      <p:sp>
        <p:nvSpPr>
          <p:cNvPr id="163" name="Google Shape;163;p22"/>
          <p:cNvSpPr txBox="1">
            <a:spLocks noGrp="1"/>
          </p:cNvSpPr>
          <p:nvPr>
            <p:ph type="body" idx="1"/>
          </p:nvPr>
        </p:nvSpPr>
        <p:spPr>
          <a:prstGeom prst="rect">
            <a:avLst/>
          </a:prstGeom>
        </p:spPr>
        <p:txBody>
          <a:bodyPr spcFirstLastPara="1" wrap="square" lIns="91425" tIns="91425" rIns="91425" bIns="91425" anchor="t" anchorCtr="0">
            <a:noAutofit/>
          </a:bodyPr>
          <a:lstStyle/>
          <a:p>
            <a:pPr marL="0" marR="139700" lvl="0" indent="0" algn="l" rtl="0">
              <a:lnSpc>
                <a:spcPct val="150000"/>
              </a:lnSpc>
              <a:spcBef>
                <a:spcPts val="0"/>
              </a:spcBef>
              <a:spcAft>
                <a:spcPts val="0"/>
              </a:spcAft>
              <a:buNone/>
            </a:pPr>
            <a:r>
              <a:rPr lang="en" sz="1000" dirty="0" err="1">
                <a:solidFill>
                  <a:srgbClr val="000000"/>
                </a:solidFill>
              </a:rPr>
              <a:t>Amstadter</a:t>
            </a:r>
            <a:r>
              <a:rPr lang="en" sz="1000" dirty="0">
                <a:solidFill>
                  <a:srgbClr val="000000"/>
                </a:solidFill>
              </a:rPr>
              <a:t>, A. (2008). Emotion regulation and anxiety disorders. </a:t>
            </a:r>
            <a:r>
              <a:rPr lang="en" sz="1000" i="1" dirty="0">
                <a:solidFill>
                  <a:srgbClr val="000000"/>
                </a:solidFill>
              </a:rPr>
              <a:t>Journal of Anxiety Disorders</a:t>
            </a:r>
            <a:r>
              <a:rPr lang="en" sz="1000" dirty="0">
                <a:solidFill>
                  <a:srgbClr val="000000"/>
                </a:solidFill>
              </a:rPr>
              <a:t>, </a:t>
            </a:r>
            <a:r>
              <a:rPr lang="en" sz="1000" i="1" dirty="0">
                <a:solidFill>
                  <a:srgbClr val="000000"/>
                </a:solidFill>
              </a:rPr>
              <a:t>22</a:t>
            </a:r>
            <a:r>
              <a:rPr lang="en" sz="1000" dirty="0">
                <a:solidFill>
                  <a:srgbClr val="000000"/>
                </a:solidFill>
              </a:rPr>
              <a:t>(2), 211–221. </a:t>
            </a:r>
            <a:r>
              <a:rPr lang="en" sz="1000" dirty="0" err="1">
                <a:solidFill>
                  <a:srgbClr val="000000"/>
                </a:solidFill>
              </a:rPr>
              <a:t>doi</a:t>
            </a:r>
            <a:r>
              <a:rPr lang="en" sz="1000" dirty="0">
                <a:solidFill>
                  <a:srgbClr val="000000"/>
                </a:solidFill>
              </a:rPr>
              <a:t>: </a:t>
            </a:r>
            <a:endParaRPr sz="1000" dirty="0">
              <a:solidFill>
                <a:srgbClr val="000000"/>
              </a:solidFill>
            </a:endParaRPr>
          </a:p>
          <a:p>
            <a:pPr marL="0" marR="139700" lvl="0" indent="457200" algn="l" rtl="0">
              <a:lnSpc>
                <a:spcPct val="150000"/>
              </a:lnSpc>
              <a:spcBef>
                <a:spcPts val="0"/>
              </a:spcBef>
              <a:spcAft>
                <a:spcPts val="0"/>
              </a:spcAft>
              <a:buNone/>
            </a:pPr>
            <a:r>
              <a:rPr lang="en" sz="1000" dirty="0">
                <a:solidFill>
                  <a:srgbClr val="000000"/>
                </a:solidFill>
              </a:rPr>
              <a:t>10.1016/j.janxdis.2007.02.004</a:t>
            </a:r>
            <a:endParaRPr sz="1000" dirty="0">
              <a:solidFill>
                <a:srgbClr val="000000"/>
              </a:solidFill>
            </a:endParaRPr>
          </a:p>
          <a:p>
            <a:pPr marL="0" marR="139700" lvl="0" indent="0" algn="l" rtl="0">
              <a:lnSpc>
                <a:spcPct val="150000"/>
              </a:lnSpc>
              <a:spcBef>
                <a:spcPts val="0"/>
              </a:spcBef>
              <a:spcAft>
                <a:spcPts val="0"/>
              </a:spcAft>
              <a:buNone/>
            </a:pPr>
            <a:r>
              <a:rPr lang="en" sz="1000" dirty="0" err="1">
                <a:solidFill>
                  <a:srgbClr val="000000"/>
                </a:solidFill>
              </a:rPr>
              <a:t>Kuypers</a:t>
            </a:r>
            <a:r>
              <a:rPr lang="en" sz="1000" dirty="0">
                <a:solidFill>
                  <a:srgbClr val="000000"/>
                </a:solidFill>
              </a:rPr>
              <a:t>, L. M. (2013). The Zones of Regulation: A Framework to Foster Self-Regulation. </a:t>
            </a:r>
            <a:r>
              <a:rPr lang="en" sz="1000" i="1" dirty="0">
                <a:solidFill>
                  <a:srgbClr val="000000"/>
                </a:solidFill>
              </a:rPr>
              <a:t>The American Occupational </a:t>
            </a:r>
            <a:endParaRPr sz="1000" i="1" dirty="0">
              <a:solidFill>
                <a:srgbClr val="000000"/>
              </a:solidFill>
            </a:endParaRPr>
          </a:p>
          <a:p>
            <a:pPr marL="0" marR="139700" lvl="0" indent="457200" algn="l" rtl="0">
              <a:lnSpc>
                <a:spcPct val="150000"/>
              </a:lnSpc>
              <a:spcBef>
                <a:spcPts val="0"/>
              </a:spcBef>
              <a:spcAft>
                <a:spcPts val="0"/>
              </a:spcAft>
              <a:buNone/>
            </a:pPr>
            <a:r>
              <a:rPr lang="en" sz="1000" i="1" dirty="0">
                <a:solidFill>
                  <a:srgbClr val="000000"/>
                </a:solidFill>
              </a:rPr>
              <a:t>Therapy Association, Inc.</a:t>
            </a:r>
            <a:r>
              <a:rPr lang="en" sz="1000" dirty="0">
                <a:solidFill>
                  <a:srgbClr val="000000"/>
                </a:solidFill>
              </a:rPr>
              <a:t>, </a:t>
            </a:r>
            <a:r>
              <a:rPr lang="en" sz="1000" i="1" dirty="0">
                <a:solidFill>
                  <a:srgbClr val="000000"/>
                </a:solidFill>
              </a:rPr>
              <a:t>36</a:t>
            </a:r>
            <a:r>
              <a:rPr lang="en" sz="1000" dirty="0">
                <a:solidFill>
                  <a:srgbClr val="000000"/>
                </a:solidFill>
              </a:rPr>
              <a:t>(4).</a:t>
            </a:r>
            <a:endParaRPr sz="1000" dirty="0">
              <a:solidFill>
                <a:srgbClr val="000000"/>
              </a:solidFill>
            </a:endParaRPr>
          </a:p>
          <a:p>
            <a:pPr marL="0" marR="139700" lvl="0" indent="0" algn="l" rtl="0">
              <a:lnSpc>
                <a:spcPct val="150000"/>
              </a:lnSpc>
              <a:spcBef>
                <a:spcPts val="0"/>
              </a:spcBef>
              <a:spcAft>
                <a:spcPts val="0"/>
              </a:spcAft>
              <a:buNone/>
            </a:pPr>
            <a:r>
              <a:rPr lang="en" sz="1000" dirty="0">
                <a:solidFill>
                  <a:srgbClr val="000000"/>
                </a:solidFill>
              </a:rPr>
              <a:t>Matthews, J. (2018). Essential oils LOWER CORTISOLS AND HELP REDUCE STRESS.</a:t>
            </a:r>
            <a:r>
              <a:rPr lang="en" sz="1000" i="1" dirty="0">
                <a:solidFill>
                  <a:srgbClr val="000000"/>
                </a:solidFill>
              </a:rPr>
              <a:t> Alternative Medicine, </a:t>
            </a:r>
            <a:r>
              <a:rPr lang="en" sz="1000" dirty="0">
                <a:solidFill>
                  <a:srgbClr val="000000"/>
                </a:solidFill>
              </a:rPr>
              <a:t>(43), 24-25. </a:t>
            </a:r>
            <a:endParaRPr sz="1000" dirty="0">
              <a:solidFill>
                <a:srgbClr val="000000"/>
              </a:solidFill>
            </a:endParaRPr>
          </a:p>
          <a:p>
            <a:pPr marL="457200" marR="139700" lvl="0" indent="0" algn="l" rtl="0">
              <a:lnSpc>
                <a:spcPct val="150000"/>
              </a:lnSpc>
              <a:spcBef>
                <a:spcPts val="0"/>
              </a:spcBef>
              <a:spcAft>
                <a:spcPts val="0"/>
              </a:spcAft>
              <a:buNone/>
            </a:pPr>
            <a:r>
              <a:rPr lang="en" sz="1000" dirty="0">
                <a:solidFill>
                  <a:srgbClr val="000000"/>
                </a:solidFill>
              </a:rPr>
              <a:t>Retrieved from http://</a:t>
            </a:r>
            <a:r>
              <a:rPr lang="en" sz="1000" dirty="0" err="1">
                <a:solidFill>
                  <a:srgbClr val="000000"/>
                </a:solidFill>
              </a:rPr>
              <a:t>libproxy.usc.edu</a:t>
            </a:r>
            <a:r>
              <a:rPr lang="en" sz="1000" dirty="0">
                <a:solidFill>
                  <a:srgbClr val="000000"/>
                </a:solidFill>
              </a:rPr>
              <a:t>/</a:t>
            </a:r>
            <a:r>
              <a:rPr lang="en" sz="1000" dirty="0" err="1">
                <a:solidFill>
                  <a:srgbClr val="000000"/>
                </a:solidFill>
              </a:rPr>
              <a:t>login?url</a:t>
            </a:r>
            <a:r>
              <a:rPr lang="en" sz="1000" dirty="0">
                <a:solidFill>
                  <a:srgbClr val="000000"/>
                </a:solidFill>
              </a:rPr>
              <a:t>=https://</a:t>
            </a:r>
            <a:r>
              <a:rPr lang="en" sz="1000" dirty="0" err="1">
                <a:solidFill>
                  <a:srgbClr val="000000"/>
                </a:solidFill>
              </a:rPr>
              <a:t>search.proquest.com</a:t>
            </a:r>
            <a:r>
              <a:rPr lang="en" sz="1000" dirty="0">
                <a:solidFill>
                  <a:srgbClr val="000000"/>
                </a:solidFill>
              </a:rPr>
              <a:t>/</a:t>
            </a:r>
            <a:r>
              <a:rPr lang="en" sz="1000" dirty="0" err="1">
                <a:solidFill>
                  <a:srgbClr val="000000"/>
                </a:solidFill>
              </a:rPr>
              <a:t>docview</a:t>
            </a:r>
            <a:r>
              <a:rPr lang="en" sz="1000" dirty="0">
                <a:solidFill>
                  <a:srgbClr val="000000"/>
                </a:solidFill>
              </a:rPr>
              <a:t>/2262686452?accountid=14749</a:t>
            </a:r>
            <a:endParaRPr sz="1000" dirty="0">
              <a:solidFill>
                <a:srgbClr val="000000"/>
              </a:solidFill>
            </a:endParaRPr>
          </a:p>
          <a:p>
            <a:pPr marL="0" marR="139700" lvl="0" indent="0" algn="l" rtl="0">
              <a:lnSpc>
                <a:spcPct val="150000"/>
              </a:lnSpc>
              <a:spcBef>
                <a:spcPts val="0"/>
              </a:spcBef>
              <a:spcAft>
                <a:spcPts val="0"/>
              </a:spcAft>
              <a:buNone/>
            </a:pPr>
            <a:r>
              <a:rPr lang="en" sz="1000" dirty="0">
                <a:solidFill>
                  <a:srgbClr val="000000"/>
                </a:solidFill>
                <a:highlight>
                  <a:srgbClr val="FFFFFF"/>
                </a:highlight>
              </a:rPr>
              <a:t>McCallie, M. S., Blum, C. M., &amp; Hood, C. J. (2006). Progressive Muscle Relaxation. </a:t>
            </a:r>
            <a:r>
              <a:rPr lang="en" sz="1000" i="1" dirty="0">
                <a:solidFill>
                  <a:srgbClr val="000000"/>
                </a:solidFill>
              </a:rPr>
              <a:t>Journal of Human Behavior in the Social </a:t>
            </a:r>
            <a:endParaRPr sz="1000" i="1" dirty="0">
              <a:solidFill>
                <a:srgbClr val="000000"/>
              </a:solidFill>
            </a:endParaRPr>
          </a:p>
          <a:p>
            <a:pPr marL="0" marR="139700" lvl="0" indent="457200" algn="l" rtl="0">
              <a:lnSpc>
                <a:spcPct val="150000"/>
              </a:lnSpc>
              <a:spcBef>
                <a:spcPts val="0"/>
              </a:spcBef>
              <a:spcAft>
                <a:spcPts val="0"/>
              </a:spcAft>
              <a:buNone/>
            </a:pPr>
            <a:r>
              <a:rPr lang="en" sz="1000" i="1" dirty="0">
                <a:solidFill>
                  <a:srgbClr val="000000"/>
                </a:solidFill>
              </a:rPr>
              <a:t>Environment</a:t>
            </a:r>
            <a:r>
              <a:rPr lang="en" sz="1000" dirty="0">
                <a:solidFill>
                  <a:srgbClr val="000000"/>
                </a:solidFill>
                <a:highlight>
                  <a:srgbClr val="FFFFFF"/>
                </a:highlight>
              </a:rPr>
              <a:t>, </a:t>
            </a:r>
            <a:r>
              <a:rPr lang="en" sz="1000" i="1" dirty="0">
                <a:solidFill>
                  <a:srgbClr val="000000"/>
                </a:solidFill>
              </a:rPr>
              <a:t>13</a:t>
            </a:r>
            <a:r>
              <a:rPr lang="en" sz="1000" dirty="0">
                <a:solidFill>
                  <a:srgbClr val="000000"/>
                </a:solidFill>
                <a:highlight>
                  <a:srgbClr val="FFFFFF"/>
                </a:highlight>
              </a:rPr>
              <a:t>(3), 51–66. </a:t>
            </a:r>
            <a:r>
              <a:rPr lang="en" sz="1000" dirty="0" err="1">
                <a:solidFill>
                  <a:srgbClr val="000000"/>
                </a:solidFill>
                <a:highlight>
                  <a:srgbClr val="FFFFFF"/>
                </a:highlight>
              </a:rPr>
              <a:t>doi</a:t>
            </a:r>
            <a:r>
              <a:rPr lang="en" sz="1000" dirty="0">
                <a:solidFill>
                  <a:srgbClr val="000000"/>
                </a:solidFill>
                <a:highlight>
                  <a:srgbClr val="FFFFFF"/>
                </a:highlight>
              </a:rPr>
              <a:t>: 10.1300/j137v13n03_04</a:t>
            </a:r>
            <a:endParaRPr sz="1000" dirty="0">
              <a:solidFill>
                <a:srgbClr val="000000"/>
              </a:solidFill>
            </a:endParaRPr>
          </a:p>
          <a:p>
            <a:pPr marL="0" marR="139700" lvl="0" indent="0" algn="l" rtl="0">
              <a:lnSpc>
                <a:spcPct val="150000"/>
              </a:lnSpc>
              <a:spcBef>
                <a:spcPts val="0"/>
              </a:spcBef>
              <a:spcAft>
                <a:spcPts val="0"/>
              </a:spcAft>
              <a:buNone/>
            </a:pPr>
            <a:r>
              <a:rPr lang="en" sz="1000" dirty="0" err="1">
                <a:solidFill>
                  <a:srgbClr val="000000"/>
                </a:solidFill>
              </a:rPr>
              <a:t>Rizzolo</a:t>
            </a:r>
            <a:r>
              <a:rPr lang="en" sz="1000" dirty="0">
                <a:solidFill>
                  <a:srgbClr val="000000"/>
                </a:solidFill>
              </a:rPr>
              <a:t>, D., Zipp, G. P., </a:t>
            </a:r>
            <a:r>
              <a:rPr lang="en" sz="1000" dirty="0" err="1">
                <a:solidFill>
                  <a:srgbClr val="000000"/>
                </a:solidFill>
              </a:rPr>
              <a:t>Stiskal</a:t>
            </a:r>
            <a:r>
              <a:rPr lang="en" sz="1000" dirty="0">
                <a:solidFill>
                  <a:srgbClr val="000000"/>
                </a:solidFill>
              </a:rPr>
              <a:t>, D., &amp; Simpkins, S. (2009). Stress Management Strategies For Students: The Immediate </a:t>
            </a:r>
            <a:endParaRPr sz="1000" dirty="0">
              <a:solidFill>
                <a:srgbClr val="000000"/>
              </a:solidFill>
            </a:endParaRPr>
          </a:p>
          <a:p>
            <a:pPr marL="457200" marR="139700" lvl="0" indent="0" algn="l" rtl="0">
              <a:lnSpc>
                <a:spcPct val="150000"/>
              </a:lnSpc>
              <a:spcBef>
                <a:spcPts val="0"/>
              </a:spcBef>
              <a:spcAft>
                <a:spcPts val="0"/>
              </a:spcAft>
              <a:buNone/>
            </a:pPr>
            <a:r>
              <a:rPr lang="en" sz="1000" dirty="0">
                <a:solidFill>
                  <a:srgbClr val="000000"/>
                </a:solidFill>
              </a:rPr>
              <a:t>Effects Of Yoga, Humor, And Reading On Stress. </a:t>
            </a:r>
            <a:r>
              <a:rPr lang="en" sz="1000" i="1" dirty="0">
                <a:solidFill>
                  <a:srgbClr val="000000"/>
                </a:solidFill>
              </a:rPr>
              <a:t>Journal of College Teaching &amp; Learning (TLC)</a:t>
            </a:r>
            <a:r>
              <a:rPr lang="en" sz="1000" dirty="0">
                <a:solidFill>
                  <a:srgbClr val="000000"/>
                </a:solidFill>
              </a:rPr>
              <a:t>, </a:t>
            </a:r>
            <a:r>
              <a:rPr lang="en" sz="1000" i="1" dirty="0">
                <a:solidFill>
                  <a:srgbClr val="000000"/>
                </a:solidFill>
              </a:rPr>
              <a:t>6</a:t>
            </a:r>
            <a:r>
              <a:rPr lang="en" sz="1000" dirty="0">
                <a:solidFill>
                  <a:srgbClr val="000000"/>
                </a:solidFill>
              </a:rPr>
              <a:t>(8). </a:t>
            </a:r>
            <a:r>
              <a:rPr lang="en" sz="1000" dirty="0" err="1">
                <a:solidFill>
                  <a:srgbClr val="000000"/>
                </a:solidFill>
              </a:rPr>
              <a:t>doi</a:t>
            </a:r>
            <a:r>
              <a:rPr lang="en" sz="1000" dirty="0">
                <a:solidFill>
                  <a:srgbClr val="000000"/>
                </a:solidFill>
              </a:rPr>
              <a:t>: 10.19030/tlc.v6i8.1117</a:t>
            </a:r>
            <a:endParaRPr sz="1000" dirty="0">
              <a:solidFill>
                <a:srgbClr val="000000"/>
              </a:solidFill>
            </a:endParaRPr>
          </a:p>
          <a:p>
            <a:pPr marL="0" marR="139700" lvl="0" indent="0" algn="l" rtl="0">
              <a:lnSpc>
                <a:spcPct val="150000"/>
              </a:lnSpc>
              <a:spcBef>
                <a:spcPts val="0"/>
              </a:spcBef>
              <a:spcAft>
                <a:spcPts val="0"/>
              </a:spcAft>
              <a:buNone/>
            </a:pPr>
            <a:r>
              <a:rPr lang="en" sz="1000" dirty="0" err="1">
                <a:solidFill>
                  <a:srgbClr val="000000"/>
                </a:solidFill>
              </a:rPr>
              <a:t>Seli</a:t>
            </a:r>
            <a:r>
              <a:rPr lang="en" sz="1000" dirty="0">
                <a:solidFill>
                  <a:srgbClr val="000000"/>
                </a:solidFill>
              </a:rPr>
              <a:t>, H. &amp; </a:t>
            </a:r>
            <a:r>
              <a:rPr lang="en" sz="1000" dirty="0" err="1">
                <a:solidFill>
                  <a:srgbClr val="000000"/>
                </a:solidFill>
              </a:rPr>
              <a:t>Dembo</a:t>
            </a:r>
            <a:r>
              <a:rPr lang="en" sz="1000" dirty="0">
                <a:solidFill>
                  <a:srgbClr val="000000"/>
                </a:solidFill>
              </a:rPr>
              <a:t>, M.H. (2020). </a:t>
            </a:r>
            <a:r>
              <a:rPr lang="en" sz="1000" i="1" dirty="0">
                <a:solidFill>
                  <a:srgbClr val="000000"/>
                </a:solidFill>
              </a:rPr>
              <a:t>Motivation and learning strategies for college success: a focus on self-regulated learning.</a:t>
            </a:r>
            <a:r>
              <a:rPr lang="en" sz="1000" dirty="0">
                <a:solidFill>
                  <a:srgbClr val="000000"/>
                </a:solidFill>
              </a:rPr>
              <a:t> </a:t>
            </a:r>
            <a:endParaRPr sz="1000" dirty="0">
              <a:solidFill>
                <a:srgbClr val="000000"/>
              </a:solidFill>
            </a:endParaRPr>
          </a:p>
          <a:p>
            <a:pPr marL="0" marR="139700" lvl="0" indent="457200" algn="l" rtl="0">
              <a:lnSpc>
                <a:spcPct val="150000"/>
              </a:lnSpc>
              <a:spcBef>
                <a:spcPts val="0"/>
              </a:spcBef>
              <a:spcAft>
                <a:spcPts val="0"/>
              </a:spcAft>
              <a:buNone/>
            </a:pPr>
            <a:r>
              <a:rPr lang="en" sz="1000" dirty="0">
                <a:solidFill>
                  <a:srgbClr val="000000"/>
                </a:solidFill>
              </a:rPr>
              <a:t>New York: Routledge.</a:t>
            </a:r>
            <a:endParaRPr sz="1000" dirty="0">
              <a:solidFill>
                <a:srgbClr val="000000"/>
              </a:solidFill>
            </a:endParaRPr>
          </a:p>
          <a:p>
            <a:pPr marL="0" marR="139700" lvl="0" indent="0" algn="l" rtl="0">
              <a:lnSpc>
                <a:spcPct val="150000"/>
              </a:lnSpc>
              <a:spcBef>
                <a:spcPts val="0"/>
              </a:spcBef>
              <a:spcAft>
                <a:spcPts val="0"/>
              </a:spcAft>
              <a:buNone/>
            </a:pPr>
            <a:r>
              <a:rPr lang="en" sz="1000" dirty="0">
                <a:solidFill>
                  <a:srgbClr val="000000"/>
                </a:solidFill>
              </a:rPr>
              <a:t>Ullrich, P. M., &amp; Lutgendorf, S. K. (2002). Journaling about stressful events: Effects of cognitive processing and </a:t>
            </a:r>
            <a:endParaRPr sz="1000" dirty="0">
              <a:solidFill>
                <a:srgbClr val="000000"/>
              </a:solidFill>
            </a:endParaRPr>
          </a:p>
          <a:p>
            <a:pPr marL="0" marR="139700" lvl="0" indent="457200" algn="l" rtl="0">
              <a:lnSpc>
                <a:spcPct val="150000"/>
              </a:lnSpc>
              <a:spcBef>
                <a:spcPts val="0"/>
              </a:spcBef>
              <a:spcAft>
                <a:spcPts val="0"/>
              </a:spcAft>
              <a:buNone/>
            </a:pPr>
            <a:r>
              <a:rPr lang="en" sz="1000" dirty="0">
                <a:solidFill>
                  <a:srgbClr val="000000"/>
                </a:solidFill>
              </a:rPr>
              <a:t>emotional expression. </a:t>
            </a:r>
            <a:r>
              <a:rPr lang="en" sz="1000" i="1" dirty="0">
                <a:solidFill>
                  <a:srgbClr val="000000"/>
                </a:solidFill>
              </a:rPr>
              <a:t>Annals of Behavioral Medicine</a:t>
            </a:r>
            <a:r>
              <a:rPr lang="en" sz="1000" dirty="0">
                <a:solidFill>
                  <a:srgbClr val="000000"/>
                </a:solidFill>
              </a:rPr>
              <a:t>, </a:t>
            </a:r>
            <a:r>
              <a:rPr lang="en" sz="1000" i="1" dirty="0">
                <a:solidFill>
                  <a:srgbClr val="000000"/>
                </a:solidFill>
              </a:rPr>
              <a:t>24</a:t>
            </a:r>
            <a:r>
              <a:rPr lang="en" sz="1000" dirty="0">
                <a:solidFill>
                  <a:srgbClr val="000000"/>
                </a:solidFill>
              </a:rPr>
              <a:t>(3), 244–250. </a:t>
            </a:r>
            <a:r>
              <a:rPr lang="en" sz="1000" dirty="0" err="1">
                <a:solidFill>
                  <a:srgbClr val="000000"/>
                </a:solidFill>
              </a:rPr>
              <a:t>doi</a:t>
            </a:r>
            <a:r>
              <a:rPr lang="en" sz="1000" dirty="0">
                <a:solidFill>
                  <a:srgbClr val="000000"/>
                </a:solidFill>
              </a:rPr>
              <a:t>: 10.1207/s15324796abm2403_10</a:t>
            </a:r>
            <a:endParaRPr sz="1000" dirty="0">
              <a:solidFill>
                <a:srgbClr val="000000"/>
              </a:solidFill>
            </a:endParaRPr>
          </a:p>
          <a:p>
            <a:pPr marL="0" lvl="0" indent="0" algn="l" rtl="0">
              <a:lnSpc>
                <a:spcPct val="115000"/>
              </a:lnSpc>
              <a:spcBef>
                <a:spcPts val="0"/>
              </a:spcBef>
              <a:spcAft>
                <a:spcPts val="1600"/>
              </a:spcAft>
              <a:buNone/>
            </a:pPr>
            <a:endParaRPr sz="10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Learning Outcomes</a:t>
            </a:r>
            <a:endParaRPr/>
          </a:p>
        </p:txBody>
      </p:sp>
      <p:sp>
        <p:nvSpPr>
          <p:cNvPr id="73" name="Google Shape;73;p14"/>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Understand why self-regulating is important</a:t>
            </a:r>
            <a:endParaRPr/>
          </a:p>
          <a:p>
            <a:pPr marL="457200" lvl="0" indent="-342900" algn="l" rtl="0">
              <a:spcBef>
                <a:spcPts val="0"/>
              </a:spcBef>
              <a:spcAft>
                <a:spcPts val="0"/>
              </a:spcAft>
              <a:buSzPts val="1800"/>
              <a:buChar char="●"/>
            </a:pPr>
            <a:r>
              <a:rPr lang="en"/>
              <a:t>Identify cues that remind you to self-regulate</a:t>
            </a:r>
            <a:endParaRPr/>
          </a:p>
          <a:p>
            <a:pPr marL="457200" lvl="0" indent="-342900" algn="l" rtl="0">
              <a:spcBef>
                <a:spcPts val="0"/>
              </a:spcBef>
              <a:spcAft>
                <a:spcPts val="0"/>
              </a:spcAft>
              <a:buSzPts val="1800"/>
              <a:buChar char="●"/>
            </a:pPr>
            <a:r>
              <a:rPr lang="en"/>
              <a:t>Identify strategies that help you self-regulate</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Why is  Self-Regulation Important?</a:t>
            </a:r>
            <a:endParaRPr/>
          </a:p>
        </p:txBody>
      </p:sp>
      <p:sp>
        <p:nvSpPr>
          <p:cNvPr id="79" name="Google Shape;79;p15"/>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Self-regulation is self-control, impulse control, emotion management</a:t>
            </a:r>
            <a:endParaRPr dirty="0"/>
          </a:p>
          <a:p>
            <a:pPr marL="457200" lvl="0" indent="-342900" algn="l" rtl="0">
              <a:spcBef>
                <a:spcPts val="0"/>
              </a:spcBef>
              <a:spcAft>
                <a:spcPts val="0"/>
              </a:spcAft>
              <a:buSzPts val="1800"/>
              <a:buChar char="●"/>
            </a:pPr>
            <a:r>
              <a:rPr lang="en" dirty="0"/>
              <a:t>Optimal state for productivity</a:t>
            </a:r>
            <a:endParaRPr dirty="0"/>
          </a:p>
          <a:p>
            <a:pPr marL="457200" lvl="0" indent="-342900" algn="l" rtl="0">
              <a:spcBef>
                <a:spcPts val="0"/>
              </a:spcBef>
              <a:spcAft>
                <a:spcPts val="0"/>
              </a:spcAft>
              <a:buSzPts val="1800"/>
              <a:buChar char="●"/>
            </a:pPr>
            <a:r>
              <a:rPr lang="en" dirty="0"/>
              <a:t>Positive emotions predict to higher achievement</a:t>
            </a:r>
          </a:p>
          <a:p>
            <a:r>
              <a:rPr lang="en-US" dirty="0"/>
              <a:t>(</a:t>
            </a:r>
            <a:r>
              <a:rPr lang="en-US" dirty="0" err="1"/>
              <a:t>Kuypers</a:t>
            </a:r>
            <a:r>
              <a:rPr lang="en-US" dirty="0"/>
              <a:t>, 2013; </a:t>
            </a:r>
            <a:r>
              <a:rPr lang="en-US" dirty="0" err="1"/>
              <a:t>Seli</a:t>
            </a:r>
            <a:r>
              <a:rPr lang="en-US" dirty="0"/>
              <a:t> &amp; </a:t>
            </a:r>
            <a:r>
              <a:rPr lang="en-US" dirty="0" err="1"/>
              <a:t>Dembo</a:t>
            </a:r>
            <a:r>
              <a:rPr lang="en-US" dirty="0"/>
              <a:t>, 2020)</a:t>
            </a:r>
          </a:p>
          <a:p>
            <a:pPr marL="114300" lvl="0" indent="0" algn="l" rtl="0">
              <a:spcBef>
                <a:spcPts val="0"/>
              </a:spcBef>
              <a:spcAft>
                <a:spcPts val="0"/>
              </a:spcAft>
              <a:buSzPts val="1800"/>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prstGeom prst="rect">
            <a:avLst/>
          </a:prstGeom>
        </p:spPr>
        <p:txBody>
          <a:bodyPr spcFirstLastPara="1" wrap="square" lIns="91425" tIns="91425" rIns="91425" bIns="91425" anchor="t" anchorCtr="0">
            <a:noAutofit/>
          </a:bodyPr>
          <a:lstStyle/>
          <a:p>
            <a:r>
              <a:rPr lang="en" dirty="0"/>
              <a:t>Zones of Regulation </a:t>
            </a:r>
            <a:r>
              <a:rPr lang="en-US" dirty="0">
                <a:latin typeface="Open Sans"/>
                <a:ea typeface="Open Sans"/>
                <a:cs typeface="Open Sans"/>
                <a:sym typeface="Open Sans"/>
              </a:rPr>
              <a:t>(</a:t>
            </a:r>
            <a:r>
              <a:rPr lang="en-US" dirty="0" err="1">
                <a:latin typeface="Open Sans"/>
                <a:ea typeface="Open Sans"/>
                <a:cs typeface="Open Sans"/>
                <a:sym typeface="Open Sans"/>
              </a:rPr>
              <a:t>Kuypers</a:t>
            </a:r>
            <a:r>
              <a:rPr lang="en-US" dirty="0">
                <a:latin typeface="Open Sans"/>
                <a:ea typeface="Open Sans"/>
                <a:cs typeface="Open Sans"/>
                <a:sym typeface="Open Sans"/>
              </a:rPr>
              <a:t>, 2013)</a:t>
            </a:r>
            <a:br>
              <a:rPr lang="en-US" dirty="0">
                <a:latin typeface="Open Sans"/>
                <a:ea typeface="Open Sans"/>
                <a:cs typeface="Open Sans"/>
                <a:sym typeface="Open Sans"/>
              </a:rPr>
            </a:br>
            <a:endParaRPr dirty="0"/>
          </a:p>
        </p:txBody>
      </p:sp>
      <p:sp>
        <p:nvSpPr>
          <p:cNvPr id="3" name="Text Placeholder 2">
            <a:extLst>
              <a:ext uri="{FF2B5EF4-FFF2-40B4-BE49-F238E27FC236}">
                <a16:creationId xmlns:a16="http://schemas.microsoft.com/office/drawing/2014/main" id="{60FD1318-CF94-644F-8799-E4805E60ECA3}"/>
              </a:ext>
            </a:extLst>
          </p:cNvPr>
          <p:cNvSpPr>
            <a:spLocks noGrp="1"/>
          </p:cNvSpPr>
          <p:nvPr>
            <p:ph type="body" idx="1"/>
          </p:nvPr>
        </p:nvSpPr>
        <p:spPr/>
        <p:txBody>
          <a:bodyPr/>
          <a:lstStyle/>
          <a:p>
            <a:endParaRPr lang="en-US" dirty="0"/>
          </a:p>
        </p:txBody>
      </p:sp>
      <p:pic>
        <p:nvPicPr>
          <p:cNvPr id="15" name="Picture 14" descr="Blue Zone-sad, tired, sick, bored, unmotivated&#10;Yellow Zone-stress, frustraiton, anxiety, excitement, nervouseness, irritability&#10;Red Zone-elated, anger, rage, explosive, terror, out of control&#10;Green Zone-calm, focused, ready to learn">
            <a:extLst>
              <a:ext uri="{FF2B5EF4-FFF2-40B4-BE49-F238E27FC236}">
                <a16:creationId xmlns:a16="http://schemas.microsoft.com/office/drawing/2014/main" id="{30533C42-A192-0F47-B6D1-8BED12BFF44C}"/>
              </a:ext>
            </a:extLst>
          </p:cNvPr>
          <p:cNvPicPr>
            <a:picLocks noChangeAspect="1"/>
          </p:cNvPicPr>
          <p:nvPr/>
        </p:nvPicPr>
        <p:blipFill>
          <a:blip r:embed="rId3"/>
          <a:stretch>
            <a:fillRect/>
          </a:stretch>
        </p:blipFill>
        <p:spPr>
          <a:xfrm>
            <a:off x="841248" y="1152425"/>
            <a:ext cx="7013448" cy="362385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 What Zone You’re In</a:t>
            </a:r>
            <a:endParaRPr/>
          </a:p>
        </p:txBody>
      </p:sp>
      <p:sp>
        <p:nvSpPr>
          <p:cNvPr id="5" name="Text Placeholder 4">
            <a:extLst>
              <a:ext uri="{FF2B5EF4-FFF2-40B4-BE49-F238E27FC236}">
                <a16:creationId xmlns:a16="http://schemas.microsoft.com/office/drawing/2014/main" id="{8A7CFDCC-AE15-514F-BBF8-BBBC1B70452B}"/>
              </a:ext>
            </a:extLst>
          </p:cNvPr>
          <p:cNvSpPr>
            <a:spLocks noGrp="1"/>
          </p:cNvSpPr>
          <p:nvPr>
            <p:ph type="body" idx="1"/>
          </p:nvPr>
        </p:nvSpPr>
        <p:spPr/>
        <p:txBody>
          <a:bodyPr/>
          <a:lstStyle/>
          <a:p>
            <a:endParaRPr lang="en-US" dirty="0"/>
          </a:p>
        </p:txBody>
      </p:sp>
      <p:pic>
        <p:nvPicPr>
          <p:cNvPr id="8" name="Picture 7" descr="blue-change in appetite, feeling sad, crying, repeating thoughts&#10;yellow-upset stomach, anxiety, difficulty sleeping, difficulty listening&#10;red-muscle tension, irritability, isolation from others, poor judgment&#10;green-energetic, calm, productive focused">
            <a:extLst>
              <a:ext uri="{FF2B5EF4-FFF2-40B4-BE49-F238E27FC236}">
                <a16:creationId xmlns:a16="http://schemas.microsoft.com/office/drawing/2014/main" id="{14C999FE-5AE5-9945-9F9B-C52D83AA0D9E}"/>
              </a:ext>
            </a:extLst>
          </p:cNvPr>
          <p:cNvPicPr>
            <a:picLocks noChangeAspect="1"/>
          </p:cNvPicPr>
          <p:nvPr/>
        </p:nvPicPr>
        <p:blipFill>
          <a:blip r:embed="rId3"/>
          <a:stretch>
            <a:fillRect/>
          </a:stretch>
        </p:blipFill>
        <p:spPr>
          <a:xfrm>
            <a:off x="1051560" y="1317475"/>
            <a:ext cx="6400800" cy="3200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Google Shape;117;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Moving from </a:t>
            </a:r>
            <a:r>
              <a:rPr lang="en">
                <a:solidFill>
                  <a:srgbClr val="0B5394"/>
                </a:solidFill>
              </a:rPr>
              <a:t>Blue Zone</a:t>
            </a:r>
            <a:r>
              <a:rPr lang="en"/>
              <a:t> to </a:t>
            </a:r>
            <a:r>
              <a:rPr lang="en">
                <a:solidFill>
                  <a:srgbClr val="38761D"/>
                </a:solidFill>
              </a:rPr>
              <a:t>Green Zone</a:t>
            </a:r>
            <a:endParaRPr>
              <a:solidFill>
                <a:srgbClr val="38761D"/>
              </a:solidFill>
            </a:endParaRPr>
          </a:p>
        </p:txBody>
      </p:sp>
      <p:sp>
        <p:nvSpPr>
          <p:cNvPr id="118" name="Google Shape;118;p18"/>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Replace overgeneralizations with positive thoughts</a:t>
            </a:r>
            <a:endParaRPr dirty="0"/>
          </a:p>
          <a:p>
            <a:pPr marL="457200" lvl="0" indent="-342900" algn="l" rtl="0">
              <a:spcBef>
                <a:spcPts val="0"/>
              </a:spcBef>
              <a:spcAft>
                <a:spcPts val="0"/>
              </a:spcAft>
              <a:buSzPts val="1800"/>
              <a:buChar char="●"/>
            </a:pPr>
            <a:r>
              <a:rPr lang="en" dirty="0"/>
              <a:t>Remember the positive aspects of each situation</a:t>
            </a:r>
            <a:endParaRPr dirty="0"/>
          </a:p>
          <a:p>
            <a:pPr marL="457200" lvl="0" indent="-342900" algn="l" rtl="0">
              <a:spcBef>
                <a:spcPts val="0"/>
              </a:spcBef>
              <a:spcAft>
                <a:spcPts val="0"/>
              </a:spcAft>
              <a:buSzPts val="1800"/>
              <a:buChar char="●"/>
            </a:pPr>
            <a:r>
              <a:rPr lang="en" dirty="0"/>
              <a:t>Reframe the situation to become more interesting</a:t>
            </a:r>
            <a:endParaRPr dirty="0"/>
          </a:p>
          <a:p>
            <a:pPr marL="457200" lvl="0" indent="-342900" algn="l" rtl="0">
              <a:spcBef>
                <a:spcPts val="0"/>
              </a:spcBef>
              <a:spcAft>
                <a:spcPts val="0"/>
              </a:spcAft>
              <a:buSzPts val="1800"/>
              <a:buChar char="●"/>
            </a:pPr>
            <a:r>
              <a:rPr lang="en" dirty="0"/>
              <a:t>Engage in a favorite activity</a:t>
            </a:r>
          </a:p>
          <a:p>
            <a:pPr marL="457200" lvl="0" indent="-342900" algn="l" rtl="0">
              <a:spcBef>
                <a:spcPts val="0"/>
              </a:spcBef>
              <a:spcAft>
                <a:spcPts val="0"/>
              </a:spcAft>
              <a:buSzPts val="1800"/>
              <a:buChar char="●"/>
            </a:pPr>
            <a:r>
              <a:rPr lang="en" i="1" dirty="0"/>
              <a:t>(</a:t>
            </a:r>
            <a:r>
              <a:rPr lang="en" i="1" dirty="0" err="1"/>
              <a:t>Seli</a:t>
            </a:r>
            <a:r>
              <a:rPr lang="en" i="1" dirty="0"/>
              <a:t> and </a:t>
            </a:r>
            <a:r>
              <a:rPr lang="en" i="1" dirty="0" err="1"/>
              <a:t>Dembo</a:t>
            </a:r>
            <a:r>
              <a:rPr lang="en" i="1" dirty="0"/>
              <a:t>, 2020)</a:t>
            </a:r>
            <a:endParaRPr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body" idx="1"/>
          </p:nvPr>
        </p:nvSpPr>
        <p:spPr>
          <a:xfrm>
            <a:off x="311700" y="1104580"/>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Replace catastrophizing thoughts with positive thoughts</a:t>
            </a:r>
            <a:endParaRPr dirty="0"/>
          </a:p>
          <a:p>
            <a:pPr marL="457200" lvl="0" indent="-342900" algn="l" rtl="0">
              <a:spcBef>
                <a:spcPts val="0"/>
              </a:spcBef>
              <a:spcAft>
                <a:spcPts val="0"/>
              </a:spcAft>
              <a:buSzPts val="1800"/>
              <a:buChar char="●"/>
            </a:pPr>
            <a:r>
              <a:rPr lang="en" dirty="0"/>
              <a:t>Positively reframe situations</a:t>
            </a:r>
            <a:endParaRPr dirty="0"/>
          </a:p>
          <a:p>
            <a:pPr marL="457200" lvl="0" indent="-342900" algn="l" rtl="0">
              <a:spcBef>
                <a:spcPts val="0"/>
              </a:spcBef>
              <a:spcAft>
                <a:spcPts val="0"/>
              </a:spcAft>
              <a:buSzPts val="1800"/>
              <a:buChar char="●"/>
            </a:pPr>
            <a:r>
              <a:rPr lang="en" dirty="0"/>
              <a:t>Use humor</a:t>
            </a:r>
            <a:endParaRPr dirty="0"/>
          </a:p>
          <a:p>
            <a:pPr marL="457200" lvl="0" indent="-342900" algn="l" rtl="0">
              <a:spcBef>
                <a:spcPts val="0"/>
              </a:spcBef>
              <a:spcAft>
                <a:spcPts val="0"/>
              </a:spcAft>
              <a:buSzPts val="1800"/>
              <a:buChar char="●"/>
            </a:pPr>
            <a:r>
              <a:rPr lang="en" dirty="0"/>
              <a:t>Reading</a:t>
            </a:r>
          </a:p>
          <a:p>
            <a:r>
              <a:rPr lang="en-US" i="1" dirty="0"/>
              <a:t>(</a:t>
            </a:r>
            <a:r>
              <a:rPr lang="en-US" i="1" dirty="0" err="1"/>
              <a:t>Amstadter</a:t>
            </a:r>
            <a:r>
              <a:rPr lang="en-US" i="1" dirty="0"/>
              <a:t>, 2008; </a:t>
            </a:r>
            <a:r>
              <a:rPr lang="en-US" i="1" dirty="0" err="1"/>
              <a:t>Rizzolo</a:t>
            </a:r>
            <a:r>
              <a:rPr lang="en-US" i="1" dirty="0"/>
              <a:t>, Zipp, </a:t>
            </a:r>
            <a:r>
              <a:rPr lang="en-US" i="1" dirty="0" err="1"/>
              <a:t>Stiskal</a:t>
            </a:r>
            <a:r>
              <a:rPr lang="en-US" i="1" dirty="0"/>
              <a:t>, &amp; Simpkins, 2009; </a:t>
            </a:r>
            <a:r>
              <a:rPr lang="en-US" i="1" dirty="0" err="1"/>
              <a:t>Seli</a:t>
            </a:r>
            <a:r>
              <a:rPr lang="en-US" i="1" dirty="0"/>
              <a:t> &amp; </a:t>
            </a:r>
            <a:r>
              <a:rPr lang="en-US" i="1" dirty="0" err="1"/>
              <a:t>Dembo</a:t>
            </a:r>
            <a:r>
              <a:rPr lang="en-US" i="1" dirty="0"/>
              <a:t>, 2020)</a:t>
            </a:r>
          </a:p>
          <a:p>
            <a:pPr marL="114300" lvl="0" indent="0" algn="l" rtl="0">
              <a:spcBef>
                <a:spcPts val="0"/>
              </a:spcBef>
              <a:spcAft>
                <a:spcPts val="0"/>
              </a:spcAft>
              <a:buSzPts val="1800"/>
              <a:buNone/>
            </a:pPr>
            <a:endParaRPr dirty="0"/>
          </a:p>
        </p:txBody>
      </p:sp>
      <p:sp>
        <p:nvSpPr>
          <p:cNvPr id="129" name="Google Shape;129;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Moving from </a:t>
            </a:r>
            <a:r>
              <a:rPr lang="en">
                <a:solidFill>
                  <a:srgbClr val="BF9000"/>
                </a:solidFill>
              </a:rPr>
              <a:t>Yellow Zone</a:t>
            </a:r>
            <a:r>
              <a:rPr lang="en"/>
              <a:t> to </a:t>
            </a:r>
            <a:r>
              <a:rPr lang="en">
                <a:solidFill>
                  <a:srgbClr val="38761D"/>
                </a:solidFill>
              </a:rPr>
              <a:t>Green Zone</a:t>
            </a:r>
            <a:endParaRPr>
              <a:solidFill>
                <a:srgbClr val="38761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Moving from </a:t>
            </a:r>
            <a:r>
              <a:rPr lang="en">
                <a:solidFill>
                  <a:srgbClr val="990000"/>
                </a:solidFill>
              </a:rPr>
              <a:t>Red Zone</a:t>
            </a:r>
            <a:r>
              <a:rPr lang="en"/>
              <a:t> to </a:t>
            </a:r>
            <a:r>
              <a:rPr lang="en">
                <a:solidFill>
                  <a:srgbClr val="38761D"/>
                </a:solidFill>
              </a:rPr>
              <a:t>Green Zone</a:t>
            </a:r>
            <a:endParaRPr>
              <a:solidFill>
                <a:srgbClr val="38761D"/>
              </a:solidFill>
            </a:endParaRPr>
          </a:p>
        </p:txBody>
      </p:sp>
      <p:sp>
        <p:nvSpPr>
          <p:cNvPr id="139" name="Google Shape;139;p20"/>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Spend time alone</a:t>
            </a:r>
            <a:endParaRPr dirty="0"/>
          </a:p>
          <a:p>
            <a:pPr marL="457200" lvl="0" indent="-342900" algn="l" rtl="0">
              <a:spcBef>
                <a:spcPts val="0"/>
              </a:spcBef>
              <a:spcAft>
                <a:spcPts val="0"/>
              </a:spcAft>
              <a:buSzPts val="1800"/>
              <a:buChar char="●"/>
            </a:pPr>
            <a:r>
              <a:rPr lang="en" dirty="0"/>
              <a:t>Remove yourself from the situation</a:t>
            </a:r>
            <a:endParaRPr dirty="0"/>
          </a:p>
          <a:p>
            <a:pPr marL="457200" lvl="0" indent="-342900" algn="l" rtl="0">
              <a:spcBef>
                <a:spcPts val="0"/>
              </a:spcBef>
              <a:spcAft>
                <a:spcPts val="0"/>
              </a:spcAft>
              <a:buSzPts val="1800"/>
              <a:buChar char="●"/>
            </a:pPr>
            <a:r>
              <a:rPr lang="en" dirty="0"/>
              <a:t>Avoid statements that begin with, “should”</a:t>
            </a:r>
          </a:p>
          <a:p>
            <a:pPr marL="457200" lvl="0" indent="-342900" algn="l" rtl="0">
              <a:spcBef>
                <a:spcPts val="0"/>
              </a:spcBef>
              <a:spcAft>
                <a:spcPts val="0"/>
              </a:spcAft>
              <a:buSzPts val="1800"/>
              <a:buChar char="●"/>
            </a:pPr>
            <a:r>
              <a:rPr lang="en" i="1" dirty="0"/>
              <a:t>(</a:t>
            </a:r>
            <a:r>
              <a:rPr lang="en" i="1" dirty="0" err="1"/>
              <a:t>Seli</a:t>
            </a:r>
            <a:r>
              <a:rPr lang="en" i="1" dirty="0"/>
              <a:t> and </a:t>
            </a:r>
            <a:r>
              <a:rPr lang="en" i="1" dirty="0" err="1"/>
              <a:t>Dembo</a:t>
            </a:r>
            <a:r>
              <a:rPr lang="en" i="1" dirty="0"/>
              <a:t>, 2020)</a:t>
            </a:r>
            <a:endParaRP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Building Your Toolkit for Any Zone</a:t>
            </a:r>
            <a:endParaRPr/>
          </a:p>
        </p:txBody>
      </p:sp>
      <p:sp>
        <p:nvSpPr>
          <p:cNvPr id="152" name="Google Shape;152;p21"/>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Physical activity</a:t>
            </a:r>
            <a:endParaRPr sz="1800" dirty="0"/>
          </a:p>
          <a:p>
            <a:pPr marL="914400" lvl="1" indent="-317500" algn="l" rtl="0">
              <a:spcBef>
                <a:spcPts val="0"/>
              </a:spcBef>
              <a:spcAft>
                <a:spcPts val="0"/>
              </a:spcAft>
              <a:buSzPts val="1400"/>
              <a:buChar char="○"/>
            </a:pPr>
            <a:r>
              <a:rPr lang="en" sz="1400" dirty="0"/>
              <a:t>Yoga, exercise, dance</a:t>
            </a:r>
            <a:endParaRPr sz="1400" dirty="0"/>
          </a:p>
          <a:p>
            <a:pPr marL="457200" lvl="0" indent="-342900" algn="l" rtl="0">
              <a:spcBef>
                <a:spcPts val="0"/>
              </a:spcBef>
              <a:spcAft>
                <a:spcPts val="0"/>
              </a:spcAft>
              <a:buSzPts val="1800"/>
              <a:buChar char="●"/>
            </a:pPr>
            <a:r>
              <a:rPr lang="en" sz="1800" dirty="0"/>
              <a:t>Spend time with others</a:t>
            </a:r>
            <a:endParaRPr sz="1800" dirty="0"/>
          </a:p>
          <a:p>
            <a:pPr marL="457200" lvl="0" indent="-342900" algn="l" rtl="0">
              <a:spcBef>
                <a:spcPts val="0"/>
              </a:spcBef>
              <a:spcAft>
                <a:spcPts val="0"/>
              </a:spcAft>
              <a:buSzPts val="1800"/>
              <a:buChar char="●"/>
            </a:pPr>
            <a:r>
              <a:rPr lang="en" sz="1800" dirty="0"/>
              <a:t>Talk to someone you trust</a:t>
            </a:r>
            <a:endParaRPr sz="1800" dirty="0"/>
          </a:p>
          <a:p>
            <a:pPr marL="457200" lvl="0" indent="-342900" algn="l" rtl="0">
              <a:spcBef>
                <a:spcPts val="0"/>
              </a:spcBef>
              <a:spcAft>
                <a:spcPts val="0"/>
              </a:spcAft>
              <a:buSzPts val="1800"/>
              <a:buChar char="●"/>
            </a:pPr>
            <a:r>
              <a:rPr lang="en" sz="1800" dirty="0"/>
              <a:t>Relaxation exercises</a:t>
            </a:r>
            <a:endParaRPr sz="1800" dirty="0"/>
          </a:p>
          <a:p>
            <a:pPr marL="914400" lvl="1" indent="-317500" algn="l" rtl="0">
              <a:spcBef>
                <a:spcPts val="0"/>
              </a:spcBef>
              <a:spcAft>
                <a:spcPts val="0"/>
              </a:spcAft>
              <a:buSzPts val="1400"/>
              <a:buChar char="○"/>
            </a:pPr>
            <a:r>
              <a:rPr lang="en" sz="1400" dirty="0"/>
              <a:t>Diaphragmatic breathing</a:t>
            </a:r>
            <a:endParaRPr sz="1400" dirty="0"/>
          </a:p>
          <a:p>
            <a:pPr marL="914400" lvl="1" indent="-317500" algn="l" rtl="0">
              <a:spcBef>
                <a:spcPts val="0"/>
              </a:spcBef>
              <a:spcAft>
                <a:spcPts val="0"/>
              </a:spcAft>
              <a:buSzPts val="1400"/>
              <a:buChar char="○"/>
            </a:pPr>
            <a:r>
              <a:rPr lang="en" sz="1400" dirty="0"/>
              <a:t>Progressive muscle relaxation</a:t>
            </a:r>
            <a:endParaRPr sz="1800" dirty="0"/>
          </a:p>
          <a:p>
            <a:pPr marL="457200" lvl="0" indent="-342900" algn="l" rtl="0">
              <a:spcBef>
                <a:spcPts val="0"/>
              </a:spcBef>
              <a:spcAft>
                <a:spcPts val="0"/>
              </a:spcAft>
              <a:buSzPts val="1800"/>
              <a:buChar char="●"/>
            </a:pPr>
            <a:r>
              <a:rPr lang="en" sz="1800" dirty="0"/>
              <a:t>Journal</a:t>
            </a:r>
            <a:endParaRPr sz="1800" dirty="0"/>
          </a:p>
          <a:p>
            <a:pPr marL="457200" lvl="0" indent="-342900" algn="l" rtl="0">
              <a:spcBef>
                <a:spcPts val="0"/>
              </a:spcBef>
              <a:spcAft>
                <a:spcPts val="0"/>
              </a:spcAft>
              <a:buSzPts val="1800"/>
              <a:buChar char="●"/>
            </a:pPr>
            <a:r>
              <a:rPr lang="en" sz="1800" dirty="0"/>
              <a:t>Essential oil</a:t>
            </a:r>
            <a:endParaRPr sz="1800" dirty="0"/>
          </a:p>
          <a:p>
            <a:pPr marL="914400" lvl="1" indent="-317500" algn="l" rtl="0">
              <a:spcBef>
                <a:spcPts val="0"/>
              </a:spcBef>
              <a:spcAft>
                <a:spcPts val="0"/>
              </a:spcAft>
              <a:buSzPts val="1400"/>
              <a:buChar char="○"/>
            </a:pPr>
            <a:r>
              <a:rPr lang="en" sz="1400" dirty="0"/>
              <a:t>Lavender, rosemary, orange</a:t>
            </a:r>
          </a:p>
          <a:p>
            <a:r>
              <a:rPr lang="en-US" dirty="0"/>
              <a:t>(Matthews, 2018; </a:t>
            </a:r>
            <a:r>
              <a:rPr lang="en-US" dirty="0" err="1"/>
              <a:t>Rizzolo</a:t>
            </a:r>
            <a:r>
              <a:rPr lang="en-US" dirty="0"/>
              <a:t> et al., 2009; McCallie, Blum, &amp; Hood, 2006; Ulrich &amp; Lutgendorf, 2002; </a:t>
            </a:r>
            <a:r>
              <a:rPr lang="en-US" dirty="0" err="1"/>
              <a:t>Seli</a:t>
            </a:r>
            <a:r>
              <a:rPr lang="en-US" dirty="0"/>
              <a:t> &amp; </a:t>
            </a:r>
            <a:r>
              <a:rPr lang="en-US" dirty="0" err="1"/>
              <a:t>Dembo</a:t>
            </a:r>
            <a:r>
              <a:rPr lang="en-US" dirty="0"/>
              <a:t>, 2020) </a:t>
            </a:r>
          </a:p>
          <a:p>
            <a:pPr marL="914400" lvl="1" indent="-317500" algn="l" rtl="0">
              <a:spcBef>
                <a:spcPts val="0"/>
              </a:spcBef>
              <a:spcAft>
                <a:spcPts val="0"/>
              </a:spcAft>
              <a:buSzPts val="1400"/>
              <a:buChar char="○"/>
            </a:pPr>
            <a:endParaRPr dirty="0"/>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2352</Words>
  <Application>Microsoft Macintosh PowerPoint</Application>
  <PresentationFormat>On-screen Show (16:9)</PresentationFormat>
  <Paragraphs>125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PT Sans Narrow</vt:lpstr>
      <vt:lpstr>Arial</vt:lpstr>
      <vt:lpstr>Open Sans</vt:lpstr>
      <vt:lpstr>Tropic</vt:lpstr>
      <vt:lpstr>Regulating our Moods</vt:lpstr>
      <vt:lpstr>Learning Outcomes</vt:lpstr>
      <vt:lpstr>Why is  Self-Regulation Important?</vt:lpstr>
      <vt:lpstr>Zones of Regulation (Kuypers, 2013) </vt:lpstr>
      <vt:lpstr>Know What Zone You’re In</vt:lpstr>
      <vt:lpstr>Moving from Blue Zone to Green Zone</vt:lpstr>
      <vt:lpstr>Moving from Yellow Zone to Green Zone</vt:lpstr>
      <vt:lpstr>Moving from Red Zone to Green Zone</vt:lpstr>
      <vt:lpstr>Building Your Toolkit for Any Zone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Regulating our Moods</dc:title>
  <cp:lastModifiedBy>Juliana Calhoun</cp:lastModifiedBy>
  <cp:revision>116</cp:revision>
  <dcterms:modified xsi:type="dcterms:W3CDTF">2020-04-10T20:05:26Z</dcterms:modified>
</cp:coreProperties>
</file>