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Barlow" pitchFamily="2" charset="77"/>
      <p:regular r:id="rId15"/>
      <p:bold r:id="rId16"/>
      <p:italic r:id="rId17"/>
      <p:boldItalic r:id="rId18"/>
    </p:embeddedFont>
    <p:embeddedFont>
      <p:font typeface="Barlow Light" pitchFamily="2" charset="77"/>
      <p:regular r:id="rId19"/>
      <p:bold r:id="rId20"/>
      <p:italic r:id="rId21"/>
      <p:boldItalic r:id="rId22"/>
    </p:embeddedFont>
    <p:embeddedFont>
      <p:font typeface="Barlow SemiBold" pitchFamily="2" charset="77"/>
      <p:regular r:id="rId23"/>
      <p:bold r:id="rId24"/>
      <p:italic r:id="rId25"/>
      <p:boldItalic r:id="rId26"/>
    </p:embeddedFont>
    <p:embeddedFont>
      <p:font typeface="Raleway" panose="020B0503030101060003" pitchFamily="34" charset="77"/>
      <p:regular r:id="rId27"/>
      <p:bold r:id="rId28"/>
      <p:italic r:id="rId29"/>
      <p:boldItalic r:id="rId30"/>
    </p:embeddedFont>
    <p:embeddedFont>
      <p:font typeface="Raleway SemiBold" panose="020B0503030101060003" pitchFamily="34" charset="77"/>
      <p:regular r:id="rId31"/>
      <p:bold r:id="rId32"/>
      <p:italic r:id="rId33"/>
      <p:boldItalic r:id="rId34"/>
    </p:embeddedFont>
    <p:embeddedFont>
      <p:font typeface="Varela Round" pitchFamily="2" charset="-79"/>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4"/>
    <p:restoredTop sz="86395"/>
  </p:normalViewPr>
  <p:slideViewPr>
    <p:cSldViewPr snapToGrid="0" snapToObjects="1">
      <p:cViewPr varScale="1">
        <p:scale>
          <a:sx n="112" d="100"/>
          <a:sy n="112" d="100"/>
        </p:scale>
        <p:origin x="184" y="736"/>
      </p:cViewPr>
      <p:guideLst/>
    </p:cSldViewPr>
  </p:slideViewPr>
  <p:outlineViewPr>
    <p:cViewPr>
      <p:scale>
        <a:sx n="33" d="100"/>
        <a:sy n="33" d="100"/>
      </p:scale>
      <p:origin x="0" y="-6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Hey, my name is Cheng Yang Jeff Hsiao and I am a Marriage Family Therapist Trainee at the Rossier School of Education. I’m currently a 2nd year graduate student in the program and I wanted to talk about something that’s not typically addressed in school. Loneliness in college because it does happen.</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So I hope I can shed some light on this topic and help you feel more prepared as you continue your USC journey.</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22a93ef2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22a93ef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to provide you with some on-campus resources. </a:t>
            </a:r>
            <a:endParaRPr/>
          </a:p>
          <a:p>
            <a:pPr marL="0" lvl="0" indent="0" algn="l" rtl="0">
              <a:spcBef>
                <a:spcPts val="0"/>
              </a:spcBef>
              <a:spcAft>
                <a:spcPts val="0"/>
              </a:spcAft>
              <a:buNone/>
            </a:pPr>
            <a:endParaRPr/>
          </a:p>
          <a:p>
            <a:pPr marL="0" lvl="0" indent="0" algn="l" rtl="0">
              <a:spcBef>
                <a:spcPts val="0"/>
              </a:spcBef>
              <a:spcAft>
                <a:spcPts val="0"/>
              </a:spcAft>
              <a:buNone/>
            </a:pPr>
            <a:r>
              <a:rPr lang="en"/>
              <a:t>If you feel like the loneliness is interfering with your daily routine and becoming a major problem, reach out to the counseling center at USC.</a:t>
            </a:r>
            <a:endParaRPr/>
          </a:p>
          <a:p>
            <a:pPr marL="0" lvl="0" indent="0" algn="l" rtl="0">
              <a:spcBef>
                <a:spcPts val="0"/>
              </a:spcBef>
              <a:spcAft>
                <a:spcPts val="0"/>
              </a:spcAft>
              <a:buNone/>
            </a:pPr>
            <a:endParaRPr/>
          </a:p>
          <a:p>
            <a:pPr marL="0" lvl="0" indent="0" algn="l" rtl="0">
              <a:spcBef>
                <a:spcPts val="0"/>
              </a:spcBef>
              <a:spcAft>
                <a:spcPts val="0"/>
              </a:spcAft>
              <a:buNone/>
            </a:pPr>
            <a:r>
              <a:rPr lang="en"/>
              <a:t>In all cases, talking to a therapist can help you find ways to make changes. If you’re dealing with mental or physical health issues that isolate you or worsen feelings of loneliness, getting help for these issues can help by making it easier for you to reach out to others.</a:t>
            </a:r>
            <a:endParaRPr/>
          </a:p>
          <a:p>
            <a:pPr marL="0" lvl="0" indent="0" algn="l" rtl="0">
              <a:spcBef>
                <a:spcPts val="0"/>
              </a:spcBef>
              <a:spcAft>
                <a:spcPts val="0"/>
              </a:spcAft>
              <a:buNone/>
            </a:pPr>
            <a:endParaRPr/>
          </a:p>
          <a:p>
            <a:pPr marL="0" lvl="0" indent="0" algn="l" rtl="0">
              <a:spcBef>
                <a:spcPts val="0"/>
              </a:spcBef>
              <a:spcAft>
                <a:spcPts val="0"/>
              </a:spcAft>
              <a:buNone/>
            </a:pPr>
            <a:r>
              <a:rPr lang="en"/>
              <a:t>On the right is the Kortschak Center for Learning and Creativity, where you can come for a drop-in or academic coaching session. We can offer support around how loneliness may impact your academics.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e91659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ce91659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Now, I love providing books. This is extra and additional resource if you want.</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But if you are interested in learning more about loneliness and ways to overcome it, here are two great books. The first one talks about the emotional side of loneliness and the second book explains it more from the evolutionary perspective on why we feel lonely.</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These are really good reads that can help you better understand loneliness.</a:t>
            </a: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cf1040214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cf104021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22222"/>
                </a:solidFill>
                <a:highlight>
                  <a:srgbClr val="FFFFFF"/>
                </a:highlight>
              </a:rPr>
              <a:t>Hawkley, L. C., &amp; Cacioppo, J. T. (2007). Aging and loneliness: Downhill quickly?. </a:t>
            </a:r>
            <a:r>
              <a:rPr lang="en" sz="1000" i="1">
                <a:solidFill>
                  <a:srgbClr val="222222"/>
                </a:solidFill>
                <a:highlight>
                  <a:srgbClr val="FFFFFF"/>
                </a:highlight>
              </a:rPr>
              <a:t>Current Directions in Psychological Science</a:t>
            </a:r>
            <a:r>
              <a:rPr lang="en" sz="1000">
                <a:solidFill>
                  <a:srgbClr val="222222"/>
                </a:solidFill>
                <a:highlight>
                  <a:srgbClr val="FFFFFF"/>
                </a:highlight>
              </a:rPr>
              <a:t>, </a:t>
            </a:r>
            <a:r>
              <a:rPr lang="en" sz="1000" i="1">
                <a:solidFill>
                  <a:srgbClr val="222222"/>
                </a:solidFill>
                <a:highlight>
                  <a:srgbClr val="FFFFFF"/>
                </a:highlight>
              </a:rPr>
              <a:t>16</a:t>
            </a:r>
            <a:r>
              <a:rPr lang="en" sz="1000">
                <a:solidFill>
                  <a:srgbClr val="222222"/>
                </a:solidFill>
                <a:highlight>
                  <a:srgbClr val="FFFFFF"/>
                </a:highlight>
              </a:rPr>
              <a:t>(4), 187-191.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ce9165937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ce9165937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So what are you going to learn from this presentation?</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Here are the three learning objectives. By the end of this presentation, you will be able to (1) define loneliness and the statistics within the US (2) Identify the common myths surrounding loneliness and its effects based on research (3) We will talk about what the research says on how to reduce feeling of loneliness and what are some of the activities and resources available on campus.</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spcBef>
                <a:spcPts val="0"/>
              </a:spcBef>
              <a:spcAft>
                <a:spcPts val="0"/>
              </a:spcAft>
              <a:buNone/>
            </a:pPr>
            <a:endParaRPr sz="900">
              <a:solidFill>
                <a:srgbClr val="454545"/>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ce9165937_0_8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ce9165937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 start off, what is loneliness?</a:t>
            </a:r>
            <a:endParaRPr/>
          </a:p>
          <a:p>
            <a:pPr marL="0" lvl="0" indent="0" algn="l" rtl="0">
              <a:spcBef>
                <a:spcPts val="0"/>
              </a:spcBef>
              <a:spcAft>
                <a:spcPts val="0"/>
              </a:spcAft>
              <a:buNone/>
            </a:pPr>
            <a:endParaRPr/>
          </a:p>
          <a:p>
            <a:pPr marL="0" lvl="0" indent="0" algn="l" rtl="0">
              <a:spcBef>
                <a:spcPts val="0"/>
              </a:spcBef>
              <a:spcAft>
                <a:spcPts val="0"/>
              </a:spcAft>
              <a:buNone/>
            </a:pPr>
            <a:r>
              <a:rPr lang="en"/>
              <a:t>The research defines it as a distressing feeling that accompanies the perception that one’s social needs are not being met by the quantity and ESPECIALLY the quality of one’s social relationships. This is from the two famous researchers on loneliness, Dr. Hawkley and Dr. Cacioppo.</a:t>
            </a:r>
            <a:endParaRPr/>
          </a:p>
          <a:p>
            <a:pPr marL="0" lvl="0" indent="0" algn="l" rtl="0">
              <a:spcBef>
                <a:spcPts val="0"/>
              </a:spcBef>
              <a:spcAft>
                <a:spcPts val="0"/>
              </a:spcAft>
              <a:buNone/>
            </a:pPr>
            <a:endParaRPr/>
          </a:p>
          <a:p>
            <a:pPr marL="0" lvl="0" indent="0" algn="l" rtl="0">
              <a:spcBef>
                <a:spcPts val="0"/>
              </a:spcBef>
              <a:spcAft>
                <a:spcPts val="0"/>
              </a:spcAft>
              <a:buNone/>
            </a:pPr>
            <a:r>
              <a:rPr lang="en"/>
              <a:t>The easiest way to understand is to use a simple analogy. Loneliness is a bodily function, almost like hunger. While hunger makes you pay attention to your physical needs, Loneliness makes you pay attention to your social needs.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ce9165937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ce9165937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Here’s a statistic that might surprise you.</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In May 2018, Cigna surveyed 20,000 adults to understand the impact of loneliness in the United States. The survey revealed that most Americans are considered lonely, as measured by a score of 43 or higher on the UCLA Loneliness Scale, a 20-item questionnaire developed to assess subjective feelings of loneliness as well as social isolation. </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They found that 46% of the entire population feel lonely regularly. That’s a lot of people.</a:t>
            </a: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ce9165937_0_1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ce916593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Here are more findings from the survey they did.</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At least two in five people reported that they sometimes or always feel…</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Their relationships were not meaningful.</a:t>
            </a: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They lacked companionship.</a:t>
            </a: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Feel isolated from other people.</a:t>
            </a: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No longer feel close anymore.</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If you are interested in the survey and the details of their finding, the link is down below.</a:t>
            </a: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e9165937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ce9165937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So what are some of common myths regarding loneliness? It’s important to dispel them so we can better understand it.</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MYTH 1 is that the more friends you have, the less lonely you’ll feel. Research shows that this is false. It’s actually the quality of the relationship that matters, not the quantity. It’s more about the connection you have with the other person rather than the number of people.</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MYTH 2 is you can’t be lonely when you are with other people. This is false because being lonely and being alone are not the same thing. One person can enjoy reading in solitude while another person can feel lonely at a party, surrounded by other people.</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MYTH 3 Loneliness is always bad for you. This is not necessarily true. Keep in mind, we all feel lonely sometimes and this is a normal part of being human. No feeling itself is 'bad' or 'good'. Rather, feelings can serve as messages to take a look what is happening in our lives. Loneliness can serve as a warning sign to re-evaluate our relationships and ask yourself - why am I feeling this way?. Loneliness may become a problem if it’s prolonged and not attended to. A good analogy is - if you are thirsty, then you look for water. If you are lonely, then you look for other people. From an evolutionary perspective, humans have stayed safe by living in cooperative groups for thousands of years, so it makes sense to have a survival mechanism which drives us to connect with others.</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ce9165937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ce9165937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So how does loneliness affect you? What are its effects?</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Feelings of loneliness may pass, but sometimes they persist and start to interfere with our daily lives. It’s not always easy to talk about feeling lonely with someone, and if you already have a hard time reaching out to others, you might feel even more alone in the process.</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While we all know that feeling lonely is not a pleasant feeling, there are physical and mental health consequences that may come from it. Keep in mind, loneliness symptoms can differ from person to person and it also depends on the situation as well.</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Research has identified connections between loneliness and health problems, depression, stress, risk of drug abuse, and memory difficulties. Additionally, Cacioppo, one of the nation's leading scholars on loneliness, found in his 2007 study that loneliness may even impact your brain through the use of an fMRI. The study found that the ventral striatum - the brain region associated with reward - is much more activated in non-lonely people than lonely people when the participants view pictures of people in pleasant settings.</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Living with mental or physical health issues can also increase the risk for loneliness. Health concerns can be isolating, since it can be difficult to explain how you feel to other people without being judged. There may also be the fear of the person not taking it seriously. Sometimes social activities demand too much emotional or physical energy, and you might end up canceling more plans than you keep.</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ce916593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ce916593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can we actually do about it? What does the research say on not feeling so lonely? What are some resources that are available to us on campus?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ce9165937_0_1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ce9165937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454545"/>
                </a:solidFill>
              </a:rPr>
              <a:t>The first step is to recognize and accept loneliness. Everyone feels lonely from time to time. It’s a universal human experience and is a sign of wanting contact with people.</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Doing something you enjoy presents great opportunities to meet new people and cultivate a friendship. It can also helps make you feel less lonely. You can do fulfilling and rewarding activities, I know for me that would be doing something creative. I enjoy writing and sharing my story online. You can also just relax and watch your favorite TV show or anime. You can even watch a funny video too. Even listening to music or reading a book could have more of a positive impact on loneliness. But make sure to include a range of activities in your life. </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Some examples of this is planning out for this weekend, spending time outdoors, focusing on the positive things and treating yourself. I know for myself, I love eating and I ended up making a food blog. And I actually met other food bloggers online (who love food as much as I do) and became friends with them.</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Another one is connection! Try to volunteer for a cause, reach out to old friends, invest in new connections with clubs and organization and even connect online. Find a few areas you’re interested in and try to get involved. Libraries and clubs are also a good place to find out about community and school events.</a:t>
            </a:r>
            <a:endParaRPr sz="900">
              <a:solidFill>
                <a:srgbClr val="454545"/>
              </a:solidFill>
            </a:endParaRPr>
          </a:p>
          <a:p>
            <a:pPr marL="0" lvl="0" indent="0" algn="l" rtl="0">
              <a:lnSpc>
                <a:spcPct val="115000"/>
              </a:lnSpc>
              <a:spcBef>
                <a:spcPts val="0"/>
              </a:spcBef>
              <a:spcAft>
                <a:spcPts val="0"/>
              </a:spcAft>
              <a:buNone/>
            </a:pPr>
            <a:endParaRPr sz="900">
              <a:solidFill>
                <a:srgbClr val="454545"/>
              </a:solidFill>
            </a:endParaRPr>
          </a:p>
          <a:p>
            <a:pPr marL="0" lvl="0" indent="0" algn="l" rtl="0">
              <a:lnSpc>
                <a:spcPct val="115000"/>
              </a:lnSpc>
              <a:spcBef>
                <a:spcPts val="0"/>
              </a:spcBef>
              <a:spcAft>
                <a:spcPts val="0"/>
              </a:spcAft>
              <a:buNone/>
            </a:pPr>
            <a:r>
              <a:rPr lang="en" sz="900">
                <a:solidFill>
                  <a:srgbClr val="454545"/>
                </a:solidFill>
              </a:rPr>
              <a:t>Stay in touch with loved ones. If you’ve just moved, try to talk to friends and family weekly. Apps like Skype, Snapchat, Discord and Facebook Messenger let you send video clips or communicate through video. It may not feel the same as in-person contact, but it can help you remember the people you love are still there for you.</a:t>
            </a:r>
            <a:endParaRPr sz="900">
              <a:solidFill>
                <a:srgbClr val="454545"/>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2" name="Google Shape;52;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health.usc.edu/"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s://kortschakcenter.usc.edu/"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ctrTitle"/>
          </p:nvPr>
        </p:nvSpPr>
        <p:spPr>
          <a:xfrm>
            <a:off x="1076325" y="1863600"/>
            <a:ext cx="81483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Loneliness in College</a:t>
            </a:r>
            <a:endParaRPr sz="6000" dirty="0"/>
          </a:p>
        </p:txBody>
      </p:sp>
      <p:sp>
        <p:nvSpPr>
          <p:cNvPr id="64" name="Google Shape;64;p12"/>
          <p:cNvSpPr txBox="1">
            <a:spLocks noGrp="1"/>
          </p:cNvSpPr>
          <p:nvPr>
            <p:ph type="subTitle" idx="4294967295"/>
          </p:nvPr>
        </p:nvSpPr>
        <p:spPr>
          <a:xfrm>
            <a:off x="2664450" y="3279900"/>
            <a:ext cx="38151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b="1">
                <a:latin typeface="Barlow"/>
                <a:ea typeface="Barlow"/>
                <a:cs typeface="Barlow"/>
                <a:sym typeface="Barlow"/>
              </a:rPr>
              <a:t>Cheng Yang Jeff Hsiao, MFTT</a:t>
            </a:r>
            <a:endParaRPr b="1">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165" name="Google Shape;165;p21"/>
          <p:cNvSpPr txBox="1">
            <a:spLocks noGrp="1"/>
          </p:cNvSpPr>
          <p:nvPr>
            <p:ph type="subTitle" idx="4294967295"/>
          </p:nvPr>
        </p:nvSpPr>
        <p:spPr>
          <a:xfrm>
            <a:off x="637900" y="4241675"/>
            <a:ext cx="35088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500" b="1">
                <a:latin typeface="Barlow"/>
                <a:ea typeface="Barlow"/>
                <a:cs typeface="Barlow"/>
                <a:sym typeface="Barlow"/>
              </a:rPr>
              <a:t>Link: </a:t>
            </a:r>
            <a:r>
              <a:rPr lang="en" sz="1500" b="1" u="sng">
                <a:solidFill>
                  <a:schemeClr val="hlink"/>
                </a:solidFill>
                <a:latin typeface="Barlow"/>
                <a:ea typeface="Barlow"/>
                <a:cs typeface="Barlow"/>
                <a:sym typeface="Barlow"/>
                <a:hlinkClick r:id="rId3"/>
              </a:rPr>
              <a:t>https://studenthealth.usc.edu/</a:t>
            </a:r>
            <a:endParaRPr sz="1500" b="1">
              <a:latin typeface="Barlow"/>
              <a:ea typeface="Barlow"/>
              <a:cs typeface="Barlow"/>
              <a:sym typeface="Barlow"/>
            </a:endParaRPr>
          </a:p>
        </p:txBody>
      </p:sp>
      <p:sp>
        <p:nvSpPr>
          <p:cNvPr id="166" name="Google Shape;166;p21"/>
          <p:cNvSpPr txBox="1">
            <a:spLocks noGrp="1"/>
          </p:cNvSpPr>
          <p:nvPr>
            <p:ph type="subTitle" idx="4294967295"/>
          </p:nvPr>
        </p:nvSpPr>
        <p:spPr>
          <a:xfrm>
            <a:off x="1074550" y="4533100"/>
            <a:ext cx="26355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800" b="1">
                <a:latin typeface="Barlow"/>
                <a:ea typeface="Barlow"/>
                <a:cs typeface="Barlow"/>
                <a:sym typeface="Barlow"/>
              </a:rPr>
              <a:t>Counseling</a:t>
            </a:r>
            <a:endParaRPr sz="1800" b="1">
              <a:latin typeface="Barlow"/>
              <a:ea typeface="Barlow"/>
              <a:cs typeface="Barlow"/>
              <a:sym typeface="Barlow"/>
            </a:endParaRPr>
          </a:p>
        </p:txBody>
      </p:sp>
      <p:pic>
        <p:nvPicPr>
          <p:cNvPr id="164" name="Google Shape;164;p21" descr="screenshot of USC student health website"/>
          <p:cNvPicPr preferRelativeResize="0"/>
          <p:nvPr/>
        </p:nvPicPr>
        <p:blipFill>
          <a:blip r:embed="rId4">
            <a:alphaModFix/>
          </a:blip>
          <a:stretch>
            <a:fillRect/>
          </a:stretch>
        </p:blipFill>
        <p:spPr>
          <a:xfrm>
            <a:off x="238524" y="1851050"/>
            <a:ext cx="4307551" cy="2230305"/>
          </a:xfrm>
          <a:prstGeom prst="rect">
            <a:avLst/>
          </a:prstGeom>
          <a:noFill/>
          <a:ln>
            <a:noFill/>
          </a:ln>
        </p:spPr>
      </p:pic>
      <p:sp>
        <p:nvSpPr>
          <p:cNvPr id="168" name="Google Shape;168;p21"/>
          <p:cNvSpPr txBox="1">
            <a:spLocks noGrp="1"/>
          </p:cNvSpPr>
          <p:nvPr>
            <p:ph type="subTitle" idx="4294967295"/>
          </p:nvPr>
        </p:nvSpPr>
        <p:spPr>
          <a:xfrm>
            <a:off x="4895175" y="4241675"/>
            <a:ext cx="35088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500" b="1">
                <a:latin typeface="Barlow"/>
                <a:ea typeface="Barlow"/>
                <a:cs typeface="Barlow"/>
                <a:sym typeface="Barlow"/>
              </a:rPr>
              <a:t>Link: </a:t>
            </a:r>
            <a:r>
              <a:rPr lang="en" sz="1500" b="1" u="sng">
                <a:solidFill>
                  <a:schemeClr val="hlink"/>
                </a:solidFill>
                <a:latin typeface="Barlow"/>
                <a:ea typeface="Barlow"/>
                <a:cs typeface="Barlow"/>
                <a:sym typeface="Barlow"/>
                <a:hlinkClick r:id="rId5"/>
              </a:rPr>
              <a:t>https://kortschakcenter.usc.edu/</a:t>
            </a:r>
            <a:endParaRPr sz="1500" b="1">
              <a:latin typeface="Barlow"/>
              <a:ea typeface="Barlow"/>
              <a:cs typeface="Barlow"/>
              <a:sym typeface="Barlow"/>
            </a:endParaRPr>
          </a:p>
        </p:txBody>
      </p:sp>
      <p:sp>
        <p:nvSpPr>
          <p:cNvPr id="169" name="Google Shape;169;p21"/>
          <p:cNvSpPr txBox="1">
            <a:spLocks noGrp="1"/>
          </p:cNvSpPr>
          <p:nvPr>
            <p:ph type="subTitle" idx="4294967295"/>
          </p:nvPr>
        </p:nvSpPr>
        <p:spPr>
          <a:xfrm>
            <a:off x="5331825" y="4533100"/>
            <a:ext cx="26355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800" b="1">
                <a:latin typeface="Barlow"/>
                <a:ea typeface="Barlow"/>
                <a:cs typeface="Barlow"/>
                <a:sym typeface="Barlow"/>
              </a:rPr>
              <a:t>Academic Coaching</a:t>
            </a:r>
            <a:endParaRPr sz="1800" b="1">
              <a:latin typeface="Barlow"/>
              <a:ea typeface="Barlow"/>
              <a:cs typeface="Barlow"/>
              <a:sym typeface="Barlow"/>
            </a:endParaRPr>
          </a:p>
        </p:txBody>
      </p:sp>
      <p:pic>
        <p:nvPicPr>
          <p:cNvPr id="167" name="Google Shape;167;p21" descr="screenshot of USC KCLC "/>
          <p:cNvPicPr preferRelativeResize="0"/>
          <p:nvPr/>
        </p:nvPicPr>
        <p:blipFill>
          <a:blip r:embed="rId6">
            <a:alphaModFix/>
          </a:blip>
          <a:stretch>
            <a:fillRect/>
          </a:stretch>
        </p:blipFill>
        <p:spPr>
          <a:xfrm>
            <a:off x="4686075" y="1574375"/>
            <a:ext cx="4230749" cy="2506974"/>
          </a:xfrm>
          <a:prstGeom prst="rect">
            <a:avLst/>
          </a:prstGeom>
          <a:noFill/>
          <a:ln>
            <a:noFill/>
          </a:ln>
        </p:spPr>
      </p:pic>
      <p:sp>
        <p:nvSpPr>
          <p:cNvPr id="163" name="Google Shape;163;p21"/>
          <p:cNvSpPr txBox="1">
            <a:spLocks noGrp="1"/>
          </p:cNvSpPr>
          <p:nvPr>
            <p:ph type="ctrTitle" idx="4294967295"/>
          </p:nvPr>
        </p:nvSpPr>
        <p:spPr>
          <a:xfrm>
            <a:off x="1662900" y="386225"/>
            <a:ext cx="5818200" cy="57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dirty="0"/>
              <a:t>Recommended On-campus Resources</a:t>
            </a:r>
            <a:endParaRP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pic>
        <p:nvPicPr>
          <p:cNvPr id="176" name="Google Shape;176;p22" descr="Emotional First Aid: healing, rejection, guilt, failure and other everyday hurts &#10;by Guy Winch, Ph.D."/>
          <p:cNvPicPr preferRelativeResize="0"/>
          <p:nvPr/>
        </p:nvPicPr>
        <p:blipFill>
          <a:blip r:embed="rId3">
            <a:alphaModFix/>
          </a:blip>
          <a:stretch>
            <a:fillRect/>
          </a:stretch>
        </p:blipFill>
        <p:spPr>
          <a:xfrm>
            <a:off x="2162775" y="1289383"/>
            <a:ext cx="2106425" cy="3166000"/>
          </a:xfrm>
          <a:prstGeom prst="rect">
            <a:avLst/>
          </a:prstGeom>
          <a:noFill/>
          <a:ln>
            <a:noFill/>
          </a:ln>
        </p:spPr>
      </p:pic>
      <p:pic>
        <p:nvPicPr>
          <p:cNvPr id="177" name="Google Shape;177;p22" descr="Loneliness: human nature and the need for social connection&#10;by John T Cacioppo and William Patrick"/>
          <p:cNvPicPr preferRelativeResize="0"/>
          <p:nvPr/>
        </p:nvPicPr>
        <p:blipFill>
          <a:blip r:embed="rId4">
            <a:alphaModFix/>
          </a:blip>
          <a:stretch>
            <a:fillRect/>
          </a:stretch>
        </p:blipFill>
        <p:spPr>
          <a:xfrm>
            <a:off x="4874800" y="1294125"/>
            <a:ext cx="2106425" cy="3156482"/>
          </a:xfrm>
          <a:prstGeom prst="rect">
            <a:avLst/>
          </a:prstGeom>
          <a:noFill/>
          <a:ln>
            <a:noFill/>
          </a:ln>
        </p:spPr>
      </p:pic>
      <p:sp>
        <p:nvSpPr>
          <p:cNvPr id="175" name="Google Shape;175;p22"/>
          <p:cNvSpPr txBox="1">
            <a:spLocks noGrp="1"/>
          </p:cNvSpPr>
          <p:nvPr>
            <p:ph type="ctrTitle" idx="4294967295"/>
          </p:nvPr>
        </p:nvSpPr>
        <p:spPr>
          <a:xfrm>
            <a:off x="1662900" y="386225"/>
            <a:ext cx="5818200" cy="57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dirty="0"/>
              <a:t>Recommended Books</a:t>
            </a:r>
            <a:endParaRP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References</a:t>
            </a:r>
            <a:endParaRPr/>
          </a:p>
        </p:txBody>
      </p:sp>
      <p:sp>
        <p:nvSpPr>
          <p:cNvPr id="183" name="Google Shape;183;p23"/>
          <p:cNvSpPr txBox="1">
            <a:spLocks noGrp="1"/>
          </p:cNvSpPr>
          <p:nvPr>
            <p:ph type="body" idx="1"/>
          </p:nvPr>
        </p:nvSpPr>
        <p:spPr>
          <a:xfrm>
            <a:off x="476100" y="1384625"/>
            <a:ext cx="8191800" cy="26409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00">
                <a:solidFill>
                  <a:srgbClr val="222222"/>
                </a:solidFill>
                <a:latin typeface="Varela Round"/>
                <a:ea typeface="Varela Round"/>
                <a:cs typeface="Varela Round"/>
                <a:sym typeface="Varela Round"/>
              </a:rPr>
              <a:t>Cacioppo, J. T., Hawkley, L. C., Crawford, L. E., Ernst, J. M., Burleson, M. H., Kowalewski, R. B., ... &amp; Berntson, G. G. </a:t>
            </a:r>
            <a:br>
              <a:rPr lang="en" sz="1000">
                <a:solidFill>
                  <a:srgbClr val="222222"/>
                </a:solidFill>
                <a:latin typeface="Varela Round"/>
                <a:ea typeface="Varela Round"/>
                <a:cs typeface="Varela Round"/>
                <a:sym typeface="Varela Round"/>
              </a:rPr>
            </a:br>
            <a:r>
              <a:rPr lang="en" sz="1000">
                <a:solidFill>
                  <a:srgbClr val="222222"/>
                </a:solidFill>
                <a:latin typeface="Varela Round"/>
                <a:ea typeface="Varela Round"/>
                <a:cs typeface="Varela Round"/>
                <a:sym typeface="Varela Round"/>
              </a:rPr>
              <a:t>	(2002). Loneliness and health: Potential mechanisms. </a:t>
            </a:r>
            <a:r>
              <a:rPr lang="en" sz="1000" i="1">
                <a:solidFill>
                  <a:srgbClr val="222222"/>
                </a:solidFill>
                <a:latin typeface="Varela Round"/>
                <a:ea typeface="Varela Round"/>
                <a:cs typeface="Varela Round"/>
                <a:sym typeface="Varela Round"/>
              </a:rPr>
              <a:t>Psychosomatic medicine</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64</a:t>
            </a:r>
            <a:r>
              <a:rPr lang="en" sz="1000">
                <a:solidFill>
                  <a:srgbClr val="222222"/>
                </a:solidFill>
                <a:latin typeface="Varela Round"/>
                <a:ea typeface="Varela Round"/>
                <a:cs typeface="Varela Round"/>
                <a:sym typeface="Varela Round"/>
              </a:rPr>
              <a:t>(3), 407-417.</a:t>
            </a:r>
            <a:endParaRPr sz="1000">
              <a:solidFill>
                <a:srgbClr val="222222"/>
              </a:solidFill>
              <a:latin typeface="Varela Round"/>
              <a:ea typeface="Varela Round"/>
              <a:cs typeface="Varela Round"/>
              <a:sym typeface="Varela Round"/>
            </a:endParaRPr>
          </a:p>
          <a:p>
            <a:pPr marL="0" lvl="0" indent="0" algn="l" rtl="0">
              <a:lnSpc>
                <a:spcPct val="115000"/>
              </a:lnSpc>
              <a:spcBef>
                <a:spcPts val="0"/>
              </a:spcBef>
              <a:spcAft>
                <a:spcPts val="0"/>
              </a:spcAft>
              <a:buNone/>
            </a:pPr>
            <a:r>
              <a:rPr lang="en" sz="1000">
                <a:solidFill>
                  <a:srgbClr val="222222"/>
                </a:solidFill>
                <a:latin typeface="Varela Round"/>
                <a:ea typeface="Varela Round"/>
                <a:cs typeface="Varela Round"/>
                <a:sym typeface="Varela Round"/>
              </a:rPr>
              <a:t>Cacioppo, J. T., &amp; Decety, J. (2009). What are the brain mechanisms on which psychological processes are based?. </a:t>
            </a:r>
            <a:r>
              <a:rPr lang="en" sz="1000" i="1">
                <a:solidFill>
                  <a:srgbClr val="222222"/>
                </a:solidFill>
                <a:latin typeface="Varela Round"/>
                <a:ea typeface="Varela Round"/>
                <a:cs typeface="Varela Round"/>
                <a:sym typeface="Varela Round"/>
              </a:rPr>
              <a:t>Perspectives on </a:t>
            </a:r>
            <a:endParaRPr sz="1000" i="1">
              <a:solidFill>
                <a:srgbClr val="222222"/>
              </a:solidFill>
              <a:latin typeface="Varela Round"/>
              <a:ea typeface="Varela Round"/>
              <a:cs typeface="Varela Round"/>
              <a:sym typeface="Varela Round"/>
            </a:endParaRPr>
          </a:p>
          <a:p>
            <a:pPr marL="0" lvl="0" indent="457200" algn="l" rtl="0">
              <a:lnSpc>
                <a:spcPct val="115000"/>
              </a:lnSpc>
              <a:spcBef>
                <a:spcPts val="0"/>
              </a:spcBef>
              <a:spcAft>
                <a:spcPts val="0"/>
              </a:spcAft>
              <a:buNone/>
            </a:pPr>
            <a:r>
              <a:rPr lang="en" sz="1000" i="1">
                <a:solidFill>
                  <a:srgbClr val="222222"/>
                </a:solidFill>
                <a:latin typeface="Varela Round"/>
                <a:ea typeface="Varela Round"/>
                <a:cs typeface="Varela Round"/>
                <a:sym typeface="Varela Round"/>
              </a:rPr>
              <a:t>psychological science</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4</a:t>
            </a:r>
            <a:r>
              <a:rPr lang="en" sz="1000">
                <a:solidFill>
                  <a:srgbClr val="222222"/>
                </a:solidFill>
                <a:latin typeface="Varela Round"/>
                <a:ea typeface="Varela Round"/>
                <a:cs typeface="Varela Round"/>
                <a:sym typeface="Varela Round"/>
              </a:rPr>
              <a:t>(1), 10-18.</a:t>
            </a:r>
            <a:endParaRPr sz="1000">
              <a:solidFill>
                <a:srgbClr val="222222"/>
              </a:solidFill>
              <a:latin typeface="Varela Round"/>
              <a:ea typeface="Varela Round"/>
              <a:cs typeface="Varela Round"/>
              <a:sym typeface="Varela Round"/>
            </a:endParaRPr>
          </a:p>
          <a:p>
            <a:pPr marL="0" lvl="0" indent="0" algn="l" rtl="0">
              <a:lnSpc>
                <a:spcPct val="115000"/>
              </a:lnSpc>
              <a:spcBef>
                <a:spcPts val="0"/>
              </a:spcBef>
              <a:spcAft>
                <a:spcPts val="0"/>
              </a:spcAft>
              <a:buNone/>
            </a:pPr>
            <a:r>
              <a:rPr lang="en" sz="1000">
                <a:solidFill>
                  <a:srgbClr val="222222"/>
                </a:solidFill>
                <a:latin typeface="Varela Round"/>
                <a:ea typeface="Varela Round"/>
                <a:cs typeface="Varela Round"/>
                <a:sym typeface="Varela Round"/>
              </a:rPr>
              <a:t>Hawkley, L. C., &amp; Cacioppo, J. T. (2007). Aging and loneliness: Downhill quickly?. </a:t>
            </a:r>
            <a:r>
              <a:rPr lang="en" sz="1000" i="1">
                <a:solidFill>
                  <a:srgbClr val="222222"/>
                </a:solidFill>
                <a:latin typeface="Varela Round"/>
                <a:ea typeface="Varela Round"/>
                <a:cs typeface="Varela Round"/>
                <a:sym typeface="Varela Round"/>
              </a:rPr>
              <a:t>Current Directions in </a:t>
            </a:r>
            <a:endParaRPr sz="1000" i="1">
              <a:solidFill>
                <a:srgbClr val="222222"/>
              </a:solidFill>
              <a:latin typeface="Varela Round"/>
              <a:ea typeface="Varela Round"/>
              <a:cs typeface="Varela Round"/>
              <a:sym typeface="Varela Round"/>
            </a:endParaRPr>
          </a:p>
          <a:p>
            <a:pPr marL="457200" lvl="0" indent="0" algn="l" rtl="0">
              <a:lnSpc>
                <a:spcPct val="115000"/>
              </a:lnSpc>
              <a:spcBef>
                <a:spcPts val="0"/>
              </a:spcBef>
              <a:spcAft>
                <a:spcPts val="0"/>
              </a:spcAft>
              <a:buNone/>
            </a:pPr>
            <a:r>
              <a:rPr lang="en" sz="1000" i="1">
                <a:solidFill>
                  <a:srgbClr val="222222"/>
                </a:solidFill>
                <a:latin typeface="Varela Round"/>
                <a:ea typeface="Varela Round"/>
                <a:cs typeface="Varela Round"/>
                <a:sym typeface="Varela Round"/>
              </a:rPr>
              <a:t>Psychological Science</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16</a:t>
            </a:r>
            <a:r>
              <a:rPr lang="en" sz="1000">
                <a:solidFill>
                  <a:srgbClr val="222222"/>
                </a:solidFill>
                <a:latin typeface="Varela Round"/>
                <a:ea typeface="Varela Round"/>
                <a:cs typeface="Varela Round"/>
                <a:sym typeface="Varela Round"/>
              </a:rPr>
              <a:t>(4), 187-191.</a:t>
            </a:r>
            <a:endParaRPr sz="1000">
              <a:solidFill>
                <a:srgbClr val="222222"/>
              </a:solidFill>
              <a:latin typeface="Varela Round"/>
              <a:ea typeface="Varela Round"/>
              <a:cs typeface="Varela Round"/>
              <a:sym typeface="Varela Round"/>
            </a:endParaRPr>
          </a:p>
          <a:p>
            <a:pPr marL="0" lvl="0" indent="0" algn="l" rtl="0">
              <a:lnSpc>
                <a:spcPct val="115000"/>
              </a:lnSpc>
              <a:spcBef>
                <a:spcPts val="0"/>
              </a:spcBef>
              <a:spcAft>
                <a:spcPts val="0"/>
              </a:spcAft>
              <a:buNone/>
            </a:pPr>
            <a:r>
              <a:rPr lang="en" sz="1000">
                <a:solidFill>
                  <a:srgbClr val="222222"/>
                </a:solidFill>
                <a:latin typeface="Varela Round"/>
                <a:ea typeface="Varela Round"/>
                <a:cs typeface="Varela Round"/>
                <a:sym typeface="Varela Round"/>
              </a:rPr>
              <a:t>Hawkley, L. C., &amp; Cacioppo, J. T. (2010). Loneliness matters: A theoretical and empirical review of consequences </a:t>
            </a:r>
            <a:br>
              <a:rPr lang="en" sz="1000">
                <a:solidFill>
                  <a:srgbClr val="222222"/>
                </a:solidFill>
                <a:latin typeface="Varela Round"/>
                <a:ea typeface="Varela Round"/>
                <a:cs typeface="Varela Round"/>
                <a:sym typeface="Varela Round"/>
              </a:rPr>
            </a:br>
            <a:r>
              <a:rPr lang="en" sz="1000">
                <a:solidFill>
                  <a:srgbClr val="222222"/>
                </a:solidFill>
                <a:latin typeface="Varela Round"/>
                <a:ea typeface="Varela Round"/>
                <a:cs typeface="Varela Round"/>
                <a:sym typeface="Varela Round"/>
              </a:rPr>
              <a:t>	and mechanisms. </a:t>
            </a:r>
            <a:r>
              <a:rPr lang="en" sz="1000" i="1">
                <a:solidFill>
                  <a:srgbClr val="222222"/>
                </a:solidFill>
                <a:latin typeface="Varela Round"/>
                <a:ea typeface="Varela Round"/>
                <a:cs typeface="Varela Round"/>
                <a:sym typeface="Varela Round"/>
              </a:rPr>
              <a:t>Annals of behavioral medicine</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40</a:t>
            </a:r>
            <a:r>
              <a:rPr lang="en" sz="1000">
                <a:solidFill>
                  <a:srgbClr val="222222"/>
                </a:solidFill>
                <a:latin typeface="Varela Round"/>
                <a:ea typeface="Varela Round"/>
                <a:cs typeface="Varela Round"/>
                <a:sym typeface="Varela Round"/>
              </a:rPr>
              <a:t>(2), 218-227.</a:t>
            </a:r>
            <a:endParaRPr sz="1000">
              <a:solidFill>
                <a:srgbClr val="222222"/>
              </a:solidFill>
              <a:latin typeface="Varela Round"/>
              <a:ea typeface="Varela Round"/>
              <a:cs typeface="Varela Round"/>
              <a:sym typeface="Varela Round"/>
            </a:endParaRPr>
          </a:p>
          <a:p>
            <a:pPr marL="0" lvl="0" indent="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Li, N. P., &amp; Kanazawa, S. (2016). Country roads, take me home… to my friends: How intelligence, population </a:t>
            </a:r>
            <a:endParaRPr sz="1000">
              <a:solidFill>
                <a:srgbClr val="222222"/>
              </a:solidFill>
              <a:latin typeface="Varela Round"/>
              <a:ea typeface="Varela Round"/>
              <a:cs typeface="Varela Round"/>
              <a:sym typeface="Varela Round"/>
            </a:endParaRPr>
          </a:p>
          <a:p>
            <a:pPr marL="0" lvl="0" indent="45720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density, and friendship affect modern happiness. </a:t>
            </a:r>
            <a:r>
              <a:rPr lang="en" sz="1000" i="1">
                <a:solidFill>
                  <a:srgbClr val="222222"/>
                </a:solidFill>
                <a:latin typeface="Varela Round"/>
                <a:ea typeface="Varela Round"/>
                <a:cs typeface="Varela Round"/>
                <a:sym typeface="Varela Round"/>
              </a:rPr>
              <a:t>British Journal of Psychology</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107</a:t>
            </a:r>
            <a:r>
              <a:rPr lang="en" sz="1000">
                <a:solidFill>
                  <a:srgbClr val="222222"/>
                </a:solidFill>
                <a:latin typeface="Varela Round"/>
                <a:ea typeface="Varela Round"/>
                <a:cs typeface="Varela Round"/>
                <a:sym typeface="Varela Round"/>
              </a:rPr>
              <a:t>(4), 675-697.</a:t>
            </a:r>
            <a:endParaRPr sz="1000">
              <a:solidFill>
                <a:srgbClr val="222222"/>
              </a:solidFill>
              <a:latin typeface="Varela Round"/>
              <a:ea typeface="Varela Round"/>
              <a:cs typeface="Varela Round"/>
              <a:sym typeface="Varela Round"/>
            </a:endParaRPr>
          </a:p>
          <a:p>
            <a:pPr marL="0" lvl="0" indent="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Masi, C. M., Chen, H. Y., Hawkley, L. C., &amp; Cacioppo, J. T. (2011). A meta-analysis of interventions to reduce </a:t>
            </a:r>
            <a:br>
              <a:rPr lang="en" sz="1000">
                <a:solidFill>
                  <a:srgbClr val="222222"/>
                </a:solidFill>
                <a:latin typeface="Varela Round"/>
                <a:ea typeface="Varela Round"/>
                <a:cs typeface="Varela Round"/>
                <a:sym typeface="Varela Round"/>
              </a:rPr>
            </a:br>
            <a:r>
              <a:rPr lang="en" sz="1000">
                <a:solidFill>
                  <a:srgbClr val="222222"/>
                </a:solidFill>
                <a:latin typeface="Varela Round"/>
                <a:ea typeface="Varela Round"/>
                <a:cs typeface="Varela Round"/>
                <a:sym typeface="Varela Round"/>
              </a:rPr>
              <a:t>	loneliness. Personality and Social Psychology Review, 15(3), 219-266.</a:t>
            </a:r>
            <a:endParaRPr sz="1000">
              <a:solidFill>
                <a:srgbClr val="222222"/>
              </a:solidFill>
              <a:latin typeface="Varela Round"/>
              <a:ea typeface="Varela Round"/>
              <a:cs typeface="Varela Round"/>
              <a:sym typeface="Varela Round"/>
            </a:endParaRPr>
          </a:p>
          <a:p>
            <a:pPr marL="0" lvl="0" indent="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Parker, J. G., &amp; Asher, S. R. (1993). Friendship and friendship quality in middle childhood: Links with peer group </a:t>
            </a:r>
            <a:endParaRPr sz="1000">
              <a:solidFill>
                <a:srgbClr val="222222"/>
              </a:solidFill>
              <a:latin typeface="Varela Round"/>
              <a:ea typeface="Varela Round"/>
              <a:cs typeface="Varela Round"/>
              <a:sym typeface="Varela Round"/>
            </a:endParaRPr>
          </a:p>
          <a:p>
            <a:pPr marL="0" lvl="0" indent="45720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acceptance and feelings of loneliness and social dissatisfaction. </a:t>
            </a:r>
            <a:r>
              <a:rPr lang="en" sz="1000" i="1">
                <a:solidFill>
                  <a:srgbClr val="222222"/>
                </a:solidFill>
                <a:latin typeface="Varela Round"/>
                <a:ea typeface="Varela Round"/>
                <a:cs typeface="Varela Round"/>
                <a:sym typeface="Varela Round"/>
              </a:rPr>
              <a:t>Developmental psychology</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29</a:t>
            </a:r>
            <a:r>
              <a:rPr lang="en" sz="1000">
                <a:solidFill>
                  <a:srgbClr val="222222"/>
                </a:solidFill>
                <a:latin typeface="Varela Round"/>
                <a:ea typeface="Varela Round"/>
                <a:cs typeface="Varela Round"/>
                <a:sym typeface="Varela Round"/>
              </a:rPr>
              <a:t>(4), 611.</a:t>
            </a:r>
            <a:endParaRPr sz="1000">
              <a:solidFill>
                <a:srgbClr val="222222"/>
              </a:solidFill>
              <a:latin typeface="Varela Round"/>
              <a:ea typeface="Varela Round"/>
              <a:cs typeface="Varela Round"/>
              <a:sym typeface="Varela Round"/>
            </a:endParaRPr>
          </a:p>
          <a:p>
            <a:pPr marL="0" lvl="0" indent="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Rokach, A., &amp; Brock, H. (1998). Coping with loneliness. </a:t>
            </a:r>
            <a:r>
              <a:rPr lang="en" sz="1000" i="1">
                <a:solidFill>
                  <a:srgbClr val="222222"/>
                </a:solidFill>
                <a:latin typeface="Varela Round"/>
                <a:ea typeface="Varela Round"/>
                <a:cs typeface="Varela Round"/>
                <a:sym typeface="Varela Round"/>
              </a:rPr>
              <a:t>The Journal of Psychology</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132</a:t>
            </a:r>
            <a:r>
              <a:rPr lang="en" sz="1000">
                <a:solidFill>
                  <a:srgbClr val="222222"/>
                </a:solidFill>
                <a:latin typeface="Varela Round"/>
                <a:ea typeface="Varela Round"/>
                <a:cs typeface="Varela Round"/>
                <a:sym typeface="Varela Round"/>
              </a:rPr>
              <a:t>(1), 107-127.</a:t>
            </a:r>
            <a:endParaRPr sz="1000">
              <a:solidFill>
                <a:srgbClr val="222222"/>
              </a:solidFill>
              <a:latin typeface="Varela Round"/>
              <a:ea typeface="Varela Round"/>
              <a:cs typeface="Varela Round"/>
              <a:sym typeface="Varela Round"/>
            </a:endParaRPr>
          </a:p>
          <a:p>
            <a:pPr marL="0" lvl="0" indent="0" algn="l" rtl="0">
              <a:lnSpc>
                <a:spcPct val="115000"/>
              </a:lnSpc>
              <a:spcBef>
                <a:spcPts val="600"/>
              </a:spcBef>
              <a:spcAft>
                <a:spcPts val="0"/>
              </a:spcAft>
              <a:buNone/>
            </a:pPr>
            <a:r>
              <a:rPr lang="en" sz="1000">
                <a:solidFill>
                  <a:srgbClr val="222222"/>
                </a:solidFill>
                <a:latin typeface="Varela Round"/>
                <a:ea typeface="Varela Round"/>
                <a:cs typeface="Varela Round"/>
                <a:sym typeface="Varela Round"/>
              </a:rPr>
              <a:t>Rokach, A. (2001). Strategies of coping with loneliness throughout the lifespan. </a:t>
            </a:r>
            <a:r>
              <a:rPr lang="en" sz="1000" i="1">
                <a:solidFill>
                  <a:srgbClr val="222222"/>
                </a:solidFill>
                <a:latin typeface="Varela Round"/>
                <a:ea typeface="Varela Round"/>
                <a:cs typeface="Varela Round"/>
                <a:sym typeface="Varela Round"/>
              </a:rPr>
              <a:t>Current Psychology</a:t>
            </a:r>
            <a:r>
              <a:rPr lang="en" sz="1000">
                <a:solidFill>
                  <a:srgbClr val="222222"/>
                </a:solidFill>
                <a:latin typeface="Varela Round"/>
                <a:ea typeface="Varela Round"/>
                <a:cs typeface="Varela Round"/>
                <a:sym typeface="Varela Round"/>
              </a:rPr>
              <a:t>, </a:t>
            </a:r>
            <a:r>
              <a:rPr lang="en" sz="1000" i="1">
                <a:solidFill>
                  <a:srgbClr val="222222"/>
                </a:solidFill>
                <a:latin typeface="Varela Round"/>
                <a:ea typeface="Varela Round"/>
                <a:cs typeface="Varela Round"/>
                <a:sym typeface="Varela Round"/>
              </a:rPr>
              <a:t>20</a:t>
            </a:r>
            <a:r>
              <a:rPr lang="en" sz="1000">
                <a:solidFill>
                  <a:srgbClr val="222222"/>
                </a:solidFill>
                <a:latin typeface="Varela Round"/>
                <a:ea typeface="Varela Round"/>
                <a:cs typeface="Varela Round"/>
                <a:sym typeface="Varela Round"/>
              </a:rPr>
              <a:t>(1), 3-17.</a:t>
            </a:r>
            <a:endParaRPr sz="1000">
              <a:solidFill>
                <a:srgbClr val="222222"/>
              </a:solidFill>
              <a:latin typeface="Varela Round"/>
              <a:ea typeface="Varela Round"/>
              <a:cs typeface="Varela Round"/>
              <a:sym typeface="Varela Round"/>
            </a:endParaRPr>
          </a:p>
        </p:txBody>
      </p:sp>
      <p:sp>
        <p:nvSpPr>
          <p:cNvPr id="184" name="Google Shape;184;p2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76" name="Google Shape;76;p13"/>
          <p:cNvSpPr txBox="1">
            <a:spLocks noGrp="1"/>
          </p:cNvSpPr>
          <p:nvPr>
            <p:ph type="subTitle" idx="4294967295"/>
          </p:nvPr>
        </p:nvSpPr>
        <p:spPr>
          <a:xfrm>
            <a:off x="2050200" y="3587950"/>
            <a:ext cx="5658600" cy="366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solidFill>
                  <a:srgbClr val="FFFFFF"/>
                </a:solidFill>
              </a:rPr>
              <a:t>Find ways to overcome the feeling of loneliness.</a:t>
            </a:r>
            <a:endParaRPr sz="1500">
              <a:solidFill>
                <a:srgbClr val="FFFFFF"/>
              </a:solidFill>
            </a:endParaRPr>
          </a:p>
        </p:txBody>
      </p:sp>
      <p:pic>
        <p:nvPicPr>
          <p:cNvPr id="75" name="Google Shape;75;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80900" y="3532045"/>
            <a:ext cx="456901" cy="478154"/>
          </a:xfrm>
          <a:prstGeom prst="rect">
            <a:avLst/>
          </a:prstGeom>
          <a:noFill/>
          <a:ln w="19050" cap="flat" cmpd="sng">
            <a:solidFill>
              <a:srgbClr val="FFFFFF"/>
            </a:solidFill>
            <a:prstDash val="solid"/>
            <a:round/>
            <a:headEnd type="none" w="sm" len="sm"/>
            <a:tailEnd type="none" w="sm" len="sm"/>
          </a:ln>
        </p:spPr>
      </p:pic>
      <p:sp>
        <p:nvSpPr>
          <p:cNvPr id="74" name="Google Shape;74;p13"/>
          <p:cNvSpPr txBox="1">
            <a:spLocks noGrp="1"/>
          </p:cNvSpPr>
          <p:nvPr>
            <p:ph type="subTitle" idx="4294967295"/>
          </p:nvPr>
        </p:nvSpPr>
        <p:spPr>
          <a:xfrm>
            <a:off x="2050200" y="2923800"/>
            <a:ext cx="5658600" cy="366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solidFill>
                  <a:srgbClr val="FFFFFF"/>
                </a:solidFill>
              </a:rPr>
              <a:t>Identify the common myths surrounding loneliness and its effects.</a:t>
            </a:r>
            <a:endParaRPr sz="1500">
              <a:solidFill>
                <a:srgbClr val="FFFFFF"/>
              </a:solidFill>
            </a:endParaRPr>
          </a:p>
        </p:txBody>
      </p:sp>
      <p:pic>
        <p:nvPicPr>
          <p:cNvPr id="73" name="Google Shape;73;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80900" y="2867883"/>
            <a:ext cx="456901" cy="478154"/>
          </a:xfrm>
          <a:prstGeom prst="rect">
            <a:avLst/>
          </a:prstGeom>
          <a:noFill/>
          <a:ln w="19050" cap="flat" cmpd="sng">
            <a:solidFill>
              <a:srgbClr val="FFFFFF"/>
            </a:solidFill>
            <a:prstDash val="solid"/>
            <a:round/>
            <a:headEnd type="none" w="sm" len="sm"/>
            <a:tailEnd type="none" w="sm" len="sm"/>
          </a:ln>
        </p:spPr>
      </p:pic>
      <p:sp>
        <p:nvSpPr>
          <p:cNvPr id="72" name="Google Shape;72;p13"/>
          <p:cNvSpPr txBox="1">
            <a:spLocks noGrp="1"/>
          </p:cNvSpPr>
          <p:nvPr>
            <p:ph type="subTitle" idx="4294967295"/>
          </p:nvPr>
        </p:nvSpPr>
        <p:spPr>
          <a:xfrm>
            <a:off x="2050200" y="2259650"/>
            <a:ext cx="6047400" cy="366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a:solidFill>
                  <a:srgbClr val="FFFFFF"/>
                </a:solidFill>
              </a:rPr>
              <a:t>Understand the definition of loneliness and the statistics within the US.</a:t>
            </a:r>
            <a:endParaRPr sz="1500">
              <a:solidFill>
                <a:srgbClr val="FFFFFF"/>
              </a:solidFill>
            </a:endParaRPr>
          </a:p>
        </p:txBody>
      </p:sp>
      <p:pic>
        <p:nvPicPr>
          <p:cNvPr id="71" name="Google Shape;71;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80900" y="2203720"/>
            <a:ext cx="456901" cy="478154"/>
          </a:xfrm>
          <a:prstGeom prst="rect">
            <a:avLst/>
          </a:prstGeom>
          <a:noFill/>
          <a:ln w="19050" cap="flat" cmpd="sng">
            <a:solidFill>
              <a:srgbClr val="FFFFFF"/>
            </a:solidFill>
            <a:prstDash val="solid"/>
            <a:round/>
            <a:headEnd type="none" w="sm" len="sm"/>
            <a:tailEnd type="none" w="sm" len="sm"/>
          </a:ln>
        </p:spPr>
      </p:pic>
      <p:sp>
        <p:nvSpPr>
          <p:cNvPr id="69" name="Google Shape;69;p13"/>
          <p:cNvSpPr txBox="1">
            <a:spLocks noGrp="1"/>
          </p:cNvSpPr>
          <p:nvPr>
            <p:ph type="body" idx="1"/>
          </p:nvPr>
        </p:nvSpPr>
        <p:spPr>
          <a:xfrm>
            <a:off x="984650" y="1028325"/>
            <a:ext cx="7664400" cy="3163800"/>
          </a:xfrm>
          <a:prstGeom prst="rect">
            <a:avLst/>
          </a:prstGeom>
          <a:ln w="190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sz="3500" b="1">
                <a:latin typeface="Barlow"/>
                <a:ea typeface="Barlow"/>
                <a:cs typeface="Barlow"/>
                <a:sym typeface="Barlow"/>
              </a:rPr>
              <a:t>Learning Objectives:</a:t>
            </a:r>
            <a:endParaRPr sz="3500" b="1">
              <a:latin typeface="Barlow"/>
              <a:ea typeface="Barlow"/>
              <a:cs typeface="Barlow"/>
              <a:sym typeface="Barlow"/>
            </a:endParaRPr>
          </a:p>
          <a:p>
            <a:pPr marL="0" lvl="0" indent="0" algn="ctr" rtl="0">
              <a:spcBef>
                <a:spcPts val="600"/>
              </a:spcBef>
              <a:spcAft>
                <a:spcPts val="0"/>
              </a:spcAft>
              <a:buNone/>
            </a:pPr>
            <a:r>
              <a:rPr lang="en" sz="2000" b="1">
                <a:latin typeface="Barlow"/>
                <a:ea typeface="Barlow"/>
                <a:cs typeface="Barlow"/>
                <a:sym typeface="Barlow"/>
              </a:rPr>
              <a:t>By the end of this presentation, you will:</a:t>
            </a:r>
            <a:endParaRPr sz="2000" b="1">
              <a:latin typeface="Barlow"/>
              <a:ea typeface="Barlow"/>
              <a:cs typeface="Barlow"/>
              <a:sym typeface="Barlow"/>
            </a:endParaRPr>
          </a:p>
          <a:p>
            <a:pPr marL="0" lvl="0" indent="0" algn="l" rtl="0">
              <a:spcBef>
                <a:spcPts val="600"/>
              </a:spcBef>
              <a:spcAft>
                <a:spcPts val="0"/>
              </a:spcAft>
              <a:buNone/>
            </a:pPr>
            <a:endParaRPr sz="1800" b="1">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sp>
        <p:nvSpPr>
          <p:cNvPr id="85" name="Google Shape;85;p14"/>
          <p:cNvSpPr txBox="1">
            <a:spLocks noGrp="1"/>
          </p:cNvSpPr>
          <p:nvPr>
            <p:ph type="subTitle" idx="4294967295"/>
          </p:nvPr>
        </p:nvSpPr>
        <p:spPr>
          <a:xfrm>
            <a:off x="5072275" y="3715050"/>
            <a:ext cx="3576600" cy="831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Loneliness</a:t>
            </a:r>
            <a:r>
              <a:rPr lang="en"/>
              <a:t> makes you pay attention to your </a:t>
            </a:r>
            <a:r>
              <a:rPr lang="en" b="1">
                <a:latin typeface="Barlow"/>
                <a:ea typeface="Barlow"/>
                <a:cs typeface="Barlow"/>
                <a:sym typeface="Barlow"/>
              </a:rPr>
              <a:t>social needs.</a:t>
            </a:r>
            <a:endParaRPr b="1">
              <a:latin typeface="Barlow"/>
              <a:ea typeface="Barlow"/>
              <a:cs typeface="Barlow"/>
              <a:sym typeface="Barlow"/>
            </a:endParaRPr>
          </a:p>
        </p:txBody>
      </p:sp>
      <p:sp>
        <p:nvSpPr>
          <p:cNvPr id="84" name="Google Shape;84;p14"/>
          <p:cNvSpPr txBox="1">
            <a:spLocks noGrp="1"/>
          </p:cNvSpPr>
          <p:nvPr>
            <p:ph type="subTitle" idx="4294967295"/>
          </p:nvPr>
        </p:nvSpPr>
        <p:spPr>
          <a:xfrm>
            <a:off x="659875" y="3715050"/>
            <a:ext cx="3514800" cy="831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arlow"/>
                <a:ea typeface="Barlow"/>
                <a:cs typeface="Barlow"/>
                <a:sym typeface="Barlow"/>
              </a:rPr>
              <a:t>Hunger</a:t>
            </a:r>
            <a:r>
              <a:rPr lang="en"/>
              <a:t> makes you pay attention to your </a:t>
            </a:r>
            <a:r>
              <a:rPr lang="en" b="1">
                <a:latin typeface="Barlow"/>
                <a:ea typeface="Barlow"/>
                <a:cs typeface="Barlow"/>
                <a:sym typeface="Barlow"/>
              </a:rPr>
              <a:t>physical needs.</a:t>
            </a:r>
            <a:endParaRPr b="1">
              <a:latin typeface="Barlow"/>
              <a:ea typeface="Barlow"/>
              <a:cs typeface="Barlow"/>
              <a:sym typeface="Barlow"/>
            </a:endParaRPr>
          </a:p>
        </p:txBody>
      </p:sp>
      <p:sp>
        <p:nvSpPr>
          <p:cNvPr id="82" name="Google Shape;82;p14"/>
          <p:cNvSpPr txBox="1">
            <a:spLocks noGrp="1"/>
          </p:cNvSpPr>
          <p:nvPr>
            <p:ph type="subTitle" idx="4294967295"/>
          </p:nvPr>
        </p:nvSpPr>
        <p:spPr>
          <a:xfrm>
            <a:off x="659875" y="2981813"/>
            <a:ext cx="7989000" cy="468600"/>
          </a:xfrm>
          <a:prstGeom prst="rect">
            <a:avLst/>
          </a:prstGeom>
          <a:ln w="190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b="1">
                <a:latin typeface="Barlow"/>
                <a:ea typeface="Barlow"/>
                <a:cs typeface="Barlow"/>
                <a:sym typeface="Barlow"/>
              </a:rPr>
              <a:t>Loneliness is a bodily function, like hunger.</a:t>
            </a:r>
            <a:endParaRPr b="1">
              <a:latin typeface="Barlow"/>
              <a:ea typeface="Barlow"/>
              <a:cs typeface="Barlow"/>
              <a:sym typeface="Barlow"/>
            </a:endParaRPr>
          </a:p>
        </p:txBody>
      </p:sp>
      <p:sp>
        <p:nvSpPr>
          <p:cNvPr id="86" name="Google Shape;86;p14"/>
          <p:cNvSpPr txBox="1">
            <a:spLocks noGrp="1"/>
          </p:cNvSpPr>
          <p:nvPr>
            <p:ph type="subTitle" idx="4294967295"/>
          </p:nvPr>
        </p:nvSpPr>
        <p:spPr>
          <a:xfrm>
            <a:off x="472675" y="1926900"/>
            <a:ext cx="8363400" cy="891900"/>
          </a:xfrm>
          <a:prstGeom prst="rect">
            <a:avLst/>
          </a:prstGeom>
          <a:ln w="19050"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sz="1500" b="1">
                <a:latin typeface="Barlow"/>
                <a:ea typeface="Barlow"/>
                <a:cs typeface="Barlow"/>
                <a:sym typeface="Barlow"/>
              </a:rPr>
              <a:t>Loneliness</a:t>
            </a:r>
            <a:r>
              <a:rPr lang="en" sz="1500"/>
              <a:t> is defined as a </a:t>
            </a:r>
            <a:r>
              <a:rPr lang="en" sz="1500" b="1">
                <a:latin typeface="Barlow"/>
                <a:ea typeface="Barlow"/>
                <a:cs typeface="Barlow"/>
                <a:sym typeface="Barlow"/>
              </a:rPr>
              <a:t>distressing feeling</a:t>
            </a:r>
            <a:r>
              <a:rPr lang="en" sz="1500"/>
              <a:t> that accompanies the </a:t>
            </a:r>
            <a:r>
              <a:rPr lang="en" sz="1500" b="1">
                <a:latin typeface="Barlow"/>
                <a:ea typeface="Barlow"/>
                <a:cs typeface="Barlow"/>
                <a:sym typeface="Barlow"/>
              </a:rPr>
              <a:t>perception that one’s social needs </a:t>
            </a:r>
            <a:r>
              <a:rPr lang="en" sz="1500"/>
              <a:t>are not being met by the quantity or especially</a:t>
            </a:r>
            <a:r>
              <a:rPr lang="en" sz="1500" b="1">
                <a:latin typeface="Barlow"/>
                <a:ea typeface="Barlow"/>
                <a:cs typeface="Barlow"/>
                <a:sym typeface="Barlow"/>
              </a:rPr>
              <a:t> the quality</a:t>
            </a:r>
            <a:r>
              <a:rPr lang="en" sz="1500"/>
              <a:t> of one’s social relationships</a:t>
            </a:r>
            <a:br>
              <a:rPr lang="en" sz="1500"/>
            </a:br>
            <a:r>
              <a:rPr lang="en" sz="1500"/>
              <a:t> (Hawkley &amp; Cacioppo, 2010).</a:t>
            </a:r>
            <a:endParaRPr sz="1500"/>
          </a:p>
        </p:txBody>
      </p:sp>
      <p:sp>
        <p:nvSpPr>
          <p:cNvPr id="81" name="Google Shape;81;p14"/>
          <p:cNvSpPr txBox="1">
            <a:spLocks noGrp="1"/>
          </p:cNvSpPr>
          <p:nvPr>
            <p:ph type="ctrTitle" idx="4294967295"/>
          </p:nvPr>
        </p:nvSpPr>
        <p:spPr>
          <a:xfrm>
            <a:off x="659875" y="404025"/>
            <a:ext cx="7989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500">
                <a:solidFill>
                  <a:schemeClr val="accent1"/>
                </a:solidFill>
              </a:rPr>
              <a:t>What is Loneliness?</a:t>
            </a:r>
            <a:endParaRPr sz="45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a:extLst>
              <a:ext uri="{C183D7F6-B498-43B3-948B-1728B52AA6E4}">
                <adec:decorative xmlns:adec="http://schemas.microsoft.com/office/drawing/2017/decorative" val="1"/>
              </a:ext>
            </a:extLst>
          </p:cNvPr>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
        <p:nvSpPr>
          <p:cNvPr id="94" name="Google Shape;94;p15"/>
          <p:cNvSpPr txBox="1">
            <a:spLocks noGrp="1"/>
          </p:cNvSpPr>
          <p:nvPr>
            <p:ph type="ctrTitle" idx="4294967295"/>
          </p:nvPr>
        </p:nvSpPr>
        <p:spPr>
          <a:xfrm>
            <a:off x="5282425" y="3150700"/>
            <a:ext cx="3511800" cy="362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solidFill>
                  <a:srgbClr val="0B5394"/>
                </a:solidFill>
                <a:latin typeface="Barlow SemiBold"/>
                <a:ea typeface="Barlow SemiBold"/>
                <a:cs typeface="Barlow SemiBold"/>
                <a:sym typeface="Barlow SemiBold"/>
              </a:rPr>
              <a:t>(Cigna U.S. Loneliness Index, 2018).</a:t>
            </a:r>
            <a:endParaRPr sz="1800">
              <a:solidFill>
                <a:srgbClr val="0B5394"/>
              </a:solidFill>
              <a:latin typeface="Barlow SemiBold"/>
              <a:ea typeface="Barlow SemiBold"/>
              <a:cs typeface="Barlow SemiBold"/>
              <a:sym typeface="Barlow SemiBold"/>
            </a:endParaRPr>
          </a:p>
        </p:txBody>
      </p:sp>
      <p:sp>
        <p:nvSpPr>
          <p:cNvPr id="91" name="Google Shape;91;p15"/>
          <p:cNvSpPr txBox="1">
            <a:spLocks noGrp="1"/>
          </p:cNvSpPr>
          <p:nvPr>
            <p:ph type="ctrTitle" idx="4294967295"/>
          </p:nvPr>
        </p:nvSpPr>
        <p:spPr>
          <a:xfrm>
            <a:off x="1019175" y="1863600"/>
            <a:ext cx="74388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5000" dirty="0">
                <a:latin typeface="Barlow SemiBold"/>
                <a:ea typeface="Barlow SemiBold"/>
                <a:cs typeface="Barlow SemiBold"/>
                <a:sym typeface="Barlow SemiBold"/>
              </a:rPr>
              <a:t>In the US, 46% of the entire population feel lonely regularly</a:t>
            </a:r>
            <a:endParaRPr sz="5000" dirty="0">
              <a:latin typeface="Barlow SemiBold"/>
              <a:ea typeface="Barlow SemiBold"/>
              <a:cs typeface="Barlow SemiBold"/>
              <a:sym typeface="Barlow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sp>
        <p:nvSpPr>
          <p:cNvPr id="105" name="Google Shape;105;p16"/>
          <p:cNvSpPr txBox="1">
            <a:spLocks noGrp="1"/>
          </p:cNvSpPr>
          <p:nvPr>
            <p:ph type="subTitle" idx="4294967295"/>
          </p:nvPr>
        </p:nvSpPr>
        <p:spPr>
          <a:xfrm>
            <a:off x="920700" y="4531100"/>
            <a:ext cx="7302600" cy="463200"/>
          </a:xfrm>
          <a:prstGeom prst="rect">
            <a:avLst/>
          </a:prstGeom>
          <a:ln w="190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sz="1000"/>
              <a:t>Statistics retrieved from https://www.multivu.com/players/English/8294451-cigna-us-loneliness-survey/docs/IndexReport_1524069371598-173525450.pdf</a:t>
            </a:r>
            <a:endParaRPr sz="1000"/>
          </a:p>
        </p:txBody>
      </p:sp>
      <p:sp>
        <p:nvSpPr>
          <p:cNvPr id="104" name="Google Shape;104;p16"/>
          <p:cNvSpPr txBox="1">
            <a:spLocks noGrp="1"/>
          </p:cNvSpPr>
          <p:nvPr>
            <p:ph type="ctrTitle" idx="4294967295"/>
          </p:nvPr>
        </p:nvSpPr>
        <p:spPr>
          <a:xfrm>
            <a:off x="4812250" y="3505500"/>
            <a:ext cx="33684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solidFill>
                  <a:srgbClr val="3C78D8"/>
                </a:solidFill>
                <a:latin typeface="Barlow SemiBold"/>
                <a:ea typeface="Barlow SemiBold"/>
                <a:cs typeface="Barlow SemiBold"/>
                <a:sym typeface="Barlow SemiBold"/>
              </a:rPr>
              <a:t>No longer feel close to anyone (39%)</a:t>
            </a:r>
            <a:endParaRPr sz="3000">
              <a:solidFill>
                <a:srgbClr val="3C78D8"/>
              </a:solidFill>
              <a:latin typeface="Barlow SemiBold"/>
              <a:ea typeface="Barlow SemiBold"/>
              <a:cs typeface="Barlow SemiBold"/>
              <a:sym typeface="Barlow SemiBold"/>
            </a:endParaRPr>
          </a:p>
        </p:txBody>
      </p:sp>
      <p:sp>
        <p:nvSpPr>
          <p:cNvPr id="99" name="Google Shape;99;p16"/>
          <p:cNvSpPr txBox="1">
            <a:spLocks noGrp="1"/>
          </p:cNvSpPr>
          <p:nvPr>
            <p:ph type="ctrTitle" idx="4294967295"/>
          </p:nvPr>
        </p:nvSpPr>
        <p:spPr>
          <a:xfrm>
            <a:off x="4812250" y="1710750"/>
            <a:ext cx="37515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Barlow SemiBold"/>
                <a:ea typeface="Barlow SemiBold"/>
                <a:cs typeface="Barlow SemiBold"/>
                <a:sym typeface="Barlow SemiBold"/>
              </a:rPr>
              <a:t>They lack companionship (43%)</a:t>
            </a:r>
            <a:endParaRPr sz="4000">
              <a:latin typeface="Barlow SemiBold"/>
              <a:ea typeface="Barlow SemiBold"/>
              <a:cs typeface="Barlow SemiBold"/>
              <a:sym typeface="Barlow SemiBold"/>
            </a:endParaRPr>
          </a:p>
        </p:txBody>
      </p:sp>
      <p:sp>
        <p:nvSpPr>
          <p:cNvPr id="100" name="Google Shape;100;p16"/>
          <p:cNvSpPr txBox="1">
            <a:spLocks noGrp="1"/>
          </p:cNvSpPr>
          <p:nvPr>
            <p:ph type="ctrTitle" idx="4294967295"/>
          </p:nvPr>
        </p:nvSpPr>
        <p:spPr>
          <a:xfrm>
            <a:off x="685800" y="3505500"/>
            <a:ext cx="28122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solidFill>
                  <a:srgbClr val="0B5394"/>
                </a:solidFill>
                <a:latin typeface="Barlow SemiBold"/>
                <a:ea typeface="Barlow SemiBold"/>
                <a:cs typeface="Barlow SemiBold"/>
                <a:sym typeface="Barlow SemiBold"/>
              </a:rPr>
              <a:t>Isolated from others (43%)</a:t>
            </a:r>
            <a:endParaRPr sz="3000">
              <a:solidFill>
                <a:srgbClr val="0B5394"/>
              </a:solidFill>
              <a:latin typeface="Barlow SemiBold"/>
              <a:ea typeface="Barlow SemiBold"/>
              <a:cs typeface="Barlow SemiBold"/>
              <a:sym typeface="Barlow SemiBold"/>
            </a:endParaRPr>
          </a:p>
        </p:txBody>
      </p:sp>
      <p:sp>
        <p:nvSpPr>
          <p:cNvPr id="101" name="Google Shape;101;p16"/>
          <p:cNvSpPr txBox="1">
            <a:spLocks noGrp="1"/>
          </p:cNvSpPr>
          <p:nvPr>
            <p:ph type="ctrTitle" idx="4294967295"/>
          </p:nvPr>
        </p:nvSpPr>
        <p:spPr>
          <a:xfrm>
            <a:off x="685800" y="1710750"/>
            <a:ext cx="3368400" cy="147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solidFill>
                  <a:schemeClr val="accent1"/>
                </a:solidFill>
                <a:latin typeface="Barlow SemiBold"/>
                <a:ea typeface="Barlow SemiBold"/>
                <a:cs typeface="Barlow SemiBold"/>
                <a:sym typeface="Barlow SemiBold"/>
              </a:rPr>
              <a:t>Their relationships were not meaningful (43%)</a:t>
            </a:r>
            <a:endParaRPr sz="3000">
              <a:solidFill>
                <a:schemeClr val="accent1"/>
              </a:solidFill>
              <a:latin typeface="Barlow SemiBold"/>
              <a:ea typeface="Barlow SemiBold"/>
              <a:cs typeface="Barlow SemiBold"/>
              <a:sym typeface="Barlow SemiBold"/>
            </a:endParaRPr>
          </a:p>
        </p:txBody>
      </p:sp>
      <p:sp>
        <p:nvSpPr>
          <p:cNvPr id="102" name="Google Shape;102;p16"/>
          <p:cNvSpPr txBox="1">
            <a:spLocks noGrp="1"/>
          </p:cNvSpPr>
          <p:nvPr>
            <p:ph type="subTitle" idx="4294967295"/>
          </p:nvPr>
        </p:nvSpPr>
        <p:spPr>
          <a:xfrm>
            <a:off x="678300" y="773600"/>
            <a:ext cx="77874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At least two in five surveyed sometimes or always feel:</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12" name="Google Shape;112;p17">
            <a:extLst>
              <a:ext uri="{C183D7F6-B498-43B3-948B-1728B52AA6E4}">
                <adec:decorative xmlns:adec="http://schemas.microsoft.com/office/drawing/2017/decorative" val="1"/>
              </a:ext>
            </a:extLst>
          </p:cNvPr>
          <p:cNvGrpSpPr/>
          <p:nvPr/>
        </p:nvGrpSpPr>
        <p:grpSpPr>
          <a:xfrm>
            <a:off x="3249456" y="2218157"/>
            <a:ext cx="2675770" cy="2149881"/>
            <a:chOff x="3071457" y="2013875"/>
            <a:chExt cx="1944600" cy="1569600"/>
          </a:xfrm>
        </p:grpSpPr>
        <p:sp>
          <p:nvSpPr>
            <p:cNvPr id="113" name="Google Shape;113;p17"/>
            <p:cNvSpPr/>
            <p:nvPr/>
          </p:nvSpPr>
          <p:spPr>
            <a:xfrm rot="10800000" flipH="1">
              <a:off x="3071457" y="2013875"/>
              <a:ext cx="1944600" cy="1569600"/>
            </a:xfrm>
            <a:prstGeom prst="round2DiagRect">
              <a:avLst>
                <a:gd name="adj1" fmla="val 18900"/>
                <a:gd name="adj2" fmla="val 177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p:nvPr/>
          </p:nvSpPr>
          <p:spPr>
            <a:xfrm>
              <a:off x="3207663" y="2221087"/>
              <a:ext cx="16722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Barlow"/>
                  <a:ea typeface="Barlow"/>
                  <a:cs typeface="Barlow"/>
                  <a:sym typeface="Barlow"/>
                </a:rPr>
                <a:t>You can’t be lonely when you are with people.</a:t>
              </a:r>
              <a:endParaRPr sz="1500">
                <a:solidFill>
                  <a:srgbClr val="FFFFFF"/>
                </a:solidFill>
                <a:latin typeface="Barlow"/>
                <a:ea typeface="Barlow"/>
                <a:cs typeface="Barlow"/>
                <a:sym typeface="Barlow"/>
              </a:endParaRPr>
            </a:p>
          </p:txBody>
        </p:sp>
      </p:grpSp>
      <p:grpSp>
        <p:nvGrpSpPr>
          <p:cNvPr id="115" name="Google Shape;115;p17">
            <a:extLst>
              <a:ext uri="{C183D7F6-B498-43B3-948B-1728B52AA6E4}">
                <adec:decorative xmlns:adec="http://schemas.microsoft.com/office/drawing/2017/decorative" val="1"/>
              </a:ext>
            </a:extLst>
          </p:cNvPr>
          <p:cNvGrpSpPr/>
          <p:nvPr/>
        </p:nvGrpSpPr>
        <p:grpSpPr>
          <a:xfrm>
            <a:off x="264016" y="1741988"/>
            <a:ext cx="2675770" cy="2149881"/>
            <a:chOff x="1126863" y="2013875"/>
            <a:chExt cx="1944600" cy="1569600"/>
          </a:xfrm>
        </p:grpSpPr>
        <p:sp>
          <p:nvSpPr>
            <p:cNvPr id="116" name="Google Shape;116;p17"/>
            <p:cNvSpPr/>
            <p:nvPr/>
          </p:nvSpPr>
          <p:spPr>
            <a:xfrm>
              <a:off x="1126863" y="2013875"/>
              <a:ext cx="1944600" cy="1569600"/>
            </a:xfrm>
            <a:prstGeom prst="round2DiagRect">
              <a:avLst>
                <a:gd name="adj1" fmla="val 16434"/>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txBox="1"/>
            <p:nvPr/>
          </p:nvSpPr>
          <p:spPr>
            <a:xfrm>
              <a:off x="1314841" y="2164793"/>
              <a:ext cx="15993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500">
                <a:solidFill>
                  <a:srgbClr val="FFFFFF"/>
                </a:solidFill>
                <a:latin typeface="Barlow"/>
                <a:ea typeface="Barlow"/>
                <a:cs typeface="Barlow"/>
                <a:sym typeface="Barlow"/>
              </a:endParaRPr>
            </a:p>
          </p:txBody>
        </p:sp>
      </p:grpSp>
      <p:sp>
        <p:nvSpPr>
          <p:cNvPr id="118" name="Google Shape;118;p17"/>
          <p:cNvSpPr txBox="1"/>
          <p:nvPr/>
        </p:nvSpPr>
        <p:spPr>
          <a:xfrm>
            <a:off x="522400" y="2888399"/>
            <a:ext cx="2158500" cy="7029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Barlow"/>
                <a:ea typeface="Barlow"/>
                <a:cs typeface="Barlow"/>
                <a:sym typeface="Barlow"/>
              </a:rPr>
              <a:t>FALSE. It’s the quality of the relationship that matters, not quantity. </a:t>
            </a:r>
            <a:endParaRPr sz="1200">
              <a:solidFill>
                <a:srgbClr val="FFFFFF"/>
              </a:solidFill>
              <a:latin typeface="Barlow"/>
              <a:ea typeface="Barlow"/>
              <a:cs typeface="Barlow"/>
              <a:sym typeface="Barlow"/>
            </a:endParaRPr>
          </a:p>
        </p:txBody>
      </p:sp>
      <p:sp>
        <p:nvSpPr>
          <p:cNvPr id="119" name="Google Shape;119;p17"/>
          <p:cNvSpPr txBox="1"/>
          <p:nvPr/>
        </p:nvSpPr>
        <p:spPr>
          <a:xfrm>
            <a:off x="3508100" y="3287750"/>
            <a:ext cx="2158500" cy="7029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Barlow"/>
                <a:ea typeface="Barlow"/>
                <a:cs typeface="Barlow"/>
                <a:sym typeface="Barlow"/>
              </a:rPr>
              <a:t>FALSE. Being lonely and being alone ARE NOT the same thing.</a:t>
            </a:r>
            <a:endParaRPr sz="1200">
              <a:solidFill>
                <a:srgbClr val="FFFFFF"/>
              </a:solidFill>
              <a:latin typeface="Barlow"/>
              <a:ea typeface="Barlow"/>
              <a:cs typeface="Barlow"/>
              <a:sym typeface="Barlow"/>
            </a:endParaRPr>
          </a:p>
        </p:txBody>
      </p:sp>
      <p:sp>
        <p:nvSpPr>
          <p:cNvPr id="120" name="Google Shape;120;p17"/>
          <p:cNvSpPr txBox="1"/>
          <p:nvPr/>
        </p:nvSpPr>
        <p:spPr>
          <a:xfrm>
            <a:off x="6400927" y="3527640"/>
            <a:ext cx="2158500" cy="5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a:ea typeface="Barlow"/>
                <a:cs typeface="Barlow"/>
                <a:sym typeface="Barlow"/>
              </a:rPr>
              <a:t>FALSE. </a:t>
            </a:r>
            <a:endParaRPr sz="1100">
              <a:solidFill>
                <a:srgbClr val="FFFFFF"/>
              </a:solidFill>
              <a:latin typeface="Barlow"/>
              <a:ea typeface="Barlow"/>
              <a:cs typeface="Barlow"/>
              <a:sym typeface="Barlow"/>
            </a:endParaRPr>
          </a:p>
        </p:txBody>
      </p:sp>
      <p:sp>
        <p:nvSpPr>
          <p:cNvPr id="121" name="Google Shape;121;p17"/>
          <p:cNvSpPr txBox="1"/>
          <p:nvPr/>
        </p:nvSpPr>
        <p:spPr>
          <a:xfrm>
            <a:off x="6493764" y="2996999"/>
            <a:ext cx="2158500" cy="5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a:ea typeface="Barlow"/>
                <a:cs typeface="Barlow"/>
                <a:sym typeface="Barlow"/>
              </a:rPr>
              <a:t>FALSE. We've evolved to experience loneliness.</a:t>
            </a:r>
            <a:endParaRPr sz="1100">
              <a:solidFill>
                <a:srgbClr val="FFFFFF"/>
              </a:solidFill>
              <a:latin typeface="Barlow"/>
              <a:ea typeface="Barlow"/>
              <a:cs typeface="Barlow"/>
              <a:sym typeface="Barlow"/>
            </a:endParaRPr>
          </a:p>
        </p:txBody>
      </p:sp>
      <p:grpSp>
        <p:nvGrpSpPr>
          <p:cNvPr id="122" name="Google Shape;122;p17">
            <a:extLst>
              <a:ext uri="{C183D7F6-B498-43B3-948B-1728B52AA6E4}">
                <adec:decorative xmlns:adec="http://schemas.microsoft.com/office/drawing/2017/decorative" val="1"/>
              </a:ext>
            </a:extLst>
          </p:cNvPr>
          <p:cNvGrpSpPr/>
          <p:nvPr/>
        </p:nvGrpSpPr>
        <p:grpSpPr>
          <a:xfrm>
            <a:off x="6234935" y="1969935"/>
            <a:ext cx="2675770" cy="2020703"/>
            <a:chOff x="1126863" y="2013875"/>
            <a:chExt cx="1944600" cy="1569600"/>
          </a:xfrm>
        </p:grpSpPr>
        <p:sp>
          <p:nvSpPr>
            <p:cNvPr id="123" name="Google Shape;123;p17"/>
            <p:cNvSpPr/>
            <p:nvPr/>
          </p:nvSpPr>
          <p:spPr>
            <a:xfrm>
              <a:off x="1126863" y="2013875"/>
              <a:ext cx="1944600" cy="1569600"/>
            </a:xfrm>
            <a:prstGeom prst="round2DiagRect">
              <a:avLst>
                <a:gd name="adj1" fmla="val 13565"/>
                <a:gd name="adj2" fmla="val 17764"/>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p:nvPr/>
          </p:nvSpPr>
          <p:spPr>
            <a:xfrm>
              <a:off x="1373464" y="2164789"/>
              <a:ext cx="14517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Barlow"/>
                  <a:ea typeface="Barlow"/>
                  <a:cs typeface="Barlow"/>
                  <a:sym typeface="Barlow"/>
                </a:rPr>
                <a:t>Loneliness is ALWAYS bad for you.</a:t>
              </a:r>
              <a:endParaRPr sz="1500">
                <a:solidFill>
                  <a:srgbClr val="FFFFFF"/>
                </a:solidFill>
                <a:latin typeface="Barlow"/>
                <a:ea typeface="Barlow"/>
                <a:cs typeface="Barlow"/>
                <a:sym typeface="Barlow"/>
              </a:endParaRPr>
            </a:p>
          </p:txBody>
        </p:sp>
      </p:grpSp>
      <p:sp>
        <p:nvSpPr>
          <p:cNvPr id="125" name="Google Shape;125;p17"/>
          <p:cNvSpPr txBox="1"/>
          <p:nvPr/>
        </p:nvSpPr>
        <p:spPr>
          <a:xfrm>
            <a:off x="6506375" y="2888400"/>
            <a:ext cx="2133300" cy="7029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Barlow"/>
                <a:ea typeface="Barlow"/>
                <a:cs typeface="Barlow"/>
                <a:sym typeface="Barlow"/>
              </a:rPr>
              <a:t>FALSE. Feeling loneliness is a sign to help you re-evaluate your relationships.</a:t>
            </a:r>
            <a:endParaRPr sz="1200">
              <a:solidFill>
                <a:srgbClr val="FFFFFF"/>
              </a:solidFill>
              <a:latin typeface="Barlow"/>
              <a:ea typeface="Barlow"/>
              <a:cs typeface="Barlow"/>
              <a:sym typeface="Barlow"/>
            </a:endParaRPr>
          </a:p>
        </p:txBody>
      </p:sp>
      <p:sp>
        <p:nvSpPr>
          <p:cNvPr id="126" name="Google Shape;126;p17"/>
          <p:cNvSpPr txBox="1"/>
          <p:nvPr/>
        </p:nvSpPr>
        <p:spPr>
          <a:xfrm>
            <a:off x="602959" y="1898697"/>
            <a:ext cx="1997400" cy="59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FFFFFF"/>
                </a:solidFill>
                <a:latin typeface="Barlow"/>
                <a:ea typeface="Barlow"/>
                <a:cs typeface="Barlow"/>
                <a:sym typeface="Barlow"/>
              </a:rPr>
              <a:t>The more friends you have, the less lonely you’ll feel. </a:t>
            </a:r>
            <a:endParaRPr sz="1500">
              <a:solidFill>
                <a:srgbClr val="FFFFFF"/>
              </a:solidFill>
              <a:latin typeface="Barlow"/>
              <a:ea typeface="Barlow"/>
              <a:cs typeface="Barlow"/>
              <a:sym typeface="Barlow"/>
            </a:endParaRPr>
          </a:p>
        </p:txBody>
      </p:sp>
      <p:sp>
        <p:nvSpPr>
          <p:cNvPr id="127" name="Google Shape;127;p17"/>
          <p:cNvSpPr txBox="1">
            <a:spLocks noGrp="1"/>
          </p:cNvSpPr>
          <p:nvPr>
            <p:ph type="subTitle" idx="4294967295"/>
          </p:nvPr>
        </p:nvSpPr>
        <p:spPr>
          <a:xfrm>
            <a:off x="4396400" y="4078850"/>
            <a:ext cx="1270200" cy="2892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000">
                <a:solidFill>
                  <a:srgbClr val="FFFFFF"/>
                </a:solidFill>
              </a:rPr>
              <a:t>(Li &amp; Kanazawa, 2016)</a:t>
            </a:r>
            <a:endParaRPr sz="1000">
              <a:solidFill>
                <a:srgbClr val="FFFFFF"/>
              </a:solidFill>
            </a:endParaRPr>
          </a:p>
        </p:txBody>
      </p:sp>
      <p:sp>
        <p:nvSpPr>
          <p:cNvPr id="128" name="Google Shape;128;p17"/>
          <p:cNvSpPr txBox="1">
            <a:spLocks noGrp="1"/>
          </p:cNvSpPr>
          <p:nvPr>
            <p:ph type="subTitle" idx="4294967295"/>
          </p:nvPr>
        </p:nvSpPr>
        <p:spPr>
          <a:xfrm>
            <a:off x="7034050" y="3679150"/>
            <a:ext cx="1672800" cy="2892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000">
                <a:solidFill>
                  <a:srgbClr val="FFFFFF"/>
                </a:solidFill>
              </a:rPr>
              <a:t>(Hawkley &amp; Cacioppo, 2010)</a:t>
            </a:r>
            <a:endParaRPr sz="1000">
              <a:solidFill>
                <a:srgbClr val="FFFFFF"/>
              </a:solidFill>
            </a:endParaRPr>
          </a:p>
        </p:txBody>
      </p:sp>
      <p:sp>
        <p:nvSpPr>
          <p:cNvPr id="129" name="Google Shape;129;p17"/>
          <p:cNvSpPr txBox="1">
            <a:spLocks noGrp="1"/>
          </p:cNvSpPr>
          <p:nvPr>
            <p:ph type="subTitle" idx="4294967295"/>
          </p:nvPr>
        </p:nvSpPr>
        <p:spPr>
          <a:xfrm>
            <a:off x="1503550" y="3589200"/>
            <a:ext cx="1270200" cy="2892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000">
                <a:solidFill>
                  <a:srgbClr val="FFFFFF"/>
                </a:solidFill>
              </a:rPr>
              <a:t>(Parker &amp; Asher,, 1993)</a:t>
            </a:r>
            <a:endParaRPr sz="1000">
              <a:solidFill>
                <a:srgbClr val="FFFFFF"/>
              </a:solidFill>
            </a:endParaRPr>
          </a:p>
        </p:txBody>
      </p:sp>
      <p:sp>
        <p:nvSpPr>
          <p:cNvPr id="110" name="Google Shape;110;p17"/>
          <p:cNvSpPr txBox="1">
            <a:spLocks noGrp="1"/>
          </p:cNvSpPr>
          <p:nvPr>
            <p:ph type="title"/>
          </p:nvPr>
        </p:nvSpPr>
        <p:spPr>
          <a:xfrm>
            <a:off x="457200" y="605600"/>
            <a:ext cx="5640900" cy="70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Common Myths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
        <p:nvSpPr>
          <p:cNvPr id="137" name="Google Shape;137;p18"/>
          <p:cNvSpPr txBox="1">
            <a:spLocks noGrp="1"/>
          </p:cNvSpPr>
          <p:nvPr>
            <p:ph type="ctrTitle" idx="4294967295"/>
          </p:nvPr>
        </p:nvSpPr>
        <p:spPr>
          <a:xfrm>
            <a:off x="2816088" y="4846550"/>
            <a:ext cx="3511800" cy="36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0B5394"/>
                </a:solidFill>
                <a:latin typeface="Barlow SemiBold"/>
                <a:ea typeface="Barlow SemiBold"/>
                <a:cs typeface="Barlow SemiBold"/>
                <a:sym typeface="Barlow SemiBold"/>
              </a:rPr>
              <a:t>(Cacioppo, Hawkley, Crawford, 2002)</a:t>
            </a:r>
            <a:endParaRPr sz="1500">
              <a:solidFill>
                <a:srgbClr val="0B5394"/>
              </a:solidFill>
              <a:latin typeface="Barlow SemiBold"/>
              <a:ea typeface="Barlow SemiBold"/>
              <a:cs typeface="Barlow SemiBold"/>
              <a:sym typeface="Barlow SemiBold"/>
            </a:endParaRPr>
          </a:p>
        </p:txBody>
      </p:sp>
      <p:pic>
        <p:nvPicPr>
          <p:cNvPr id="136" name="Google Shape;136;p18" descr="heart problems&#10;depression&#10;higher stress&#10;decreased memory&#10;drug abuse risk&#10;brain changes"/>
          <p:cNvPicPr preferRelativeResize="0"/>
          <p:nvPr/>
        </p:nvPicPr>
        <p:blipFill>
          <a:blip r:embed="rId3">
            <a:alphaModFix/>
          </a:blip>
          <a:stretch>
            <a:fillRect/>
          </a:stretch>
        </p:blipFill>
        <p:spPr>
          <a:xfrm>
            <a:off x="2176449" y="1408900"/>
            <a:ext cx="4694216" cy="3344451"/>
          </a:xfrm>
          <a:prstGeom prst="rect">
            <a:avLst/>
          </a:prstGeom>
          <a:noFill/>
          <a:ln>
            <a:noFill/>
          </a:ln>
        </p:spPr>
      </p:pic>
      <p:sp>
        <p:nvSpPr>
          <p:cNvPr id="134" name="Google Shape;134;p18"/>
          <p:cNvSpPr txBox="1">
            <a:spLocks noGrp="1"/>
          </p:cNvSpPr>
          <p:nvPr>
            <p:ph type="title"/>
          </p:nvPr>
        </p:nvSpPr>
        <p:spPr>
          <a:xfrm>
            <a:off x="457200" y="605600"/>
            <a:ext cx="8132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500" dirty="0"/>
              <a:t>Effects of Loneliness</a:t>
            </a:r>
            <a:endParaRPr sz="4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ctrTitle"/>
          </p:nvPr>
        </p:nvSpPr>
        <p:spPr>
          <a:xfrm>
            <a:off x="1085850" y="2031025"/>
            <a:ext cx="54345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What can we do about loneliness?</a:t>
            </a:r>
            <a:endParaRPr dirty="0"/>
          </a:p>
        </p:txBody>
      </p:sp>
      <p:sp>
        <p:nvSpPr>
          <p:cNvPr id="143" name="Google Shape;143;p19"/>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a:t>
            </a:r>
            <a:endParaRPr sz="3600" b="1">
              <a:solidFill>
                <a:schemeClr val="lt1"/>
              </a:solidFill>
              <a:latin typeface="Barlow"/>
              <a:ea typeface="Barlow"/>
              <a:cs typeface="Barlow"/>
              <a:sym typeface="Barlow"/>
            </a:endParaRPr>
          </a:p>
        </p:txBody>
      </p:sp>
      <p:pic>
        <p:nvPicPr>
          <p:cNvPr id="144" name="Google Shape;144;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69000" y="1964050"/>
            <a:ext cx="2299501" cy="1293750"/>
          </a:xfrm>
          <a:prstGeom prst="rect">
            <a:avLst/>
          </a:prstGeom>
          <a:noFill/>
          <a:ln w="19050" cap="flat" cmpd="sng">
            <a:solidFill>
              <a:schemeClr val="accent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sp>
        <p:nvSpPr>
          <p:cNvPr id="152" name="Google Shape;152;p20"/>
          <p:cNvSpPr txBox="1">
            <a:spLocks noGrp="1"/>
          </p:cNvSpPr>
          <p:nvPr>
            <p:ph type="ctrTitle" idx="4294967295"/>
          </p:nvPr>
        </p:nvSpPr>
        <p:spPr>
          <a:xfrm>
            <a:off x="6504900" y="2458050"/>
            <a:ext cx="1824600" cy="227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0B5394"/>
                </a:solidFill>
                <a:latin typeface="Barlow SemiBold"/>
                <a:ea typeface="Barlow SemiBold"/>
                <a:cs typeface="Barlow SemiBold"/>
                <a:sym typeface="Barlow SemiBold"/>
              </a:rPr>
              <a:t>(Masi, Chen, Hawkley &amp; Cacioppo, 2011).</a:t>
            </a:r>
            <a:endParaRPr sz="1200">
              <a:solidFill>
                <a:srgbClr val="0B5394"/>
              </a:solidFill>
              <a:latin typeface="Barlow SemiBold"/>
              <a:ea typeface="Barlow SemiBold"/>
              <a:cs typeface="Barlow SemiBold"/>
              <a:sym typeface="Barlow SemiBold"/>
            </a:endParaRPr>
          </a:p>
        </p:txBody>
      </p:sp>
      <p:pic>
        <p:nvPicPr>
          <p:cNvPr id="156" name="Google Shape;156;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16725" y="2880950"/>
            <a:ext cx="3190775" cy="1994250"/>
          </a:xfrm>
          <a:prstGeom prst="rect">
            <a:avLst/>
          </a:prstGeom>
          <a:noFill/>
          <a:ln w="19050" cap="flat" cmpd="sng">
            <a:solidFill>
              <a:schemeClr val="accent1"/>
            </a:solidFill>
            <a:prstDash val="solid"/>
            <a:round/>
            <a:headEnd type="none" w="sm" len="sm"/>
            <a:tailEnd type="none" w="sm" len="sm"/>
          </a:ln>
        </p:spPr>
      </p:pic>
      <p:sp>
        <p:nvSpPr>
          <p:cNvPr id="154" name="Google Shape;154;p20"/>
          <p:cNvSpPr txBox="1">
            <a:spLocks noGrp="1"/>
          </p:cNvSpPr>
          <p:nvPr>
            <p:ph type="subTitle" idx="4294967295"/>
          </p:nvPr>
        </p:nvSpPr>
        <p:spPr>
          <a:xfrm>
            <a:off x="5057700" y="2050313"/>
            <a:ext cx="35088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700"/>
              <a:t>Connection. Connection. Connection.</a:t>
            </a:r>
            <a:endParaRPr sz="1700"/>
          </a:p>
        </p:txBody>
      </p:sp>
      <p:sp>
        <p:nvSpPr>
          <p:cNvPr id="155" name="Google Shape;155;p20"/>
          <p:cNvSpPr txBox="1">
            <a:spLocks noGrp="1"/>
          </p:cNvSpPr>
          <p:nvPr>
            <p:ph type="ctrTitle" idx="4294967295"/>
          </p:nvPr>
        </p:nvSpPr>
        <p:spPr>
          <a:xfrm>
            <a:off x="2787900" y="2458050"/>
            <a:ext cx="1194600" cy="227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0B5394"/>
                </a:solidFill>
                <a:latin typeface="Barlow SemiBold"/>
                <a:ea typeface="Barlow SemiBold"/>
                <a:cs typeface="Barlow SemiBold"/>
                <a:sym typeface="Barlow SemiBold"/>
              </a:rPr>
              <a:t>(Rokach, 2001)</a:t>
            </a:r>
            <a:endParaRPr sz="1200">
              <a:solidFill>
                <a:srgbClr val="0B5394"/>
              </a:solidFill>
              <a:latin typeface="Barlow SemiBold"/>
              <a:ea typeface="Barlow SemiBold"/>
              <a:cs typeface="Barlow SemiBold"/>
              <a:sym typeface="Barlow SemiBold"/>
            </a:endParaRPr>
          </a:p>
        </p:txBody>
      </p:sp>
      <p:pic>
        <p:nvPicPr>
          <p:cNvPr id="157" name="Google Shape;157;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0013" y="2880950"/>
            <a:ext cx="3190780" cy="1994250"/>
          </a:xfrm>
          <a:prstGeom prst="rect">
            <a:avLst/>
          </a:prstGeom>
          <a:noFill/>
          <a:ln w="19050" cap="flat" cmpd="sng">
            <a:solidFill>
              <a:schemeClr val="accent1"/>
            </a:solidFill>
            <a:prstDash val="solid"/>
            <a:round/>
            <a:headEnd type="none" w="sm" len="sm"/>
            <a:tailEnd type="none" w="sm" len="sm"/>
          </a:ln>
        </p:spPr>
      </p:pic>
      <p:sp>
        <p:nvSpPr>
          <p:cNvPr id="153" name="Google Shape;153;p20"/>
          <p:cNvSpPr txBox="1">
            <a:spLocks noGrp="1"/>
          </p:cNvSpPr>
          <p:nvPr>
            <p:ph type="subTitle" idx="4294967295"/>
          </p:nvPr>
        </p:nvSpPr>
        <p:spPr>
          <a:xfrm>
            <a:off x="402000" y="2050325"/>
            <a:ext cx="3508800" cy="468600"/>
          </a:xfrm>
          <a:prstGeom prst="rect">
            <a:avLst/>
          </a:prstGeom>
          <a:ln>
            <a:noFill/>
          </a:ln>
        </p:spPr>
        <p:txBody>
          <a:bodyPr spcFirstLastPara="1" wrap="square" lIns="0" tIns="0" rIns="0" bIns="0" anchor="t" anchorCtr="0">
            <a:noAutofit/>
          </a:bodyPr>
          <a:lstStyle/>
          <a:p>
            <a:pPr marL="0" lvl="0" indent="0" algn="ctr" rtl="0">
              <a:spcBef>
                <a:spcPts val="600"/>
              </a:spcBef>
              <a:spcAft>
                <a:spcPts val="0"/>
              </a:spcAft>
              <a:buNone/>
            </a:pPr>
            <a:r>
              <a:rPr lang="en" sz="1700"/>
              <a:t>Do something you enjoy!</a:t>
            </a:r>
            <a:endParaRPr sz="1700"/>
          </a:p>
        </p:txBody>
      </p:sp>
      <p:sp>
        <p:nvSpPr>
          <p:cNvPr id="151" name="Google Shape;151;p20"/>
          <p:cNvSpPr txBox="1">
            <a:spLocks noGrp="1"/>
          </p:cNvSpPr>
          <p:nvPr>
            <p:ph type="subTitle" idx="4294967295"/>
          </p:nvPr>
        </p:nvSpPr>
        <p:spPr>
          <a:xfrm>
            <a:off x="577500" y="1401213"/>
            <a:ext cx="7989000" cy="468600"/>
          </a:xfrm>
          <a:prstGeom prst="rect">
            <a:avLst/>
          </a:prstGeom>
          <a:ln w="1905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b="1">
                <a:latin typeface="Barlow"/>
                <a:ea typeface="Barlow"/>
                <a:cs typeface="Barlow"/>
                <a:sym typeface="Barlow"/>
              </a:rPr>
              <a:t>Recognize and accept the loneliness (Rokach &amp; Brock, 1998).</a:t>
            </a:r>
            <a:endParaRPr b="1">
              <a:latin typeface="Barlow"/>
              <a:ea typeface="Barlow"/>
              <a:cs typeface="Barlow"/>
              <a:sym typeface="Barlow"/>
            </a:endParaRPr>
          </a:p>
        </p:txBody>
      </p:sp>
      <p:sp>
        <p:nvSpPr>
          <p:cNvPr id="149" name="Google Shape;149;p20"/>
          <p:cNvSpPr txBox="1">
            <a:spLocks noGrp="1"/>
          </p:cNvSpPr>
          <p:nvPr>
            <p:ph type="title"/>
          </p:nvPr>
        </p:nvSpPr>
        <p:spPr>
          <a:xfrm>
            <a:off x="457200" y="605600"/>
            <a:ext cx="8292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What The Research Says</a:t>
            </a:r>
            <a:endParaRPr dirty="0"/>
          </a:p>
        </p:txBody>
      </p:sp>
    </p:spTree>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2370</Words>
  <Application>Microsoft Macintosh PowerPoint</Application>
  <PresentationFormat>On-screen Show (16:9)</PresentationFormat>
  <Paragraphs>138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Barlow Light</vt:lpstr>
      <vt:lpstr>Varela Round</vt:lpstr>
      <vt:lpstr>Barlow SemiBold</vt:lpstr>
      <vt:lpstr>Raleway</vt:lpstr>
      <vt:lpstr>Raleway SemiBold</vt:lpstr>
      <vt:lpstr>Barlow</vt:lpstr>
      <vt:lpstr>Gaoler template</vt:lpstr>
      <vt:lpstr>Loneliness in College</vt:lpstr>
      <vt:lpstr>PowerPoint Presentation</vt:lpstr>
      <vt:lpstr>What is Loneliness?</vt:lpstr>
      <vt:lpstr>In the US, 46% of the entire population feel lonely regularly</vt:lpstr>
      <vt:lpstr>They lack companionship (43%)</vt:lpstr>
      <vt:lpstr>Common Myths</vt:lpstr>
      <vt:lpstr>Effects of Loneliness</vt:lpstr>
      <vt:lpstr>What can we do about loneliness?</vt:lpstr>
      <vt:lpstr>What The Research Says</vt:lpstr>
      <vt:lpstr>Recommended On-campus Resources</vt:lpstr>
      <vt:lpstr>Recommended Books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Loneliness in College</dc:title>
  <cp:lastModifiedBy>Juliana Calhoun</cp:lastModifiedBy>
  <cp:revision>1</cp:revision>
  <dcterms:modified xsi:type="dcterms:W3CDTF">2020-04-17T22:12:09Z</dcterms:modified>
</cp:coreProperties>
</file>