
<file path=[Content_Types].xml><?xml version="1.0" encoding="utf-8"?>
<Types xmlns="http://schemas.openxmlformats.org/package/2006/content-types">
  <Default Extension="xml" ContentType="application/xml"/>
  <Default Extension="jpeg" ContentType="image/jpeg"/>
  <Default Extension="mp4" ContentType="video/mp4"/>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handoutMasterIdLst>
    <p:handoutMasterId r:id="rId14"/>
  </p:handoutMasterIdLst>
  <p:sldIdLst>
    <p:sldId id="264" r:id="rId5"/>
    <p:sldId id="282" r:id="rId6"/>
    <p:sldId id="276" r:id="rId7"/>
    <p:sldId id="281" r:id="rId8"/>
    <p:sldId id="278" r:id="rId9"/>
    <p:sldId id="279" r:id="rId10"/>
    <p:sldId id="266" r:id="rId11"/>
    <p:sldId id="283" r:id="rId1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72444" autoAdjust="0"/>
  </p:normalViewPr>
  <p:slideViewPr>
    <p:cSldViewPr showGuides="1">
      <p:cViewPr varScale="1">
        <p:scale>
          <a:sx n="83" d="100"/>
          <a:sy n="83" d="100"/>
        </p:scale>
        <p:origin x="1680" y="18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FFB46-C4AC-46BD-BC2D-632F5A19C3A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D027983-2469-4EA1-AEE4-583202CE481D}">
      <dgm:prSet phldrT="[Text]" custT="1"/>
      <dgm:spPr/>
      <dgm:t>
        <a:bodyPr/>
        <a:lstStyle/>
        <a:p>
          <a:r>
            <a:rPr lang="en-US" sz="2000" dirty="0" smtClean="0"/>
            <a:t>University</a:t>
          </a:r>
          <a:endParaRPr lang="en-US" sz="2000" dirty="0"/>
        </a:p>
      </dgm:t>
    </dgm:pt>
    <dgm:pt modelId="{D57B1956-0364-4010-B6D2-758079467768}" type="parTrans" cxnId="{644769C8-DAC7-49E8-BDA9-13E99EED9F7D}">
      <dgm:prSet/>
      <dgm:spPr/>
      <dgm:t>
        <a:bodyPr/>
        <a:lstStyle/>
        <a:p>
          <a:endParaRPr lang="en-US"/>
        </a:p>
      </dgm:t>
    </dgm:pt>
    <dgm:pt modelId="{C6F4B9D2-A651-4055-95FB-B3A544F4936F}" type="sibTrans" cxnId="{644769C8-DAC7-49E8-BDA9-13E99EED9F7D}">
      <dgm:prSet/>
      <dgm:spPr/>
      <dgm:t>
        <a:bodyPr/>
        <a:lstStyle/>
        <a:p>
          <a:endParaRPr lang="en-US"/>
        </a:p>
      </dgm:t>
    </dgm:pt>
    <dgm:pt modelId="{6FA3CD66-42CA-4CDF-A76D-A50CEAA9EAFC}">
      <dgm:prSet phldrT="[Text]" custT="1"/>
      <dgm:spPr/>
      <dgm:t>
        <a:bodyPr/>
        <a:lstStyle/>
        <a:p>
          <a:r>
            <a:rPr lang="en-US" sz="2000" dirty="0" smtClean="0"/>
            <a:t>Professor</a:t>
          </a:r>
          <a:endParaRPr lang="en-US" sz="2000" dirty="0"/>
        </a:p>
      </dgm:t>
    </dgm:pt>
    <dgm:pt modelId="{A377B140-5752-44A5-8F5F-FD166C35AAF3}" type="parTrans" cxnId="{D7A8F32E-1E66-4890-B9FD-6157160E857F}">
      <dgm:prSet/>
      <dgm:spPr/>
      <dgm:t>
        <a:bodyPr/>
        <a:lstStyle/>
        <a:p>
          <a:endParaRPr lang="en-US"/>
        </a:p>
      </dgm:t>
    </dgm:pt>
    <dgm:pt modelId="{C3C481A8-0D45-4543-98A0-E33CD7F95E3B}" type="sibTrans" cxnId="{D7A8F32E-1E66-4890-B9FD-6157160E857F}">
      <dgm:prSet/>
      <dgm:spPr/>
      <dgm:t>
        <a:bodyPr/>
        <a:lstStyle/>
        <a:p>
          <a:endParaRPr lang="en-US"/>
        </a:p>
      </dgm:t>
    </dgm:pt>
    <dgm:pt modelId="{DD592A93-F0CB-48BD-8CEA-7174479A8BEA}">
      <dgm:prSet phldrT="[Text]" custT="1"/>
      <dgm:spPr/>
      <dgm:t>
        <a:bodyPr/>
        <a:lstStyle/>
        <a:p>
          <a:r>
            <a:rPr lang="en-US" sz="2000" dirty="0" smtClean="0"/>
            <a:t>You</a:t>
          </a:r>
          <a:endParaRPr lang="en-US" sz="2000" dirty="0"/>
        </a:p>
      </dgm:t>
    </dgm:pt>
    <dgm:pt modelId="{00EC20F4-F037-49B7-8BD6-BE96858F9F8D}" type="parTrans" cxnId="{769FAFCF-F1C1-4A4A-832E-0D265C7386B3}">
      <dgm:prSet/>
      <dgm:spPr/>
      <dgm:t>
        <a:bodyPr/>
        <a:lstStyle/>
        <a:p>
          <a:endParaRPr lang="en-US"/>
        </a:p>
      </dgm:t>
    </dgm:pt>
    <dgm:pt modelId="{6666661C-DCCE-4CDA-8F2D-1D2193457FCC}" type="sibTrans" cxnId="{769FAFCF-F1C1-4A4A-832E-0D265C7386B3}">
      <dgm:prSet/>
      <dgm:spPr/>
      <dgm:t>
        <a:bodyPr/>
        <a:lstStyle/>
        <a:p>
          <a:endParaRPr lang="en-US"/>
        </a:p>
      </dgm:t>
    </dgm:pt>
    <dgm:pt modelId="{59807304-2EAA-4B05-A9C5-ACE2B187766B}" type="pres">
      <dgm:prSet presAssocID="{04DFFB46-C4AC-46BD-BC2D-632F5A19C3A8}" presName="cycle" presStyleCnt="0">
        <dgm:presLayoutVars>
          <dgm:dir/>
          <dgm:resizeHandles val="exact"/>
        </dgm:presLayoutVars>
      </dgm:prSet>
      <dgm:spPr/>
      <dgm:t>
        <a:bodyPr/>
        <a:lstStyle/>
        <a:p>
          <a:endParaRPr lang="en-US"/>
        </a:p>
      </dgm:t>
    </dgm:pt>
    <dgm:pt modelId="{31170621-640F-400D-B263-4C506C5D8F88}" type="pres">
      <dgm:prSet presAssocID="{CD027983-2469-4EA1-AEE4-583202CE481D}" presName="node" presStyleLbl="node1" presStyleIdx="0" presStyleCnt="3">
        <dgm:presLayoutVars>
          <dgm:bulletEnabled val="1"/>
        </dgm:presLayoutVars>
      </dgm:prSet>
      <dgm:spPr/>
      <dgm:t>
        <a:bodyPr/>
        <a:lstStyle/>
        <a:p>
          <a:endParaRPr lang="en-US"/>
        </a:p>
      </dgm:t>
    </dgm:pt>
    <dgm:pt modelId="{99DDC3CA-DD10-4973-8295-E11F7C1A3338}" type="pres">
      <dgm:prSet presAssocID="{C6F4B9D2-A651-4055-95FB-B3A544F4936F}" presName="sibTrans" presStyleLbl="sibTrans2D1" presStyleIdx="0" presStyleCnt="3" custScaleX="141679" custScaleY="26894"/>
      <dgm:spPr>
        <a:prstGeom prst="leftRightArrow">
          <a:avLst/>
        </a:prstGeom>
      </dgm:spPr>
      <dgm:t>
        <a:bodyPr/>
        <a:lstStyle/>
        <a:p>
          <a:endParaRPr lang="en-US"/>
        </a:p>
      </dgm:t>
    </dgm:pt>
    <dgm:pt modelId="{B13C88BF-ADBE-40CE-BC78-97C40B70A923}" type="pres">
      <dgm:prSet presAssocID="{C6F4B9D2-A651-4055-95FB-B3A544F4936F}" presName="connectorText" presStyleLbl="sibTrans2D1" presStyleIdx="0" presStyleCnt="3"/>
      <dgm:spPr/>
      <dgm:t>
        <a:bodyPr/>
        <a:lstStyle/>
        <a:p>
          <a:endParaRPr lang="en-US"/>
        </a:p>
      </dgm:t>
    </dgm:pt>
    <dgm:pt modelId="{F65C20EA-EFF1-41D9-88FA-07D47B6E6398}" type="pres">
      <dgm:prSet presAssocID="{6FA3CD66-42CA-4CDF-A76D-A50CEAA9EAFC}" presName="node" presStyleLbl="node1" presStyleIdx="1" presStyleCnt="3">
        <dgm:presLayoutVars>
          <dgm:bulletEnabled val="1"/>
        </dgm:presLayoutVars>
      </dgm:prSet>
      <dgm:spPr/>
      <dgm:t>
        <a:bodyPr/>
        <a:lstStyle/>
        <a:p>
          <a:endParaRPr lang="en-US"/>
        </a:p>
      </dgm:t>
    </dgm:pt>
    <dgm:pt modelId="{76083C60-53CB-4555-9443-7FEB2897B30B}" type="pres">
      <dgm:prSet presAssocID="{C3C481A8-0D45-4543-98A0-E33CD7F95E3B}" presName="sibTrans" presStyleLbl="sibTrans2D1" presStyleIdx="1" presStyleCnt="3" custFlipVert="1" custScaleX="141003" custScaleY="27528" custLinFactNeighborX="-1413" custLinFactNeighborY="49069"/>
      <dgm:spPr>
        <a:prstGeom prst="leftRightArrow">
          <a:avLst/>
        </a:prstGeom>
      </dgm:spPr>
      <dgm:t>
        <a:bodyPr/>
        <a:lstStyle/>
        <a:p>
          <a:endParaRPr lang="en-US"/>
        </a:p>
      </dgm:t>
    </dgm:pt>
    <dgm:pt modelId="{BA1D6E90-E0F9-4F22-AB40-6968F59EC4D4}" type="pres">
      <dgm:prSet presAssocID="{C3C481A8-0D45-4543-98A0-E33CD7F95E3B}" presName="connectorText" presStyleLbl="sibTrans2D1" presStyleIdx="1" presStyleCnt="3"/>
      <dgm:spPr/>
      <dgm:t>
        <a:bodyPr/>
        <a:lstStyle/>
        <a:p>
          <a:endParaRPr lang="en-US"/>
        </a:p>
      </dgm:t>
    </dgm:pt>
    <dgm:pt modelId="{0115D4FE-070E-4A01-9A2D-97C921BDF149}" type="pres">
      <dgm:prSet presAssocID="{DD592A93-F0CB-48BD-8CEA-7174479A8BEA}" presName="node" presStyleLbl="node1" presStyleIdx="2" presStyleCnt="3">
        <dgm:presLayoutVars>
          <dgm:bulletEnabled val="1"/>
        </dgm:presLayoutVars>
      </dgm:prSet>
      <dgm:spPr/>
      <dgm:t>
        <a:bodyPr/>
        <a:lstStyle/>
        <a:p>
          <a:endParaRPr lang="en-US"/>
        </a:p>
      </dgm:t>
    </dgm:pt>
    <dgm:pt modelId="{2EB40634-E496-457F-AD75-9686B52E2488}" type="pres">
      <dgm:prSet presAssocID="{6666661C-DCCE-4CDA-8F2D-1D2193457FCC}" presName="sibTrans" presStyleLbl="sibTrans2D1" presStyleIdx="2" presStyleCnt="3" custScaleX="141679" custScaleY="26894"/>
      <dgm:spPr>
        <a:prstGeom prst="leftRightArrow">
          <a:avLst/>
        </a:prstGeom>
      </dgm:spPr>
      <dgm:t>
        <a:bodyPr/>
        <a:lstStyle/>
        <a:p>
          <a:endParaRPr lang="en-US"/>
        </a:p>
      </dgm:t>
    </dgm:pt>
    <dgm:pt modelId="{90283EAE-E8B8-4B72-90FF-D1B1560F0DAA}" type="pres">
      <dgm:prSet presAssocID="{6666661C-DCCE-4CDA-8F2D-1D2193457FCC}" presName="connectorText" presStyleLbl="sibTrans2D1" presStyleIdx="2" presStyleCnt="3"/>
      <dgm:spPr/>
      <dgm:t>
        <a:bodyPr/>
        <a:lstStyle/>
        <a:p>
          <a:endParaRPr lang="en-US"/>
        </a:p>
      </dgm:t>
    </dgm:pt>
  </dgm:ptLst>
  <dgm:cxnLst>
    <dgm:cxn modelId="{5D92FD98-E305-FB4D-AFA2-54328A3A65B9}" type="presOf" srcId="{6FA3CD66-42CA-4CDF-A76D-A50CEAA9EAFC}" destId="{F65C20EA-EFF1-41D9-88FA-07D47B6E6398}" srcOrd="0" destOrd="0" presId="urn:microsoft.com/office/officeart/2005/8/layout/cycle2"/>
    <dgm:cxn modelId="{D791CD5F-5020-0548-B58C-31755119E7E6}" type="presOf" srcId="{04DFFB46-C4AC-46BD-BC2D-632F5A19C3A8}" destId="{59807304-2EAA-4B05-A9C5-ACE2B187766B}" srcOrd="0" destOrd="0" presId="urn:microsoft.com/office/officeart/2005/8/layout/cycle2"/>
    <dgm:cxn modelId="{B3527E25-8871-3145-8B76-2C6E03311B77}" type="presOf" srcId="{CD027983-2469-4EA1-AEE4-583202CE481D}" destId="{31170621-640F-400D-B263-4C506C5D8F88}" srcOrd="0" destOrd="0" presId="urn:microsoft.com/office/officeart/2005/8/layout/cycle2"/>
    <dgm:cxn modelId="{D7A8F32E-1E66-4890-B9FD-6157160E857F}" srcId="{04DFFB46-C4AC-46BD-BC2D-632F5A19C3A8}" destId="{6FA3CD66-42CA-4CDF-A76D-A50CEAA9EAFC}" srcOrd="1" destOrd="0" parTransId="{A377B140-5752-44A5-8F5F-FD166C35AAF3}" sibTransId="{C3C481A8-0D45-4543-98A0-E33CD7F95E3B}"/>
    <dgm:cxn modelId="{769FAFCF-F1C1-4A4A-832E-0D265C7386B3}" srcId="{04DFFB46-C4AC-46BD-BC2D-632F5A19C3A8}" destId="{DD592A93-F0CB-48BD-8CEA-7174479A8BEA}" srcOrd="2" destOrd="0" parTransId="{00EC20F4-F037-49B7-8BD6-BE96858F9F8D}" sibTransId="{6666661C-DCCE-4CDA-8F2D-1D2193457FCC}"/>
    <dgm:cxn modelId="{C09F202A-84E5-0045-B2AB-E1385A81A9DF}" type="presOf" srcId="{C3C481A8-0D45-4543-98A0-E33CD7F95E3B}" destId="{76083C60-53CB-4555-9443-7FEB2897B30B}" srcOrd="0" destOrd="0" presId="urn:microsoft.com/office/officeart/2005/8/layout/cycle2"/>
    <dgm:cxn modelId="{C72DFAAE-63FE-6B47-8694-EF0F84204202}" type="presOf" srcId="{DD592A93-F0CB-48BD-8CEA-7174479A8BEA}" destId="{0115D4FE-070E-4A01-9A2D-97C921BDF149}" srcOrd="0" destOrd="0" presId="urn:microsoft.com/office/officeart/2005/8/layout/cycle2"/>
    <dgm:cxn modelId="{D9D9E00C-537E-0A4F-B373-FCEA89A513E2}" type="presOf" srcId="{C6F4B9D2-A651-4055-95FB-B3A544F4936F}" destId="{99DDC3CA-DD10-4973-8295-E11F7C1A3338}" srcOrd="0" destOrd="0" presId="urn:microsoft.com/office/officeart/2005/8/layout/cycle2"/>
    <dgm:cxn modelId="{74EAC3C6-97F0-7949-A48D-93F9EA00B373}" type="presOf" srcId="{6666661C-DCCE-4CDA-8F2D-1D2193457FCC}" destId="{2EB40634-E496-457F-AD75-9686B52E2488}" srcOrd="0" destOrd="0" presId="urn:microsoft.com/office/officeart/2005/8/layout/cycle2"/>
    <dgm:cxn modelId="{644769C8-DAC7-49E8-BDA9-13E99EED9F7D}" srcId="{04DFFB46-C4AC-46BD-BC2D-632F5A19C3A8}" destId="{CD027983-2469-4EA1-AEE4-583202CE481D}" srcOrd="0" destOrd="0" parTransId="{D57B1956-0364-4010-B6D2-758079467768}" sibTransId="{C6F4B9D2-A651-4055-95FB-B3A544F4936F}"/>
    <dgm:cxn modelId="{94F35CAF-AB9E-B349-B974-F50B0BDDA1E2}" type="presOf" srcId="{C3C481A8-0D45-4543-98A0-E33CD7F95E3B}" destId="{BA1D6E90-E0F9-4F22-AB40-6968F59EC4D4}" srcOrd="1" destOrd="0" presId="urn:microsoft.com/office/officeart/2005/8/layout/cycle2"/>
    <dgm:cxn modelId="{00B78F97-74CA-9241-92CB-D68717FD9F88}" type="presOf" srcId="{6666661C-DCCE-4CDA-8F2D-1D2193457FCC}" destId="{90283EAE-E8B8-4B72-90FF-D1B1560F0DAA}" srcOrd="1" destOrd="0" presId="urn:microsoft.com/office/officeart/2005/8/layout/cycle2"/>
    <dgm:cxn modelId="{8F96E994-A214-3848-A2C7-15248A81C481}" type="presOf" srcId="{C6F4B9D2-A651-4055-95FB-B3A544F4936F}" destId="{B13C88BF-ADBE-40CE-BC78-97C40B70A923}" srcOrd="1" destOrd="0" presId="urn:microsoft.com/office/officeart/2005/8/layout/cycle2"/>
    <dgm:cxn modelId="{4516B23A-F28C-8245-A4FB-DEE750D0CC8C}" type="presParOf" srcId="{59807304-2EAA-4B05-A9C5-ACE2B187766B}" destId="{31170621-640F-400D-B263-4C506C5D8F88}" srcOrd="0" destOrd="0" presId="urn:microsoft.com/office/officeart/2005/8/layout/cycle2"/>
    <dgm:cxn modelId="{66AD4997-77EA-6244-BA9F-8CE8BD605A6A}" type="presParOf" srcId="{59807304-2EAA-4B05-A9C5-ACE2B187766B}" destId="{99DDC3CA-DD10-4973-8295-E11F7C1A3338}" srcOrd="1" destOrd="0" presId="urn:microsoft.com/office/officeart/2005/8/layout/cycle2"/>
    <dgm:cxn modelId="{4352A795-AD26-D443-A694-18CC983E34A5}" type="presParOf" srcId="{99DDC3CA-DD10-4973-8295-E11F7C1A3338}" destId="{B13C88BF-ADBE-40CE-BC78-97C40B70A923}" srcOrd="0" destOrd="0" presId="urn:microsoft.com/office/officeart/2005/8/layout/cycle2"/>
    <dgm:cxn modelId="{C1842EF1-6B4D-AE42-B9EB-39B0A2D4680D}" type="presParOf" srcId="{59807304-2EAA-4B05-A9C5-ACE2B187766B}" destId="{F65C20EA-EFF1-41D9-88FA-07D47B6E6398}" srcOrd="2" destOrd="0" presId="urn:microsoft.com/office/officeart/2005/8/layout/cycle2"/>
    <dgm:cxn modelId="{DDCE6028-3BD7-E041-B482-97D429F3E31F}" type="presParOf" srcId="{59807304-2EAA-4B05-A9C5-ACE2B187766B}" destId="{76083C60-53CB-4555-9443-7FEB2897B30B}" srcOrd="3" destOrd="0" presId="urn:microsoft.com/office/officeart/2005/8/layout/cycle2"/>
    <dgm:cxn modelId="{5F27FB87-61D9-8D41-9DAB-AD1F6949F1A2}" type="presParOf" srcId="{76083C60-53CB-4555-9443-7FEB2897B30B}" destId="{BA1D6E90-E0F9-4F22-AB40-6968F59EC4D4}" srcOrd="0" destOrd="0" presId="urn:microsoft.com/office/officeart/2005/8/layout/cycle2"/>
    <dgm:cxn modelId="{C0DE1153-2412-1F43-A88E-77CB1AB65C9A}" type="presParOf" srcId="{59807304-2EAA-4B05-A9C5-ACE2B187766B}" destId="{0115D4FE-070E-4A01-9A2D-97C921BDF149}" srcOrd="4" destOrd="0" presId="urn:microsoft.com/office/officeart/2005/8/layout/cycle2"/>
    <dgm:cxn modelId="{38D0CC99-9CD4-B643-8D30-9103985A0D80}" type="presParOf" srcId="{59807304-2EAA-4B05-A9C5-ACE2B187766B}" destId="{2EB40634-E496-457F-AD75-9686B52E2488}" srcOrd="5" destOrd="0" presId="urn:microsoft.com/office/officeart/2005/8/layout/cycle2"/>
    <dgm:cxn modelId="{F302681E-A76B-384E-95D6-4C689F0DB21E}" type="presParOf" srcId="{2EB40634-E496-457F-AD75-9686B52E2488}" destId="{90283EAE-E8B8-4B72-90FF-D1B1560F0DA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70621-640F-400D-B263-4C506C5D8F88}">
      <dsp:nvSpPr>
        <dsp:cNvPr id="0" name=""/>
        <dsp:cNvSpPr/>
      </dsp:nvSpPr>
      <dsp:spPr>
        <a:xfrm>
          <a:off x="4107612" y="723"/>
          <a:ext cx="1941600" cy="1941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University</a:t>
          </a:r>
          <a:endParaRPr lang="en-US" sz="2000" kern="1200" dirty="0"/>
        </a:p>
      </dsp:txBody>
      <dsp:txXfrm>
        <a:off x="4391953" y="285064"/>
        <a:ext cx="1372918" cy="1372918"/>
      </dsp:txXfrm>
    </dsp:sp>
    <dsp:sp modelId="{99DDC3CA-DD10-4973-8295-E11F7C1A3338}">
      <dsp:nvSpPr>
        <dsp:cNvPr id="0" name=""/>
        <dsp:cNvSpPr/>
      </dsp:nvSpPr>
      <dsp:spPr>
        <a:xfrm rot="3600000">
          <a:off x="5433956" y="2134394"/>
          <a:ext cx="733430" cy="176233"/>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5447174" y="2146748"/>
        <a:ext cx="680560" cy="105739"/>
      </dsp:txXfrm>
    </dsp:sp>
    <dsp:sp modelId="{F65C20EA-EFF1-41D9-88FA-07D47B6E6398}">
      <dsp:nvSpPr>
        <dsp:cNvPr id="0" name=""/>
        <dsp:cNvSpPr/>
      </dsp:nvSpPr>
      <dsp:spPr>
        <a:xfrm>
          <a:off x="5566780" y="2528076"/>
          <a:ext cx="1941600" cy="1941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Professor</a:t>
          </a:r>
          <a:endParaRPr lang="en-US" sz="2000" kern="1200" dirty="0"/>
        </a:p>
      </dsp:txBody>
      <dsp:txXfrm>
        <a:off x="5851121" y="2812417"/>
        <a:ext cx="1372918" cy="1372918"/>
      </dsp:txXfrm>
    </dsp:sp>
    <dsp:sp modelId="{76083C60-53CB-4555-9443-7FEB2897B30B}">
      <dsp:nvSpPr>
        <dsp:cNvPr id="0" name=""/>
        <dsp:cNvSpPr/>
      </dsp:nvSpPr>
      <dsp:spPr>
        <a:xfrm rot="10800000" flipV="1">
          <a:off x="4720783" y="3730227"/>
          <a:ext cx="729930" cy="180388"/>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4774899" y="3766305"/>
        <a:ext cx="675814" cy="108232"/>
      </dsp:txXfrm>
    </dsp:sp>
    <dsp:sp modelId="{0115D4FE-070E-4A01-9A2D-97C921BDF149}">
      <dsp:nvSpPr>
        <dsp:cNvPr id="0" name=""/>
        <dsp:cNvSpPr/>
      </dsp:nvSpPr>
      <dsp:spPr>
        <a:xfrm>
          <a:off x="2648444" y="2528076"/>
          <a:ext cx="1941600" cy="1941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You</a:t>
          </a:r>
          <a:endParaRPr lang="en-US" sz="2000" kern="1200" dirty="0"/>
        </a:p>
      </dsp:txBody>
      <dsp:txXfrm>
        <a:off x="2932785" y="2812417"/>
        <a:ext cx="1372918" cy="1372918"/>
      </dsp:txXfrm>
    </dsp:sp>
    <dsp:sp modelId="{2EB40634-E496-457F-AD75-9686B52E2488}">
      <dsp:nvSpPr>
        <dsp:cNvPr id="0" name=""/>
        <dsp:cNvSpPr/>
      </dsp:nvSpPr>
      <dsp:spPr>
        <a:xfrm rot="18000000">
          <a:off x="3974787" y="2159771"/>
          <a:ext cx="733430" cy="176233"/>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3988005" y="2217911"/>
        <a:ext cx="680560" cy="1057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3/25/19</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3/25/19</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dirty="0" smtClean="0">
                <a:solidFill>
                  <a:schemeClr val="tx2"/>
                </a:solidFill>
                <a:effectLst/>
                <a:latin typeface="+mn-lt"/>
                <a:ea typeface="+mn-ea"/>
                <a:cs typeface="+mn-cs"/>
              </a:rPr>
              <a:t>Hello everyone, my name is Laura and I am an academic coach at USC’s </a:t>
            </a:r>
            <a:r>
              <a:rPr lang="en-US" sz="1600" b="0" i="0" u="none" strike="noStrike" kern="1200" dirty="0" err="1" smtClean="0">
                <a:solidFill>
                  <a:schemeClr val="tx2"/>
                </a:solidFill>
                <a:effectLst/>
                <a:latin typeface="+mn-lt"/>
                <a:ea typeface="+mn-ea"/>
                <a:cs typeface="+mn-cs"/>
              </a:rPr>
              <a:t>Kortschak</a:t>
            </a:r>
            <a:r>
              <a:rPr lang="en-US" sz="1600" b="0" i="0" u="none" strike="noStrike" kern="1200" dirty="0" smtClean="0">
                <a:solidFill>
                  <a:schemeClr val="tx2"/>
                </a:solidFill>
                <a:effectLst/>
                <a:latin typeface="+mn-lt"/>
                <a:ea typeface="+mn-ea"/>
                <a:cs typeface="+mn-cs"/>
              </a:rPr>
              <a:t> Center for Learning and Creativity. I hope that this workshop helps you identify the purpose of your course syllabus, as well as understand why it is important, and how to utilize your syllabus effectively throughout the semester! </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4233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fontAlgn="base"/>
            <a:r>
              <a:rPr lang="en-US" sz="1600" b="0" i="0" u="none" strike="noStrike" kern="1200" dirty="0" smtClean="0">
                <a:solidFill>
                  <a:schemeClr val="tx2"/>
                </a:solidFill>
                <a:effectLst/>
                <a:latin typeface="+mn-lt"/>
                <a:ea typeface="+mn-ea"/>
                <a:cs typeface="+mn-cs"/>
              </a:rPr>
              <a:t>Let’s begin by defining what exactly a syllabus is. Thompson</a:t>
            </a:r>
            <a:r>
              <a:rPr lang="en-US" sz="1600" b="0" i="0" u="none" strike="noStrike" kern="1200" baseline="0" dirty="0" smtClean="0">
                <a:solidFill>
                  <a:schemeClr val="tx2"/>
                </a:solidFill>
                <a:effectLst/>
                <a:latin typeface="+mn-lt"/>
                <a:ea typeface="+mn-ea"/>
                <a:cs typeface="+mn-cs"/>
              </a:rPr>
              <a:t> (2007) defines the syllabus as a document “detailing assignments, procedures, and requirements for the course.” </a:t>
            </a:r>
            <a:r>
              <a:rPr lang="en-US" sz="1600" b="0" i="0" u="none" strike="noStrike" kern="1200" dirty="0" smtClean="0">
                <a:solidFill>
                  <a:schemeClr val="tx2"/>
                </a:solidFill>
                <a:effectLst/>
                <a:latin typeface="+mn-lt"/>
                <a:ea typeface="+mn-ea"/>
                <a:cs typeface="+mn-cs"/>
              </a:rPr>
              <a:t>A syllabus is typically one of the first things that your professor will give you when you begin a course. Sometimes you get it on the first day of class, other times it may be uploaded online before class even begins. The reason that many classes begin with a “syllabus day” isn’t just to ease you into the course or provide a time to zone out during class- it’s because the syllabus is actually very important! </a:t>
            </a:r>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15575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1218987"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tx2"/>
                </a:solidFill>
                <a:effectLst/>
                <a:latin typeface="+mn-lt"/>
                <a:ea typeface="+mn-ea"/>
                <a:cs typeface="+mn-cs"/>
              </a:rPr>
              <a:t>The syllabus has 3 important purposes- it is a contract, permanent record, and most importantly, a learning tool. Now we’re going to explore each of these uses of the syllabus and how it can help you be a better student.</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159309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dirty="0" smtClean="0">
                <a:solidFill>
                  <a:schemeClr val="tx2"/>
                </a:solidFill>
                <a:effectLst/>
                <a:latin typeface="+mn-lt"/>
                <a:ea typeface="+mn-ea"/>
                <a:cs typeface="+mn-cs"/>
              </a:rPr>
              <a:t>A syllabus is considered a </a:t>
            </a:r>
            <a:r>
              <a:rPr lang="en-US" sz="1600" b="1" i="0" u="none" strike="noStrike" kern="1200" dirty="0" smtClean="0">
                <a:solidFill>
                  <a:schemeClr val="tx2"/>
                </a:solidFill>
                <a:effectLst/>
                <a:latin typeface="+mn-lt"/>
                <a:ea typeface="+mn-ea"/>
                <a:cs typeface="+mn-cs"/>
              </a:rPr>
              <a:t>contract </a:t>
            </a:r>
            <a:r>
              <a:rPr lang="en-US" sz="1600" b="0" i="0" u="none" strike="noStrike" kern="1200" dirty="0" smtClean="0">
                <a:solidFill>
                  <a:schemeClr val="tx2"/>
                </a:solidFill>
                <a:effectLst/>
                <a:latin typeface="+mn-lt"/>
                <a:ea typeface="+mn-ea"/>
                <a:cs typeface="+mn-cs"/>
              </a:rPr>
              <a:t>between you, your professor, and the university. It means your professor has agreed to cover specific learning objectives that are in line with the mission and values of both the university and your specific academic program. It also means that you agree to follow the policies and schedule that are laid out in the syllabus. For example, most syllabi will include important information about policies regarding plagiarism, attendance, grading, technology in class, and more. Making sure that you understand your syllabus and each of your professors’ policies will ensure that you don’t miss important rules, deadlines, or details about the class.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22619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effectLst/>
            </a:endParaRPr>
          </a:p>
          <a:p>
            <a:pPr lvl="1" rtl="0" fontAlgn="base"/>
            <a:r>
              <a:rPr lang="en-US" sz="1600" b="0" i="0" u="none" strike="noStrike" kern="1200" dirty="0" smtClean="0">
                <a:solidFill>
                  <a:schemeClr val="tx2"/>
                </a:solidFill>
                <a:effectLst/>
                <a:latin typeface="+mn-lt"/>
                <a:ea typeface="+mn-ea"/>
                <a:cs typeface="+mn-cs"/>
              </a:rPr>
              <a:t>Another reason your syllabus is so detailed is that it serves as a permanent record of everything that you covered, required texts or readings, and the skills you should have gained by the end of the class. It is very useful to download your syllabus and save it somewhere that you can easily access it when needed (for example, on your Google drive) </a:t>
            </a:r>
          </a:p>
          <a:p>
            <a:pPr lvl="1" rtl="0" fontAlgn="base"/>
            <a:r>
              <a:rPr lang="en-US" sz="1600" b="0" i="0" u="none" strike="noStrike" kern="1200" dirty="0" smtClean="0">
                <a:solidFill>
                  <a:schemeClr val="tx2"/>
                </a:solidFill>
                <a:effectLst/>
                <a:latin typeface="+mn-lt"/>
                <a:ea typeface="+mn-ea"/>
                <a:cs typeface="+mn-cs"/>
              </a:rPr>
              <a:t>Saving your syllabi may also come in handy if you plan to apply to graduate school or engage in other academic endeavors, or if you ever need to use your course for transfer credit. Having a syllabus as proof that you have already covered certain material or taken the course may end up saving you time and money in the future! </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681411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effectLst/>
            </a:endParaRPr>
          </a:p>
          <a:p>
            <a:pPr lvl="1" rtl="0" fontAlgn="base"/>
            <a:r>
              <a:rPr lang="en-US" sz="1600" b="0" i="0" u="none" strike="noStrike" kern="1200" dirty="0" smtClean="0">
                <a:solidFill>
                  <a:schemeClr val="tx2"/>
                </a:solidFill>
                <a:effectLst/>
                <a:latin typeface="+mn-lt"/>
                <a:ea typeface="+mn-ea"/>
                <a:cs typeface="+mn-cs"/>
              </a:rPr>
              <a:t>Remember, your syllabus was written to help YOU. You can utilize the information in your syllabi to set yourself up for success each semester. Here are some helpful tips: </a:t>
            </a:r>
          </a:p>
          <a:p>
            <a:pPr lvl="2" rtl="0" fontAlgn="base"/>
            <a:r>
              <a:rPr lang="en-US" sz="1600" b="0" i="0" u="none" strike="noStrike" kern="1200" dirty="0" smtClean="0">
                <a:solidFill>
                  <a:schemeClr val="tx2"/>
                </a:solidFill>
                <a:effectLst/>
                <a:latin typeface="+mn-lt"/>
                <a:ea typeface="+mn-ea"/>
                <a:cs typeface="+mn-cs"/>
              </a:rPr>
              <a:t>Dates: At the beginning of the semester, record important deadlines and dates from your syllabi on your calendar. This way, you can plan ahead, especially for weeks when you have deadlines</a:t>
            </a:r>
            <a:r>
              <a:rPr lang="en-US" sz="1600" b="0" i="0" u="none" strike="noStrike" kern="1200" baseline="0" dirty="0" smtClean="0">
                <a:solidFill>
                  <a:schemeClr val="tx2"/>
                </a:solidFill>
                <a:effectLst/>
                <a:latin typeface="+mn-lt"/>
                <a:ea typeface="+mn-ea"/>
                <a:cs typeface="+mn-cs"/>
              </a:rPr>
              <a:t> </a:t>
            </a:r>
            <a:r>
              <a:rPr lang="en-US" sz="1600" b="0" i="0" u="none" strike="noStrike" kern="1200" dirty="0" smtClean="0">
                <a:solidFill>
                  <a:schemeClr val="tx2"/>
                </a:solidFill>
                <a:effectLst/>
                <a:latin typeface="+mn-lt"/>
                <a:ea typeface="+mn-ea"/>
                <a:cs typeface="+mn-cs"/>
              </a:rPr>
              <a:t>in multiple classes. You can download a semester calendar from our website if you’re looking for a place to record these dates. </a:t>
            </a:r>
          </a:p>
          <a:p>
            <a:pPr lvl="2" rtl="0" fontAlgn="base"/>
            <a:endParaRPr lang="en-US" sz="1600" b="0" i="0" u="none" strike="noStrike" kern="1200" dirty="0" smtClean="0">
              <a:solidFill>
                <a:schemeClr val="tx2"/>
              </a:solidFill>
              <a:effectLst/>
              <a:latin typeface="+mn-lt"/>
              <a:ea typeface="+mn-ea"/>
              <a:cs typeface="+mn-cs"/>
            </a:endParaRPr>
          </a:p>
          <a:p>
            <a:pPr lvl="2" rtl="0" fontAlgn="base"/>
            <a:r>
              <a:rPr lang="en-US" sz="1600" b="0" i="0" u="none" strike="noStrike" kern="1200" dirty="0" smtClean="0">
                <a:solidFill>
                  <a:schemeClr val="tx2"/>
                </a:solidFill>
                <a:effectLst/>
                <a:latin typeface="+mn-lt"/>
                <a:ea typeface="+mn-ea"/>
                <a:cs typeface="+mn-cs"/>
              </a:rPr>
              <a:t>Contact Information: Professors and TAs list their contact information and office hours for a reason- so that you will use them! Take advantage of these resources. Reach out to your professor or TA, ask questions, and go in and meet with your professor or TA personally. Building a relationship with them and showing that you care will help you in the long run because professors and TAs can provide help with difficult concepts, mentorship in their particular field, or even letters of recommendation. </a:t>
            </a:r>
          </a:p>
          <a:p>
            <a:pPr lvl="2" rtl="0" fontAlgn="base"/>
            <a:endParaRPr lang="en-US" sz="1600" b="0" i="0" u="none" strike="noStrike" kern="1200" dirty="0" smtClean="0">
              <a:solidFill>
                <a:schemeClr val="tx2"/>
              </a:solidFill>
              <a:effectLst/>
              <a:latin typeface="+mn-lt"/>
              <a:ea typeface="+mn-ea"/>
              <a:cs typeface="+mn-cs"/>
            </a:endParaRPr>
          </a:p>
          <a:p>
            <a:pPr lvl="2" rtl="0" fontAlgn="base"/>
            <a:r>
              <a:rPr lang="en-US" sz="1600" b="0" i="0" u="none" strike="noStrike" kern="1200" dirty="0" smtClean="0">
                <a:solidFill>
                  <a:schemeClr val="tx2"/>
                </a:solidFill>
                <a:effectLst/>
                <a:latin typeface="+mn-lt"/>
                <a:ea typeface="+mn-ea"/>
                <a:cs typeface="+mn-cs"/>
              </a:rPr>
              <a:t>Grade Breakdown: The syllabus will likely include a breakdown of class assignments, participation points, and tests and let you know what percentage of your grade each is worth. By knowing these percentages, you can allocate your study time more effectively and put focus on the items that are worth a large percentage of your grade. It is also important to know how much attendance and participation are worth, and what the penalty is for late assignments. </a:t>
            </a:r>
          </a:p>
          <a:p>
            <a:pPr lvl="2" rtl="0" fontAlgn="base"/>
            <a:endParaRPr lang="en-US" sz="1600" b="0" i="0" u="none" strike="noStrike" kern="1200" dirty="0" smtClean="0">
              <a:solidFill>
                <a:schemeClr val="tx2"/>
              </a:solidFill>
              <a:effectLst/>
              <a:latin typeface="+mn-lt"/>
              <a:ea typeface="+mn-ea"/>
              <a:cs typeface="+mn-cs"/>
            </a:endParaRPr>
          </a:p>
          <a:p>
            <a:pPr lvl="2" rtl="0" fontAlgn="base"/>
            <a:r>
              <a:rPr lang="en-US" sz="1600" b="0" i="0" u="none" strike="noStrike" kern="1200" dirty="0" smtClean="0">
                <a:solidFill>
                  <a:schemeClr val="tx2"/>
                </a:solidFill>
                <a:effectLst/>
                <a:latin typeface="+mn-lt"/>
                <a:ea typeface="+mn-ea"/>
                <a:cs typeface="+mn-cs"/>
              </a:rPr>
              <a:t>Rubrics: Often, professors include rubrics or other guidelines for projects and assignments as an appendix to the syllabus. Don’t forget to review these and pull them back out when it comes time to do your assignment. Reviewing the rubric will help you earn the maximum number of points by making sure you’re turning in what your professor has asked for! </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1673569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tx2"/>
                </a:solidFill>
                <a:effectLst/>
                <a:latin typeface="+mn-lt"/>
                <a:ea typeface="+mn-ea"/>
                <a:cs typeface="+mn-cs"/>
              </a:rPr>
              <a:t>I hope these tips have helped you better understand what a syllabus is, why it is important, and how to use it to your advantage! Making sure you know exactly what is required of you in each class can set you up for success and help you avoid being surprised by a deadline or requirement! Thanks for watching and best of luck! </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3/25/19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3/25/19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3/25/19</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3/25/19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3/25/19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3/25/19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3/25/19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3/25/19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3/25/19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3/25/19</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7.xml"/><Relationship Id="rId5" Type="http://schemas.openxmlformats.org/officeDocument/2006/relationships/image" Target="../media/image3.jpg"/><Relationship Id="rId6" Type="http://schemas.openxmlformats.org/officeDocument/2006/relationships/image" Target="../media/image8.png"/><Relationship Id="rId1" Type="http://schemas.microsoft.com/office/2007/relationships/media" Target="../media/media1.mp4"/><Relationship Id="rId2" Type="http://schemas.openxmlformats.org/officeDocument/2006/relationships/video" Target="../media/media1.mp4"/></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Get the Most out of Your Syllabus</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Laura Ashlock, MFTT </a:t>
            </a:r>
          </a:p>
          <a:p>
            <a:r>
              <a:rPr lang="en-US" dirty="0" smtClean="0"/>
              <a:t>University of Southern California </a:t>
            </a:r>
          </a:p>
          <a:p>
            <a:r>
              <a:rPr lang="en-US" dirty="0" err="1" smtClean="0"/>
              <a:t>Kortschak</a:t>
            </a:r>
            <a:r>
              <a:rPr lang="en-US" dirty="0" smtClean="0"/>
              <a:t> Center for Learning and Creativity</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syllabus? </a:t>
            </a:r>
            <a:endParaRPr lang="en-US" dirty="0"/>
          </a:p>
        </p:txBody>
      </p:sp>
      <p:sp>
        <p:nvSpPr>
          <p:cNvPr id="3" name="Content Placeholder 2"/>
          <p:cNvSpPr>
            <a:spLocks noGrp="1"/>
          </p:cNvSpPr>
          <p:nvPr>
            <p:ph idx="1"/>
          </p:nvPr>
        </p:nvSpPr>
        <p:spPr>
          <a:xfrm>
            <a:off x="1117309" y="1701800"/>
            <a:ext cx="4748503" cy="4699000"/>
          </a:xfrm>
        </p:spPr>
        <p:txBody>
          <a:bodyPr/>
          <a:lstStyle/>
          <a:p>
            <a:r>
              <a:rPr lang="en-US" sz="2800" b="1" dirty="0"/>
              <a:t>Syllabus </a:t>
            </a:r>
            <a:r>
              <a:rPr lang="en-US" sz="2800" dirty="0"/>
              <a:t>(plural: syllabi</a:t>
            </a:r>
            <a:r>
              <a:rPr lang="en-US" sz="2800" dirty="0" smtClean="0"/>
              <a:t>): </a:t>
            </a:r>
            <a:r>
              <a:rPr lang="en-US" sz="2800" dirty="0"/>
              <a:t>A</a:t>
            </a:r>
            <a:r>
              <a:rPr lang="en-US" sz="2800" dirty="0" smtClean="0"/>
              <a:t> </a:t>
            </a:r>
            <a:r>
              <a:rPr lang="en-US" sz="2800" dirty="0"/>
              <a:t>document “detailing assignments, procedures, and requirements for the course” (Thompson, 2007).</a:t>
            </a:r>
          </a:p>
          <a:p>
            <a:r>
              <a:rPr lang="en-US" dirty="0"/>
              <a:t>Almost every course will have a syllabus, often provided on the first day of class and/or electronically</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2" y="1701800"/>
            <a:ext cx="5689600" cy="4267200"/>
          </a:xfrm>
          <a:prstGeom prst="rect">
            <a:avLst/>
          </a:prstGeom>
        </p:spPr>
      </p:pic>
      <p:sp>
        <p:nvSpPr>
          <p:cNvPr id="5" name="TextBox 4"/>
          <p:cNvSpPr txBox="1"/>
          <p:nvPr/>
        </p:nvSpPr>
        <p:spPr>
          <a:xfrm>
            <a:off x="4722812" y="5951827"/>
            <a:ext cx="5484813" cy="230832"/>
          </a:xfrm>
          <a:prstGeom prst="rect">
            <a:avLst/>
          </a:prstGeom>
          <a:noFill/>
        </p:spPr>
        <p:txBody>
          <a:bodyPr wrap="square" rtlCol="0">
            <a:spAutoFit/>
          </a:bodyPr>
          <a:lstStyle/>
          <a:p>
            <a:pPr algn="ctr"/>
            <a:r>
              <a:rPr lang="en-US" sz="900" dirty="0" smtClean="0"/>
              <a:t>Image retrieved from: https</a:t>
            </a:r>
            <a:r>
              <a:rPr lang="en-US" sz="900" dirty="0"/>
              <a:t>://</a:t>
            </a:r>
            <a:r>
              <a:rPr lang="en-US" sz="900" dirty="0" err="1"/>
              <a:t>imgflip.com</a:t>
            </a:r>
            <a:r>
              <a:rPr lang="en-US" sz="900" dirty="0"/>
              <a:t>/</a:t>
            </a:r>
            <a:r>
              <a:rPr lang="en-US" sz="900" dirty="0" err="1"/>
              <a:t>i</a:t>
            </a:r>
            <a:r>
              <a:rPr lang="en-US" sz="900" dirty="0"/>
              <a:t>/19aj6n</a:t>
            </a:r>
          </a:p>
        </p:txBody>
      </p:sp>
    </p:spTree>
    <p:extLst>
      <p:ext uri="{BB962C8B-B14F-4D97-AF65-F5344CB8AC3E}">
        <p14:creationId xmlns:p14="http://schemas.microsoft.com/office/powerpoint/2010/main" val="209273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Why do I need it? </a:t>
            </a:r>
            <a:endParaRPr lang="en-US" dirty="0"/>
          </a:p>
        </p:txBody>
      </p:sp>
      <p:sp>
        <p:nvSpPr>
          <p:cNvPr id="14" name="Content Placeholder 13"/>
          <p:cNvSpPr>
            <a:spLocks noGrp="1"/>
          </p:cNvSpPr>
          <p:nvPr>
            <p:ph idx="1"/>
          </p:nvPr>
        </p:nvSpPr>
        <p:spPr>
          <a:xfrm>
            <a:off x="836612" y="1752600"/>
            <a:ext cx="10157354" cy="4470400"/>
          </a:xfrm>
        </p:spPr>
        <p:txBody>
          <a:bodyPr>
            <a:normAutofit/>
          </a:bodyPr>
          <a:lstStyle/>
          <a:p>
            <a:r>
              <a:rPr lang="en-US" b="1" dirty="0" smtClean="0"/>
              <a:t>Three </a:t>
            </a:r>
            <a:r>
              <a:rPr lang="en-US" b="1" dirty="0" smtClean="0"/>
              <a:t>Elements</a:t>
            </a:r>
            <a:endParaRPr lang="en-US" sz="1400" b="1" dirty="0" smtClean="0"/>
          </a:p>
          <a:p>
            <a:pPr lvl="1">
              <a:buFont typeface="LucidaGrande" charset="0"/>
              <a:buChar char="✓"/>
            </a:pPr>
            <a:r>
              <a:rPr lang="en-US" sz="2400" dirty="0"/>
              <a:t>The syllabus is a </a:t>
            </a:r>
            <a:r>
              <a:rPr lang="en-US" sz="2400" b="1" dirty="0"/>
              <a:t>contract</a:t>
            </a:r>
            <a:endParaRPr lang="en-US" sz="2400" dirty="0" smtClean="0"/>
          </a:p>
          <a:p>
            <a:pPr lvl="1">
              <a:buFont typeface="LucidaGrande" charset="0"/>
              <a:buChar char="✓"/>
            </a:pPr>
            <a:r>
              <a:rPr lang="en-US" sz="2400" dirty="0" smtClean="0"/>
              <a:t>The </a:t>
            </a:r>
            <a:r>
              <a:rPr lang="en-US" sz="2400" dirty="0" smtClean="0"/>
              <a:t>syllabus is a </a:t>
            </a:r>
            <a:r>
              <a:rPr lang="en-US" sz="2400" b="1" dirty="0" smtClean="0"/>
              <a:t>permanent record </a:t>
            </a:r>
          </a:p>
          <a:p>
            <a:pPr lvl="1">
              <a:buFont typeface="LucidaGrande" charset="0"/>
              <a:buChar char="✓"/>
            </a:pPr>
            <a:r>
              <a:rPr lang="en-US" sz="2400" dirty="0" smtClean="0"/>
              <a:t>The syllabus is a </a:t>
            </a:r>
            <a:r>
              <a:rPr lang="en-US" sz="2400" b="1" dirty="0" smtClean="0"/>
              <a:t>learning tool </a:t>
            </a:r>
            <a:endParaRPr lang="en-US" sz="2400" b="1" dirty="0" smtClean="0"/>
          </a:p>
          <a:p>
            <a:pPr marL="426645" lvl="1" indent="0">
              <a:buNone/>
            </a:pPr>
            <a:r>
              <a:rPr lang="en-US" sz="1600" b="1" dirty="0" smtClean="0"/>
              <a:t>(</a:t>
            </a:r>
            <a:r>
              <a:rPr lang="en-US" sz="1600" b="1" dirty="0" err="1"/>
              <a:t>Parkes</a:t>
            </a:r>
            <a:r>
              <a:rPr lang="en-US" sz="1600" b="1" dirty="0"/>
              <a:t> &amp; Harris, 2002)</a:t>
            </a:r>
          </a:p>
          <a:p>
            <a:pPr marL="426645" lvl="1" indent="0">
              <a:buNone/>
            </a:pPr>
            <a:r>
              <a:rPr lang="en-US" sz="2400" dirty="0" smtClean="0"/>
              <a:t> </a:t>
            </a:r>
            <a:endParaRPr lang="en-US" sz="2400" b="1" dirty="0" smtClean="0"/>
          </a:p>
        </p:txBody>
      </p:sp>
      <p:pic>
        <p:nvPicPr>
          <p:cNvPr id="1028" name="Picture 4" descr="mage result for clip art syllab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9412" y="1412289"/>
            <a:ext cx="3275251" cy="29297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95241" y="4342049"/>
            <a:ext cx="3517251" cy="230832"/>
          </a:xfrm>
          <a:prstGeom prst="rect">
            <a:avLst/>
          </a:prstGeom>
          <a:noFill/>
        </p:spPr>
        <p:txBody>
          <a:bodyPr wrap="square" rtlCol="0">
            <a:spAutoFit/>
          </a:bodyPr>
          <a:lstStyle/>
          <a:p>
            <a:r>
              <a:rPr lang="en-US" sz="900" dirty="0" smtClean="0"/>
              <a:t>Image retrieved </a:t>
            </a:r>
            <a:r>
              <a:rPr lang="en-US" sz="900" dirty="0"/>
              <a:t>from: https://</a:t>
            </a:r>
            <a:r>
              <a:rPr lang="en-US" sz="900" dirty="0" err="1"/>
              <a:t>www.dvusd.org</a:t>
            </a:r>
            <a:r>
              <a:rPr lang="en-US" sz="900" dirty="0"/>
              <a:t>/Page/58562</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9612"/>
            <a:ext cx="10157354" cy="1397000"/>
          </a:xfrm>
        </p:spPr>
        <p:txBody>
          <a:bodyPr/>
          <a:lstStyle/>
          <a:p>
            <a:r>
              <a:rPr lang="en-US" dirty="0" smtClean="0"/>
              <a:t>The Syllabus as a </a:t>
            </a:r>
            <a:r>
              <a:rPr lang="en-US" b="1" smtClean="0"/>
              <a:t>Contract </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0142789"/>
              </p:ext>
            </p:extLst>
          </p:nvPr>
        </p:nvGraphicFramePr>
        <p:xfrm>
          <a:off x="-1754188" y="1828800"/>
          <a:ext cx="10156825"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475412" y="1801842"/>
            <a:ext cx="5105400" cy="4524315"/>
          </a:xfrm>
          <a:prstGeom prst="rect">
            <a:avLst/>
          </a:prstGeom>
          <a:noFill/>
        </p:spPr>
        <p:txBody>
          <a:bodyPr wrap="square" rtlCol="0">
            <a:spAutoFit/>
          </a:bodyPr>
          <a:lstStyle/>
          <a:p>
            <a:r>
              <a:rPr lang="en-US" dirty="0" smtClean="0"/>
              <a:t>Most syllabi include information about: </a:t>
            </a:r>
          </a:p>
          <a:p>
            <a:pPr marL="342900" indent="-342900">
              <a:buFont typeface="Wingdings" charset="2"/>
              <a:buChar char="ü"/>
            </a:pPr>
            <a:r>
              <a:rPr lang="en-US" dirty="0" smtClean="0"/>
              <a:t>Expected learning outcomes</a:t>
            </a:r>
          </a:p>
          <a:p>
            <a:pPr marL="342900" indent="-342900">
              <a:buFont typeface="Wingdings" charset="2"/>
              <a:buChar char="ü"/>
            </a:pPr>
            <a:r>
              <a:rPr lang="en-US" dirty="0" smtClean="0"/>
              <a:t>Basic course information </a:t>
            </a:r>
            <a:endParaRPr lang="en-US" dirty="0"/>
          </a:p>
          <a:p>
            <a:pPr marL="342900" indent="-342900">
              <a:buFont typeface="Wingdings" charset="2"/>
              <a:buChar char="ü"/>
            </a:pPr>
            <a:r>
              <a:rPr lang="en-US" dirty="0" smtClean="0"/>
              <a:t>Required readings</a:t>
            </a:r>
          </a:p>
          <a:p>
            <a:pPr marL="342900" indent="-342900">
              <a:buFont typeface="Wingdings" charset="2"/>
              <a:buChar char="ü"/>
            </a:pPr>
            <a:r>
              <a:rPr lang="en-US" dirty="0" smtClean="0"/>
              <a:t>Course format and content</a:t>
            </a:r>
          </a:p>
          <a:p>
            <a:pPr marL="342900" indent="-342900">
              <a:buFont typeface="Wingdings" charset="2"/>
              <a:buChar char="ü"/>
            </a:pPr>
            <a:r>
              <a:rPr lang="en-US" dirty="0" smtClean="0"/>
              <a:t>Grading </a:t>
            </a:r>
          </a:p>
          <a:p>
            <a:pPr marL="342900" indent="-342900">
              <a:buFont typeface="Wingdings" charset="2"/>
              <a:buChar char="ü"/>
            </a:pPr>
            <a:r>
              <a:rPr lang="en-US" dirty="0" smtClean="0"/>
              <a:t>Technology </a:t>
            </a:r>
          </a:p>
          <a:p>
            <a:pPr marL="342900" indent="-342900">
              <a:buFont typeface="Wingdings" charset="2"/>
              <a:buChar char="ü"/>
            </a:pPr>
            <a:r>
              <a:rPr lang="en-US" dirty="0" smtClean="0"/>
              <a:t>Student responsibilities </a:t>
            </a:r>
          </a:p>
          <a:p>
            <a:pPr marL="342900" indent="-342900">
              <a:buFont typeface="Wingdings" charset="2"/>
              <a:buChar char="ü"/>
            </a:pPr>
            <a:endParaRPr lang="en-US" dirty="0" smtClean="0"/>
          </a:p>
          <a:p>
            <a:pPr marL="342900" indent="-342900">
              <a:buFont typeface="Wingdings" charset="2"/>
              <a:buChar char="ü"/>
            </a:pPr>
            <a:endParaRPr lang="en-US" dirty="0" smtClean="0"/>
          </a:p>
          <a:p>
            <a:endParaRPr lang="en-US" dirty="0"/>
          </a:p>
        </p:txBody>
      </p:sp>
      <p:sp>
        <p:nvSpPr>
          <p:cNvPr id="9" name="TextBox 8"/>
          <p:cNvSpPr txBox="1"/>
          <p:nvPr/>
        </p:nvSpPr>
        <p:spPr>
          <a:xfrm>
            <a:off x="6195986" y="5257800"/>
            <a:ext cx="6248400" cy="338554"/>
          </a:xfrm>
          <a:prstGeom prst="rect">
            <a:avLst/>
          </a:prstGeom>
          <a:noFill/>
        </p:spPr>
        <p:txBody>
          <a:bodyPr wrap="square" rtlCol="0">
            <a:spAutoFit/>
          </a:bodyPr>
          <a:lstStyle/>
          <a:p>
            <a:r>
              <a:rPr lang="en-US" sz="1600" b="1" dirty="0" smtClean="0"/>
              <a:t>(</a:t>
            </a:r>
            <a:r>
              <a:rPr lang="en-US" sz="1600" b="1" dirty="0" err="1" smtClean="0"/>
              <a:t>Eberly</a:t>
            </a:r>
            <a:r>
              <a:rPr lang="en-US" sz="1600" b="1" dirty="0" smtClean="0"/>
              <a:t>, Newton, &amp; Wiggins, 2001; </a:t>
            </a:r>
            <a:r>
              <a:rPr lang="en-US" sz="1600" b="1" dirty="0" err="1" smtClean="0"/>
              <a:t>Parkes</a:t>
            </a:r>
            <a:r>
              <a:rPr lang="en-US" sz="1600" b="1" dirty="0" smtClean="0"/>
              <a:t> &amp; Harris, 2002)</a:t>
            </a:r>
            <a:endParaRPr lang="en-US" sz="1600" b="1" dirty="0"/>
          </a:p>
        </p:txBody>
      </p:sp>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7492"/>
            <a:ext cx="10157354" cy="1397000"/>
          </a:xfrm>
        </p:spPr>
        <p:txBody>
          <a:bodyPr/>
          <a:lstStyle/>
          <a:p>
            <a:r>
              <a:rPr lang="en-US" dirty="0" smtClean="0"/>
              <a:t>The syllabus as a </a:t>
            </a:r>
            <a:r>
              <a:rPr lang="en-US" b="1" dirty="0" smtClean="0"/>
              <a:t>Permanent Record</a:t>
            </a:r>
            <a:endParaRPr lang="en-US" sz="1600" dirty="0"/>
          </a:p>
        </p:txBody>
      </p:sp>
      <p:sp>
        <p:nvSpPr>
          <p:cNvPr id="5" name="Content Placeholder 4"/>
          <p:cNvSpPr>
            <a:spLocks noGrp="1"/>
          </p:cNvSpPr>
          <p:nvPr>
            <p:ph sz="half" idx="1"/>
          </p:nvPr>
        </p:nvSpPr>
        <p:spPr/>
        <p:txBody>
          <a:bodyPr/>
          <a:lstStyle/>
          <a:p>
            <a:r>
              <a:rPr lang="en-US" dirty="0" smtClean="0"/>
              <a:t>Always download and save your syllabus </a:t>
            </a:r>
          </a:p>
          <a:p>
            <a:pPr lvl="1"/>
            <a:r>
              <a:rPr lang="en-US" dirty="0" smtClean="0"/>
              <a:t>(i.e. </a:t>
            </a:r>
            <a:r>
              <a:rPr lang="en-US" b="1" dirty="0" smtClean="0"/>
              <a:t>Google Drive</a:t>
            </a:r>
            <a:r>
              <a:rPr lang="en-US" dirty="0" smtClean="0"/>
              <a:t>)</a:t>
            </a:r>
            <a:r>
              <a:rPr lang="en-US" b="1" dirty="0" smtClean="0"/>
              <a:t> </a:t>
            </a:r>
          </a:p>
          <a:p>
            <a:r>
              <a:rPr lang="en-US" dirty="0" smtClean="0"/>
              <a:t>Record of material, textbooks, readings, and learning objectives for the course. </a:t>
            </a:r>
            <a:endParaRPr lang="en-US" dirty="0"/>
          </a:p>
          <a:p>
            <a:r>
              <a:rPr lang="en-US" dirty="0" smtClean="0"/>
              <a:t>May be useful for graduate applications or transfer credit</a:t>
            </a:r>
            <a:r>
              <a:rPr lang="en-US" dirty="0"/>
              <a:t>.</a:t>
            </a:r>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85012" y="1724660"/>
            <a:ext cx="4005526" cy="3004145"/>
          </a:xfrm>
        </p:spPr>
      </p:pic>
      <p:sp>
        <p:nvSpPr>
          <p:cNvPr id="7" name="TextBox 6"/>
          <p:cNvSpPr txBox="1"/>
          <p:nvPr/>
        </p:nvSpPr>
        <p:spPr>
          <a:xfrm>
            <a:off x="7085012" y="4876800"/>
            <a:ext cx="4005526" cy="369332"/>
          </a:xfrm>
          <a:prstGeom prst="rect">
            <a:avLst/>
          </a:prstGeom>
          <a:noFill/>
        </p:spPr>
        <p:txBody>
          <a:bodyPr wrap="square" rtlCol="0">
            <a:spAutoFit/>
          </a:bodyPr>
          <a:lstStyle/>
          <a:p>
            <a:pPr algn="ctr"/>
            <a:r>
              <a:rPr lang="en-US" sz="900" dirty="0"/>
              <a:t>Image retrieved from: https://</a:t>
            </a:r>
            <a:r>
              <a:rPr lang="en-US" sz="900" dirty="0" err="1"/>
              <a:t>www.merriam-webster.com</a:t>
            </a:r>
            <a:r>
              <a:rPr lang="en-US" sz="900" dirty="0"/>
              <a:t>/words-at-play/the-difference-between-officious-and-official</a:t>
            </a:r>
          </a:p>
        </p:txBody>
      </p:sp>
      <p:sp>
        <p:nvSpPr>
          <p:cNvPr id="3" name="TextBox 2"/>
          <p:cNvSpPr txBox="1"/>
          <p:nvPr/>
        </p:nvSpPr>
        <p:spPr>
          <a:xfrm>
            <a:off x="1446212" y="5715000"/>
            <a:ext cx="2435282" cy="338554"/>
          </a:xfrm>
          <a:prstGeom prst="rect">
            <a:avLst/>
          </a:prstGeom>
          <a:noFill/>
        </p:spPr>
        <p:txBody>
          <a:bodyPr wrap="none" rtlCol="0">
            <a:spAutoFit/>
          </a:bodyPr>
          <a:lstStyle/>
          <a:p>
            <a:r>
              <a:rPr lang="en-US" sz="1600" b="1" dirty="0"/>
              <a:t>(</a:t>
            </a:r>
            <a:r>
              <a:rPr lang="en-US" sz="1600" b="1" dirty="0" err="1"/>
              <a:t>Parkes</a:t>
            </a:r>
            <a:r>
              <a:rPr lang="en-US" sz="1600" b="1" dirty="0"/>
              <a:t> &amp; Harris, 2002) </a:t>
            </a:r>
            <a:endParaRPr lang="en-US" sz="1600" dirty="0"/>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syllabus as a </a:t>
            </a:r>
            <a:r>
              <a:rPr lang="en-US" b="1" dirty="0"/>
              <a:t>L</a:t>
            </a:r>
            <a:r>
              <a:rPr lang="en-US" b="1" dirty="0" smtClean="0"/>
              <a:t>earning Tool</a:t>
            </a:r>
            <a:br>
              <a:rPr lang="en-US" b="1" dirty="0" smtClean="0"/>
            </a:br>
            <a:endParaRPr lang="en-US" sz="1600" dirty="0"/>
          </a:p>
        </p:txBody>
      </p:sp>
      <p:sp>
        <p:nvSpPr>
          <p:cNvPr id="6" name="Content Placeholder 5"/>
          <p:cNvSpPr>
            <a:spLocks noGrp="1"/>
          </p:cNvSpPr>
          <p:nvPr>
            <p:ph sz="half" idx="2"/>
          </p:nvPr>
        </p:nvSpPr>
        <p:spPr/>
        <p:txBody>
          <a:bodyPr/>
          <a:lstStyle/>
          <a:p>
            <a:pPr marL="0" indent="0">
              <a:buNone/>
            </a:pPr>
            <a:r>
              <a:rPr lang="en-US" dirty="0" smtClean="0"/>
              <a:t>Tips for using the syllabus to your advantage: </a:t>
            </a:r>
          </a:p>
          <a:p>
            <a:pPr>
              <a:buFont typeface="Wingdings" charset="2"/>
              <a:buChar char="ü"/>
            </a:pPr>
            <a:r>
              <a:rPr lang="en-US" dirty="0" smtClean="0"/>
              <a:t>Write down important dates </a:t>
            </a:r>
          </a:p>
          <a:p>
            <a:pPr>
              <a:buFont typeface="Wingdings" charset="2"/>
              <a:buChar char="ü"/>
            </a:pPr>
            <a:r>
              <a:rPr lang="en-US" dirty="0" smtClean="0"/>
              <a:t>Note contact information</a:t>
            </a:r>
          </a:p>
          <a:p>
            <a:pPr>
              <a:buFont typeface="Wingdings" charset="2"/>
              <a:buChar char="ü"/>
            </a:pPr>
            <a:r>
              <a:rPr lang="en-US" dirty="0" smtClean="0"/>
              <a:t>Calculate grade breakdown</a:t>
            </a:r>
          </a:p>
          <a:p>
            <a:pPr>
              <a:buFont typeface="Wingdings" charset="2"/>
              <a:buChar char="ü"/>
            </a:pPr>
            <a:r>
              <a:rPr lang="en-US" dirty="0" smtClean="0"/>
              <a:t>Utilize rubrics </a:t>
            </a:r>
          </a:p>
          <a:p>
            <a:pPr marL="0" indent="0">
              <a:buNone/>
            </a:pPr>
            <a:r>
              <a:rPr lang="en-US" sz="1600" b="1" dirty="0" smtClean="0"/>
              <a:t>(</a:t>
            </a:r>
            <a:r>
              <a:rPr lang="en-US" sz="1600" b="1" dirty="0" err="1"/>
              <a:t>Parkes</a:t>
            </a:r>
            <a:r>
              <a:rPr lang="en-US" sz="1600" b="1" dirty="0"/>
              <a:t> &amp; Harris, 2002)</a:t>
            </a:r>
            <a:endParaRPr lang="en-US" sz="1600"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17309" y="1701800"/>
            <a:ext cx="4976813" cy="3317875"/>
          </a:xfrm>
        </p:spPr>
      </p:pic>
      <p:sp>
        <p:nvSpPr>
          <p:cNvPr id="7" name="TextBox 6"/>
          <p:cNvSpPr txBox="1"/>
          <p:nvPr/>
        </p:nvSpPr>
        <p:spPr>
          <a:xfrm>
            <a:off x="608011" y="5105400"/>
            <a:ext cx="5689547" cy="738664"/>
          </a:xfrm>
          <a:prstGeom prst="rect">
            <a:avLst/>
          </a:prstGeom>
          <a:noFill/>
        </p:spPr>
        <p:txBody>
          <a:bodyPr wrap="square" rtlCol="0">
            <a:spAutoFit/>
          </a:bodyPr>
          <a:lstStyle/>
          <a:p>
            <a:pPr algn="ctr"/>
            <a:r>
              <a:rPr lang="en-US" sz="900" dirty="0"/>
              <a:t>Image retrieved from: https://</a:t>
            </a:r>
            <a:r>
              <a:rPr lang="en-US" sz="900" dirty="0" err="1"/>
              <a:t>www.merriam-webster.com</a:t>
            </a:r>
            <a:r>
              <a:rPr lang="en-US" sz="900" dirty="0"/>
              <a:t>/words-at-play/the-difference-between-officious-and-official</a:t>
            </a:r>
          </a:p>
          <a:p>
            <a:endParaRPr lang="en-US" dirty="0"/>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5" name="you can do it _oAq2b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674812" y="762000"/>
            <a:ext cx="4678293" cy="4678293"/>
          </a:xfrm>
          <a:prstGeom prst="rect">
            <a:avLst/>
          </a:prstGeom>
        </p:spPr>
      </p:pic>
      <p:sp>
        <p:nvSpPr>
          <p:cNvPr id="8" name="TextBox 7"/>
          <p:cNvSpPr txBox="1"/>
          <p:nvPr/>
        </p:nvSpPr>
        <p:spPr>
          <a:xfrm>
            <a:off x="1674813" y="5440292"/>
            <a:ext cx="4678292" cy="230832"/>
          </a:xfrm>
          <a:prstGeom prst="rect">
            <a:avLst/>
          </a:prstGeom>
          <a:noFill/>
        </p:spPr>
        <p:txBody>
          <a:bodyPr wrap="square" rtlCol="0">
            <a:spAutoFit/>
          </a:bodyPr>
          <a:lstStyle/>
          <a:p>
            <a:r>
              <a:rPr lang="en-US" sz="900" dirty="0"/>
              <a:t>Retrieved from: https://</a:t>
            </a:r>
            <a:r>
              <a:rPr lang="en-US" sz="900" dirty="0" err="1"/>
              <a:t>giphy.com</a:t>
            </a:r>
            <a:r>
              <a:rPr lang="en-US" sz="900" dirty="0"/>
              <a:t>/gifs/yes-yeah-yass-1fXcl6MEoOQvbOw3ZS</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152400"/>
            <a:ext cx="7008574" cy="1930400"/>
          </a:xfrm>
        </p:spPr>
        <p:txBody>
          <a:bodyPr/>
          <a:lstStyle/>
          <a:p>
            <a:r>
              <a:rPr lang="en-US" smtClean="0"/>
              <a:t>References</a:t>
            </a:r>
            <a:endParaRPr lang="en-US"/>
          </a:p>
        </p:txBody>
      </p:sp>
      <p:sp>
        <p:nvSpPr>
          <p:cNvPr id="3" name="Text Placeholder 2"/>
          <p:cNvSpPr>
            <a:spLocks noGrp="1"/>
          </p:cNvSpPr>
          <p:nvPr>
            <p:ph type="body" idx="1"/>
          </p:nvPr>
        </p:nvSpPr>
        <p:spPr>
          <a:xfrm>
            <a:off x="379412" y="304800"/>
            <a:ext cx="8153400" cy="6072187"/>
          </a:xfrm>
        </p:spPr>
        <p:txBody>
          <a:bodyPr>
            <a:normAutofit fontScale="40000" lnSpcReduction="20000"/>
          </a:bodyPr>
          <a:lstStyle/>
          <a:p>
            <a:pPr>
              <a:lnSpc>
                <a:spcPct val="170000"/>
              </a:lnSpc>
            </a:pPr>
            <a:r>
              <a:rPr lang="en-US" sz="4900" dirty="0" err="1"/>
              <a:t>Eberly</a:t>
            </a:r>
            <a:r>
              <a:rPr lang="en-US" sz="4900" dirty="0"/>
              <a:t>, M. B., Newton, S. E., &amp; Wiggins, R. A</a:t>
            </a:r>
            <a:r>
              <a:rPr lang="en-US" sz="4900" dirty="0" smtClean="0"/>
              <a:t>.</a:t>
            </a:r>
          </a:p>
          <a:p>
            <a:pPr>
              <a:lnSpc>
                <a:spcPct val="170000"/>
              </a:lnSpc>
            </a:pPr>
            <a:r>
              <a:rPr lang="en-US" sz="4900" dirty="0"/>
              <a:t>	</a:t>
            </a:r>
            <a:r>
              <a:rPr lang="en-US" sz="4900" dirty="0" smtClean="0"/>
              <a:t>(</a:t>
            </a:r>
            <a:r>
              <a:rPr lang="en-US" sz="4900" dirty="0"/>
              <a:t>2001). The </a:t>
            </a:r>
            <a:r>
              <a:rPr lang="en-US" sz="4900" dirty="0" smtClean="0"/>
              <a:t>syllabus </a:t>
            </a:r>
            <a:r>
              <a:rPr lang="en-US" sz="4900" dirty="0"/>
              <a:t>as a </a:t>
            </a:r>
            <a:r>
              <a:rPr lang="en-US" sz="4900" dirty="0" smtClean="0"/>
              <a:t>tool for student-centered 	learning</a:t>
            </a:r>
            <a:r>
              <a:rPr lang="en-US" sz="4900" dirty="0"/>
              <a:t>. </a:t>
            </a:r>
            <a:r>
              <a:rPr lang="en-US" sz="4900" i="1" dirty="0"/>
              <a:t>The </a:t>
            </a:r>
            <a:r>
              <a:rPr lang="en-US" sz="4900" i="1" dirty="0" smtClean="0"/>
              <a:t>Journal </a:t>
            </a:r>
            <a:r>
              <a:rPr lang="en-US" sz="4900" i="1" dirty="0"/>
              <a:t>of General Education,50</a:t>
            </a:r>
            <a:r>
              <a:rPr lang="en-US" sz="4900" dirty="0"/>
              <a:t>(1</a:t>
            </a:r>
            <a:r>
              <a:rPr lang="en-US" sz="4900" dirty="0" smtClean="0"/>
              <a:t>),</a:t>
            </a:r>
          </a:p>
          <a:p>
            <a:pPr>
              <a:lnSpc>
                <a:spcPct val="170000"/>
              </a:lnSpc>
            </a:pPr>
            <a:r>
              <a:rPr lang="en-US" sz="4900" dirty="0"/>
              <a:t>	</a:t>
            </a:r>
            <a:r>
              <a:rPr lang="en-US" sz="4900" dirty="0" smtClean="0"/>
              <a:t>56-74</a:t>
            </a:r>
            <a:r>
              <a:rPr lang="en-US" sz="4900" dirty="0"/>
              <a:t>. </a:t>
            </a:r>
            <a:r>
              <a:rPr lang="en-US" sz="4900" dirty="0" smtClean="0"/>
              <a:t>doi:10.1353/jge.2001.0003</a:t>
            </a:r>
            <a:endParaRPr lang="en-US" sz="4900" dirty="0"/>
          </a:p>
          <a:p>
            <a:pPr>
              <a:lnSpc>
                <a:spcPct val="170000"/>
              </a:lnSpc>
            </a:pPr>
            <a:r>
              <a:rPr lang="en-US" sz="4900" dirty="0" err="1"/>
              <a:t>Parkes</a:t>
            </a:r>
            <a:r>
              <a:rPr lang="en-US" sz="4900" dirty="0"/>
              <a:t>, J., &amp; Harris, M. B. (2002). The p</a:t>
            </a:r>
            <a:r>
              <a:rPr lang="en-US" sz="4900" dirty="0" smtClean="0"/>
              <a:t>urposes of a 	syllabus</a:t>
            </a:r>
            <a:r>
              <a:rPr lang="en-US" sz="4900" dirty="0"/>
              <a:t>. </a:t>
            </a:r>
            <a:r>
              <a:rPr lang="en-US" sz="4900" i="1" dirty="0" smtClean="0"/>
              <a:t>College Teaching,50</a:t>
            </a:r>
            <a:r>
              <a:rPr lang="en-US" sz="4900" dirty="0" smtClean="0"/>
              <a:t>(2</a:t>
            </a:r>
            <a:r>
              <a:rPr lang="en-US" sz="4900" dirty="0"/>
              <a:t>), </a:t>
            </a:r>
            <a:r>
              <a:rPr lang="en-US" sz="4900" dirty="0" smtClean="0"/>
              <a:t>55-61. </a:t>
            </a:r>
          </a:p>
          <a:p>
            <a:pPr>
              <a:lnSpc>
                <a:spcPct val="170000"/>
              </a:lnSpc>
            </a:pPr>
            <a:r>
              <a:rPr lang="en-US" sz="4900" dirty="0"/>
              <a:t>	</a:t>
            </a:r>
            <a:r>
              <a:rPr lang="en-US" sz="4900" dirty="0" smtClean="0"/>
              <a:t>doi:10.1080/87567550209595875</a:t>
            </a:r>
            <a:endParaRPr lang="en-US" sz="4900" dirty="0"/>
          </a:p>
          <a:p>
            <a:pPr>
              <a:lnSpc>
                <a:spcPct val="170000"/>
              </a:lnSpc>
            </a:pPr>
            <a:r>
              <a:rPr lang="en-US" sz="4900" dirty="0"/>
              <a:t>Thompson, B. (2007). The </a:t>
            </a:r>
            <a:r>
              <a:rPr lang="en-US" sz="4900" dirty="0" smtClean="0"/>
              <a:t>syllabus </a:t>
            </a:r>
            <a:r>
              <a:rPr lang="en-US" sz="4900" dirty="0"/>
              <a:t>as a c</a:t>
            </a:r>
            <a:r>
              <a:rPr lang="en-US" sz="4900" dirty="0" smtClean="0"/>
              <a:t>ommunication 	document</a:t>
            </a:r>
            <a:r>
              <a:rPr lang="en-US" sz="4900" dirty="0"/>
              <a:t>: </a:t>
            </a:r>
            <a:r>
              <a:rPr lang="en-US" sz="4900" dirty="0" smtClean="0"/>
              <a:t>Constructing </a:t>
            </a:r>
            <a:r>
              <a:rPr lang="en-US" sz="4900" dirty="0"/>
              <a:t>and </a:t>
            </a:r>
            <a:r>
              <a:rPr lang="en-US" sz="4900" dirty="0" smtClean="0"/>
              <a:t>presenting the</a:t>
            </a:r>
          </a:p>
          <a:p>
            <a:pPr>
              <a:lnSpc>
                <a:spcPct val="170000"/>
              </a:lnSpc>
            </a:pPr>
            <a:r>
              <a:rPr lang="en-US" sz="4900" dirty="0"/>
              <a:t>	s</a:t>
            </a:r>
            <a:r>
              <a:rPr lang="en-US" sz="4900" dirty="0" smtClean="0"/>
              <a:t>yllabus</a:t>
            </a:r>
            <a:r>
              <a:rPr lang="en-US" sz="4900" dirty="0"/>
              <a:t>. </a:t>
            </a:r>
            <a:r>
              <a:rPr lang="en-US" sz="4900" i="1" dirty="0"/>
              <a:t>Communication Education,56</a:t>
            </a:r>
            <a:r>
              <a:rPr lang="en-US" sz="4900" dirty="0"/>
              <a:t>(1</a:t>
            </a:r>
            <a:r>
              <a:rPr lang="en-US" sz="4900" dirty="0" smtClean="0"/>
              <a:t>),</a:t>
            </a:r>
          </a:p>
          <a:p>
            <a:pPr>
              <a:lnSpc>
                <a:spcPct val="170000"/>
              </a:lnSpc>
            </a:pPr>
            <a:r>
              <a:rPr lang="en-US" sz="4900" dirty="0"/>
              <a:t>	</a:t>
            </a:r>
            <a:r>
              <a:rPr lang="en-US" sz="4900" dirty="0" smtClean="0"/>
              <a:t>54-71</a:t>
            </a:r>
            <a:r>
              <a:rPr lang="en-US" sz="4900" dirty="0"/>
              <a:t>. doi:10.1080/03634520601011575</a:t>
            </a:r>
          </a:p>
          <a:p>
            <a:endParaRPr lang="en-US" dirty="0"/>
          </a:p>
        </p:txBody>
      </p:sp>
    </p:spTree>
    <p:extLst>
      <p:ext uri="{BB962C8B-B14F-4D97-AF65-F5344CB8AC3E}">
        <p14:creationId xmlns:p14="http://schemas.microsoft.com/office/powerpoint/2010/main" val="189311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1D382-32B0-43EE-932C-28906AF37617}">
  <ds:schemaRefs>
    <ds:schemaRef ds:uri="http://schemas.microsoft.com/office/infopath/2007/PartnerControl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4873beb7-5857-4685-be1f-d57550cc96cc"/>
    <ds:schemaRef ds:uri="http://www.w3.org/XML/1998/namespace"/>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2801</TotalTime>
  <Words>1167</Words>
  <Application>Microsoft Macintosh PowerPoint</Application>
  <PresentationFormat>Custom</PresentationFormat>
  <Paragraphs>79</Paragraphs>
  <Slides>8</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Century Gothic</vt:lpstr>
      <vt:lpstr>LucidaGrande</vt:lpstr>
      <vt:lpstr>Wingdings</vt:lpstr>
      <vt:lpstr>Arial</vt:lpstr>
      <vt:lpstr>Books 16x9</vt:lpstr>
      <vt:lpstr>How to Get the Most out of Your Syllabus</vt:lpstr>
      <vt:lpstr>What is a syllabus? </vt:lpstr>
      <vt:lpstr>Why do I need it? </vt:lpstr>
      <vt:lpstr>The Syllabus as a Contract </vt:lpstr>
      <vt:lpstr>The syllabus as a Permanent Record</vt:lpstr>
      <vt:lpstr>The syllabus as a Learning Tool </vt:lpstr>
      <vt:lpstr>PowerPoint Presentation</vt:lpstr>
      <vt:lpstr>References</vt:lpstr>
    </vt:vector>
  </TitlesOfParts>
  <Company>University of Southern California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the Most out of Your Syllabus</dc:title>
  <dc:creator>Laura Ashlock</dc:creator>
  <cp:lastModifiedBy>Laura Ashlock</cp:lastModifiedBy>
  <cp:revision>18</cp:revision>
  <dcterms:created xsi:type="dcterms:W3CDTF">2019-01-08T23:01:51Z</dcterms:created>
  <dcterms:modified xsi:type="dcterms:W3CDTF">2019-03-25T23:42:31Z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