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1"/>
  </p:notesMasterIdLst>
  <p:sldIdLst>
    <p:sldId id="256" r:id="rId2"/>
    <p:sldId id="257" r:id="rId3"/>
    <p:sldId id="259" r:id="rId4"/>
    <p:sldId id="258" r:id="rId5"/>
    <p:sldId id="260" r:id="rId6"/>
    <p:sldId id="261" r:id="rId7"/>
    <p:sldId id="262" r:id="rId8"/>
    <p:sldId id="264"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5"/>
    <p:restoredTop sz="67879"/>
  </p:normalViewPr>
  <p:slideViewPr>
    <p:cSldViewPr snapToGrid="0" snapToObjects="1">
      <p:cViewPr varScale="1">
        <p:scale>
          <a:sx n="73" d="100"/>
          <a:sy n="73" d="100"/>
        </p:scale>
        <p:origin x="1320"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6F9182-4728-7F47-BA58-BB0D4E874D51}" type="datetimeFigureOut">
              <a:rPr lang="en-US" smtClean="0"/>
              <a:t>3/25/19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E8776F-CDCD-8947-A267-D4F2AE69E4A5}" type="slidenum">
              <a:rPr lang="en-US" smtClean="0"/>
              <a:t>‹#›</a:t>
            </a:fld>
            <a:endParaRPr lang="en-US"/>
          </a:p>
        </p:txBody>
      </p:sp>
    </p:spTree>
    <p:extLst>
      <p:ext uri="{BB962C8B-B14F-4D97-AF65-F5344CB8AC3E}">
        <p14:creationId xmlns:p14="http://schemas.microsoft.com/office/powerpoint/2010/main" val="3730177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 my name is Marc Roaquin and I am an Academic coach at the </a:t>
            </a:r>
            <a:r>
              <a:rPr lang="en-US" dirty="0" err="1"/>
              <a:t>Kortschak</a:t>
            </a:r>
            <a:r>
              <a:rPr lang="en-US" dirty="0"/>
              <a:t> center. Today, we will discuss taking effective breaks. </a:t>
            </a:r>
          </a:p>
        </p:txBody>
      </p:sp>
      <p:sp>
        <p:nvSpPr>
          <p:cNvPr id="4" name="Slide Number Placeholder 3"/>
          <p:cNvSpPr>
            <a:spLocks noGrp="1"/>
          </p:cNvSpPr>
          <p:nvPr>
            <p:ph type="sldNum" sz="quarter" idx="5"/>
          </p:nvPr>
        </p:nvSpPr>
        <p:spPr/>
        <p:txBody>
          <a:bodyPr/>
          <a:lstStyle/>
          <a:p>
            <a:fld id="{FCE8776F-CDCD-8947-A267-D4F2AE69E4A5}" type="slidenum">
              <a:rPr lang="en-US" smtClean="0"/>
              <a:t>1</a:t>
            </a:fld>
            <a:endParaRPr lang="en-US"/>
          </a:p>
        </p:txBody>
      </p:sp>
    </p:spTree>
    <p:extLst>
      <p:ext uri="{BB962C8B-B14F-4D97-AF65-F5344CB8AC3E}">
        <p14:creationId xmlns:p14="http://schemas.microsoft.com/office/powerpoint/2010/main" val="1878277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In this online workshop, you will learn about the importance of taking breaks, how to incorporate the importance of self-care breaks in your routine, and learn the difference between short and long breaks. </a:t>
            </a:r>
          </a:p>
          <a:p>
            <a:endParaRPr lang="en-US" dirty="0"/>
          </a:p>
        </p:txBody>
      </p:sp>
      <p:sp>
        <p:nvSpPr>
          <p:cNvPr id="4" name="Slide Number Placeholder 3"/>
          <p:cNvSpPr>
            <a:spLocks noGrp="1"/>
          </p:cNvSpPr>
          <p:nvPr>
            <p:ph type="sldNum" sz="quarter" idx="5"/>
          </p:nvPr>
        </p:nvSpPr>
        <p:spPr/>
        <p:txBody>
          <a:bodyPr/>
          <a:lstStyle/>
          <a:p>
            <a:fld id="{FCE8776F-CDCD-8947-A267-D4F2AE69E4A5}" type="slidenum">
              <a:rPr lang="en-US" smtClean="0"/>
              <a:t>2</a:t>
            </a:fld>
            <a:endParaRPr lang="en-US"/>
          </a:p>
        </p:txBody>
      </p:sp>
    </p:spTree>
    <p:extLst>
      <p:ext uri="{BB962C8B-B14F-4D97-AF65-F5344CB8AC3E}">
        <p14:creationId xmlns:p14="http://schemas.microsoft.com/office/powerpoint/2010/main" val="1010672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00000"/>
              </a:lnSpc>
              <a:spcBef>
                <a:spcPts val="0"/>
              </a:spcBef>
              <a:buClrTx/>
              <a:buSzTx/>
              <a:buNone/>
              <a:defRPr/>
            </a:pPr>
            <a:r>
              <a:rPr lang="en-US" dirty="0"/>
              <a:t>False! Don’t use your breaks to watch TV, surf the web, or engage in other media related activities. It may seem to keep us informed, but it can and often does become an unwise use of time and a tool for procrastination (Hines, 2010). </a:t>
            </a:r>
          </a:p>
          <a:p>
            <a:endParaRPr lang="en-US" dirty="0"/>
          </a:p>
        </p:txBody>
      </p:sp>
      <p:sp>
        <p:nvSpPr>
          <p:cNvPr id="4" name="Slide Number Placeholder 3"/>
          <p:cNvSpPr>
            <a:spLocks noGrp="1"/>
          </p:cNvSpPr>
          <p:nvPr>
            <p:ph type="sldNum" sz="quarter" idx="5"/>
          </p:nvPr>
        </p:nvSpPr>
        <p:spPr/>
        <p:txBody>
          <a:bodyPr/>
          <a:lstStyle/>
          <a:p>
            <a:fld id="{FCE8776F-CDCD-8947-A267-D4F2AE69E4A5}" type="slidenum">
              <a:rPr lang="en-US" smtClean="0"/>
              <a:t>3</a:t>
            </a:fld>
            <a:endParaRPr lang="en-US"/>
          </a:p>
        </p:txBody>
      </p:sp>
    </p:spTree>
    <p:extLst>
      <p:ext uri="{BB962C8B-B14F-4D97-AF65-F5344CB8AC3E}">
        <p14:creationId xmlns:p14="http://schemas.microsoft.com/office/powerpoint/2010/main" val="2570808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Script: </a:t>
            </a:r>
          </a:p>
          <a:p>
            <a:pPr marL="171450" indent="-171450">
              <a:buFontTx/>
              <a:buChar char="-"/>
            </a:pPr>
            <a:r>
              <a:rPr lang="en-US" dirty="0"/>
              <a:t>Too often people do not take breaks and end up more tired and stressed out (Hines, 2010). </a:t>
            </a:r>
          </a:p>
          <a:p>
            <a:pPr marL="171450" indent="-171450">
              <a:buFontTx/>
              <a:buChar char="-"/>
            </a:pPr>
            <a:r>
              <a:rPr lang="en-US" dirty="0"/>
              <a:t>Incorporating regular breaks into your routine avoids burnout and keeps your focus fresh (Hines, 2010).</a:t>
            </a:r>
          </a:p>
          <a:p>
            <a:pPr marL="171450" indent="-171450">
              <a:buFontTx/>
              <a:buChar char="-"/>
            </a:pPr>
            <a:r>
              <a:rPr lang="en-US" dirty="0"/>
              <a:t>Lastly, active breaks during work related tasks increases productivity, socialization, increased physical activity levels, and increased mood (Taylor, W. C., King, K. E., </a:t>
            </a:r>
            <a:r>
              <a:rPr lang="en-US" dirty="0" err="1"/>
              <a:t>Shegog</a:t>
            </a:r>
            <a:r>
              <a:rPr lang="en-US" dirty="0"/>
              <a:t>, R., Paxton, R. J., Evans-</a:t>
            </a:r>
            <a:r>
              <a:rPr lang="en-US" dirty="0" err="1"/>
              <a:t>Hudnall</a:t>
            </a:r>
            <a:r>
              <a:rPr lang="en-US" dirty="0"/>
              <a:t>, G. L., Rempel, D. M., &amp; Yancey, A. K. (2013). Booster Breaks in the workplace: participants' perspectives on health-promoting work breaks. Health Education Research, 414-425.)</a:t>
            </a:r>
          </a:p>
        </p:txBody>
      </p:sp>
      <p:sp>
        <p:nvSpPr>
          <p:cNvPr id="4" name="Slide Number Placeholder 3"/>
          <p:cNvSpPr>
            <a:spLocks noGrp="1"/>
          </p:cNvSpPr>
          <p:nvPr>
            <p:ph type="sldNum" sz="quarter" idx="5"/>
          </p:nvPr>
        </p:nvSpPr>
        <p:spPr/>
        <p:txBody>
          <a:bodyPr/>
          <a:lstStyle/>
          <a:p>
            <a:fld id="{FCE8776F-CDCD-8947-A267-D4F2AE69E4A5}" type="slidenum">
              <a:rPr lang="en-US" smtClean="0"/>
              <a:t>4</a:t>
            </a:fld>
            <a:endParaRPr lang="en-US"/>
          </a:p>
        </p:txBody>
      </p:sp>
    </p:spTree>
    <p:extLst>
      <p:ext uri="{BB962C8B-B14F-4D97-AF65-F5344CB8AC3E}">
        <p14:creationId xmlns:p14="http://schemas.microsoft.com/office/powerpoint/2010/main" val="720960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Script: Here are some activities to avoid when taking breaks</a:t>
            </a:r>
          </a:p>
          <a:p>
            <a:pPr marL="171450" lvl="0" indent="-171450">
              <a:lnSpc>
                <a:spcPct val="100000"/>
              </a:lnSpc>
              <a:spcBef>
                <a:spcPts val="0"/>
              </a:spcBef>
              <a:buClrTx/>
              <a:buSzTx/>
              <a:buFontTx/>
              <a:buChar char="-"/>
              <a:defRPr/>
            </a:pPr>
            <a:r>
              <a:rPr lang="en-US" dirty="0"/>
              <a:t>Junk food is not nutritious or beneficial towards sustaining your attention. After experiencing a sugar high, you will soon feel like crashing and stunting your productivity. </a:t>
            </a:r>
          </a:p>
          <a:p>
            <a:pPr marL="171450" lvl="0" indent="-171450">
              <a:lnSpc>
                <a:spcPct val="100000"/>
              </a:lnSpc>
              <a:spcBef>
                <a:spcPts val="0"/>
              </a:spcBef>
              <a:buClrTx/>
              <a:buSzTx/>
              <a:buFontTx/>
              <a:buChar char="-"/>
              <a:defRPr/>
            </a:pPr>
            <a:r>
              <a:rPr lang="en-US" dirty="0"/>
              <a:t>Taking naps longer than 30 mins will make you feel more tired, slow you down (Henning et, al., 2014) </a:t>
            </a:r>
          </a:p>
          <a:p>
            <a:pPr marL="171450" lvl="0" indent="-171450">
              <a:lnSpc>
                <a:spcPct val="100000"/>
              </a:lnSpc>
              <a:spcBef>
                <a:spcPts val="0"/>
              </a:spcBef>
              <a:buClrTx/>
              <a:buSzTx/>
              <a:buFontTx/>
              <a:buChar char="-"/>
              <a:defRPr/>
            </a:pPr>
            <a:r>
              <a:rPr lang="en-US" dirty="0"/>
              <a:t>Watching TV and checking social media also hinders your productivity.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These activities don’t aid productivity, but rather, hinder it and make you feel more tired. </a:t>
            </a:r>
          </a:p>
        </p:txBody>
      </p:sp>
      <p:sp>
        <p:nvSpPr>
          <p:cNvPr id="4" name="Slide Number Placeholder 3"/>
          <p:cNvSpPr>
            <a:spLocks noGrp="1"/>
          </p:cNvSpPr>
          <p:nvPr>
            <p:ph type="sldNum" sz="quarter" idx="5"/>
          </p:nvPr>
        </p:nvSpPr>
        <p:spPr/>
        <p:txBody>
          <a:bodyPr/>
          <a:lstStyle/>
          <a:p>
            <a:fld id="{FCE8776F-CDCD-8947-A267-D4F2AE69E4A5}" type="slidenum">
              <a:rPr lang="en-US" smtClean="0"/>
              <a:t>5</a:t>
            </a:fld>
            <a:endParaRPr lang="en-US"/>
          </a:p>
        </p:txBody>
      </p:sp>
    </p:spTree>
    <p:extLst>
      <p:ext uri="{BB962C8B-B14F-4D97-AF65-F5344CB8AC3E}">
        <p14:creationId xmlns:p14="http://schemas.microsoft.com/office/powerpoint/2010/main" val="4109884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Script: Rather, here are some effective ways to use your break.</a:t>
            </a:r>
          </a:p>
          <a:p>
            <a:pPr marL="171450" indent="-171450">
              <a:buFontTx/>
              <a:buChar char="-"/>
            </a:pPr>
            <a:r>
              <a:rPr lang="en-US" dirty="0"/>
              <a:t>Taking a walk helps your brain to receive the oxygen it needs to maintain focus. Go outside and get some fresh air. </a:t>
            </a:r>
          </a:p>
          <a:p>
            <a:pPr marL="171450" indent="-171450">
              <a:buFontTx/>
              <a:buChar char="-"/>
            </a:pPr>
            <a:r>
              <a:rPr lang="en-US" dirty="0"/>
              <a:t>Drinking water </a:t>
            </a:r>
            <a:r>
              <a:rPr lang="en-US" sz="1200" b="0" i="0" kern="1200" dirty="0">
                <a:solidFill>
                  <a:schemeClr val="tx1"/>
                </a:solidFill>
                <a:effectLst/>
                <a:latin typeface="+mn-lt"/>
                <a:ea typeface="+mn-ea"/>
                <a:cs typeface="+mn-cs"/>
              </a:rPr>
              <a:t>helps you think, focus, concentrate, and stay alert. As a result, your energy levels also improve.</a:t>
            </a:r>
            <a:endParaRPr lang="en-US" dirty="0"/>
          </a:p>
          <a:p>
            <a:pPr marL="171450" lvl="0" indent="-171450">
              <a:lnSpc>
                <a:spcPct val="100000"/>
              </a:lnSpc>
              <a:spcBef>
                <a:spcPts val="0"/>
              </a:spcBef>
              <a:buClrTx/>
              <a:buSzTx/>
              <a:buFontTx/>
              <a:buChar char="-"/>
              <a:defRPr/>
            </a:pPr>
            <a:r>
              <a:rPr lang="en-US" dirty="0"/>
              <a:t>Stretching leads to increased blood circulation and improvements in performance. Stretch breaks minimize discomfort and eyestrain without impairing productivity. </a:t>
            </a:r>
          </a:p>
          <a:p>
            <a:pPr marL="171450" lvl="0" indent="-171450">
              <a:lnSpc>
                <a:spcPct val="100000"/>
              </a:lnSpc>
              <a:spcBef>
                <a:spcPts val="0"/>
              </a:spcBef>
              <a:buClrTx/>
              <a:buSzTx/>
              <a:buFontTx/>
              <a:buChar char="-"/>
              <a:defRPr/>
            </a:pPr>
            <a:r>
              <a:rPr lang="en-US" dirty="0"/>
              <a:t>Eat a healthy snack to fuel your energy to help you feel refreshed and awakened. </a:t>
            </a:r>
          </a:p>
        </p:txBody>
      </p:sp>
      <p:sp>
        <p:nvSpPr>
          <p:cNvPr id="4" name="Slide Number Placeholder 3"/>
          <p:cNvSpPr>
            <a:spLocks noGrp="1"/>
          </p:cNvSpPr>
          <p:nvPr>
            <p:ph type="sldNum" sz="quarter" idx="5"/>
          </p:nvPr>
        </p:nvSpPr>
        <p:spPr/>
        <p:txBody>
          <a:bodyPr/>
          <a:lstStyle/>
          <a:p>
            <a:fld id="{FCE8776F-CDCD-8947-A267-D4F2AE69E4A5}" type="slidenum">
              <a:rPr lang="en-US" smtClean="0"/>
              <a:t>6</a:t>
            </a:fld>
            <a:endParaRPr lang="en-US"/>
          </a:p>
        </p:txBody>
      </p:sp>
    </p:spTree>
    <p:extLst>
      <p:ext uri="{BB962C8B-B14F-4D97-AF65-F5344CB8AC3E}">
        <p14:creationId xmlns:p14="http://schemas.microsoft.com/office/powerpoint/2010/main" val="4120365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Script: Now, here are some difference between short and long breaks.</a:t>
            </a:r>
          </a:p>
          <a:p>
            <a:pPr marL="0" indent="0">
              <a:buNone/>
            </a:pPr>
            <a:r>
              <a:rPr lang="en-US" dirty="0"/>
              <a:t>- Every 6 minutes you should take a 30 second break. Short breaks or rest breaks are beneficial to improve productivity while working. </a:t>
            </a:r>
          </a:p>
          <a:p>
            <a:pPr marL="171450" lvl="0" indent="-171450">
              <a:lnSpc>
                <a:spcPct val="100000"/>
              </a:lnSpc>
              <a:spcBef>
                <a:spcPts val="0"/>
              </a:spcBef>
              <a:buClrTx/>
              <a:buSzTx/>
              <a:buFontTx/>
              <a:buChar char="-"/>
              <a:defRPr/>
            </a:pPr>
            <a:r>
              <a:rPr lang="en-US" dirty="0"/>
              <a:t>Burkland illustrates that psychological detachment allows an individual to get away from the task and focus on another subject for a moment. For example, going on a walk for 5 minutes, getting up and looking away from the screen, or doing a quick 1 minute stretch.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dirty="0"/>
          </a:p>
          <a:p>
            <a:endParaRPr lang="en-US" dirty="0"/>
          </a:p>
        </p:txBody>
      </p:sp>
      <p:sp>
        <p:nvSpPr>
          <p:cNvPr id="4" name="Slide Number Placeholder 3"/>
          <p:cNvSpPr>
            <a:spLocks noGrp="1"/>
          </p:cNvSpPr>
          <p:nvPr>
            <p:ph type="sldNum" sz="quarter" idx="5"/>
          </p:nvPr>
        </p:nvSpPr>
        <p:spPr/>
        <p:txBody>
          <a:bodyPr/>
          <a:lstStyle/>
          <a:p>
            <a:fld id="{FCE8776F-CDCD-8947-A267-D4F2AE69E4A5}" type="slidenum">
              <a:rPr lang="en-US" smtClean="0"/>
              <a:t>7</a:t>
            </a:fld>
            <a:endParaRPr lang="en-US"/>
          </a:p>
        </p:txBody>
      </p:sp>
    </p:spTree>
    <p:extLst>
      <p:ext uri="{BB962C8B-B14F-4D97-AF65-F5344CB8AC3E}">
        <p14:creationId xmlns:p14="http://schemas.microsoft.com/office/powerpoint/2010/main" val="271440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Script: Whereas, long breaks</a:t>
            </a:r>
          </a:p>
          <a:p>
            <a:pPr marL="171450" indent="-171450">
              <a:buFontTx/>
              <a:buChar char="-"/>
            </a:pPr>
            <a:r>
              <a:rPr lang="en-US" dirty="0"/>
              <a:t>Allow an individual to leave their study space for leisure activities. Some activities for effective study breaks includes, coloring, reading a book for leisure, and puzzles (Plummer, 2017). </a:t>
            </a:r>
          </a:p>
          <a:p>
            <a:pPr marL="171450" indent="-171450">
              <a:buFontTx/>
              <a:buChar char="-"/>
            </a:pPr>
            <a:r>
              <a:rPr lang="en-US" dirty="0"/>
              <a:t>Long breaks give the ability to schedule meals to unwind and gain energy for productivity. </a:t>
            </a:r>
          </a:p>
          <a:p>
            <a:pPr marL="171450" indent="-171450">
              <a:buFontTx/>
              <a:buChar char="-"/>
            </a:pPr>
            <a:r>
              <a:rPr lang="en-US" dirty="0"/>
              <a:t>Incorporating a restorative break can be used to provide relief and increase tolerance toward completing a difficult task (Plummer, 2017). </a:t>
            </a:r>
          </a:p>
          <a:p>
            <a:pPr marL="171450" indent="-171450">
              <a:buFontTx/>
              <a:buChar char="-"/>
            </a:pPr>
            <a:r>
              <a:rPr lang="en-US" dirty="0"/>
              <a:t>Restorative breaks interrupt anger, frustration, and lack of motivation as well as gives students a more present focus (Plummer, 2017). </a:t>
            </a:r>
          </a:p>
        </p:txBody>
      </p:sp>
      <p:sp>
        <p:nvSpPr>
          <p:cNvPr id="4" name="Slide Number Placeholder 3"/>
          <p:cNvSpPr>
            <a:spLocks noGrp="1"/>
          </p:cNvSpPr>
          <p:nvPr>
            <p:ph type="sldNum" sz="quarter" idx="5"/>
          </p:nvPr>
        </p:nvSpPr>
        <p:spPr/>
        <p:txBody>
          <a:bodyPr/>
          <a:lstStyle/>
          <a:p>
            <a:fld id="{FCE8776F-CDCD-8947-A267-D4F2AE69E4A5}" type="slidenum">
              <a:rPr lang="en-US" smtClean="0"/>
              <a:t>8</a:t>
            </a:fld>
            <a:endParaRPr lang="en-US"/>
          </a:p>
        </p:txBody>
      </p:sp>
    </p:spTree>
    <p:extLst>
      <p:ext uri="{BB962C8B-B14F-4D97-AF65-F5344CB8AC3E}">
        <p14:creationId xmlns:p14="http://schemas.microsoft.com/office/powerpoint/2010/main" val="37153360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watching. I hope that through this workshop, you learned about the different ways to take a break and incorporate them soon into your daily routine. </a:t>
            </a:r>
          </a:p>
        </p:txBody>
      </p:sp>
      <p:sp>
        <p:nvSpPr>
          <p:cNvPr id="4" name="Slide Number Placeholder 3"/>
          <p:cNvSpPr>
            <a:spLocks noGrp="1"/>
          </p:cNvSpPr>
          <p:nvPr>
            <p:ph type="sldNum" sz="quarter" idx="5"/>
          </p:nvPr>
        </p:nvSpPr>
        <p:spPr/>
        <p:txBody>
          <a:bodyPr/>
          <a:lstStyle/>
          <a:p>
            <a:fld id="{FCE8776F-CDCD-8947-A267-D4F2AE69E4A5}" type="slidenum">
              <a:rPr lang="en-US" smtClean="0"/>
              <a:t>9</a:t>
            </a:fld>
            <a:endParaRPr lang="en-US"/>
          </a:p>
        </p:txBody>
      </p:sp>
    </p:spTree>
    <p:extLst>
      <p:ext uri="{BB962C8B-B14F-4D97-AF65-F5344CB8AC3E}">
        <p14:creationId xmlns:p14="http://schemas.microsoft.com/office/powerpoint/2010/main" val="3123930652"/>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3/25/19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157CC2-0FC8-4686-B024-99790E0F5162}" type="datetimeFigureOut">
              <a:rPr lang="en-US" smtClean="0"/>
              <a:t>3/25/19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3/25/19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3/25/19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3/25/19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3/25/19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3/25/19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3/25/19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3/25/19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3/25/19</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3/25/19</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3/25/19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bookcentral.proquest.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191A2-4C0F-ED45-B60C-CDDB14CE36CC}"/>
              </a:ext>
            </a:extLst>
          </p:cNvPr>
          <p:cNvSpPr>
            <a:spLocks noGrp="1"/>
          </p:cNvSpPr>
          <p:nvPr>
            <p:ph type="ctrTitle"/>
          </p:nvPr>
        </p:nvSpPr>
        <p:spPr/>
        <p:txBody>
          <a:bodyPr/>
          <a:lstStyle/>
          <a:p>
            <a:r>
              <a:rPr lang="en-US" dirty="0"/>
              <a:t>Taking effective breaks </a:t>
            </a:r>
          </a:p>
        </p:txBody>
      </p:sp>
      <p:sp>
        <p:nvSpPr>
          <p:cNvPr id="3" name="Subtitle 2">
            <a:extLst>
              <a:ext uri="{FF2B5EF4-FFF2-40B4-BE49-F238E27FC236}">
                <a16:creationId xmlns:a16="http://schemas.microsoft.com/office/drawing/2014/main" id="{FFD6AF6F-C017-9B48-9171-E81E3709B3CB}"/>
              </a:ext>
            </a:extLst>
          </p:cNvPr>
          <p:cNvSpPr>
            <a:spLocks noGrp="1"/>
          </p:cNvSpPr>
          <p:nvPr>
            <p:ph type="subTitle" idx="1"/>
          </p:nvPr>
        </p:nvSpPr>
        <p:spPr>
          <a:xfrm>
            <a:off x="731871" y="3871484"/>
            <a:ext cx="10606337" cy="1069848"/>
          </a:xfrm>
        </p:spPr>
        <p:txBody>
          <a:bodyPr/>
          <a:lstStyle/>
          <a:p>
            <a:r>
              <a:rPr lang="en-US" dirty="0"/>
              <a:t>Marc Roaquin | Academic Coach | </a:t>
            </a:r>
            <a:r>
              <a:rPr lang="en-US" dirty="0" err="1"/>
              <a:t>Kortschak</a:t>
            </a:r>
            <a:r>
              <a:rPr lang="en-US" dirty="0"/>
              <a:t> Center for Learning and Creativity  </a:t>
            </a:r>
          </a:p>
        </p:txBody>
      </p:sp>
    </p:spTree>
    <p:extLst>
      <p:ext uri="{BB962C8B-B14F-4D97-AF65-F5344CB8AC3E}">
        <p14:creationId xmlns:p14="http://schemas.microsoft.com/office/powerpoint/2010/main" val="1444181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6430B-0340-B743-92CF-8E8485BD2FBC}"/>
              </a:ext>
            </a:extLst>
          </p:cNvPr>
          <p:cNvSpPr>
            <a:spLocks noGrp="1"/>
          </p:cNvSpPr>
          <p:nvPr>
            <p:ph type="title"/>
          </p:nvPr>
        </p:nvSpPr>
        <p:spPr/>
        <p:txBody>
          <a:bodyPr/>
          <a:lstStyle/>
          <a:p>
            <a:r>
              <a:rPr lang="en-US" dirty="0"/>
              <a:t>Learning outcomes </a:t>
            </a:r>
          </a:p>
        </p:txBody>
      </p:sp>
      <p:sp>
        <p:nvSpPr>
          <p:cNvPr id="3" name="Content Placeholder 2">
            <a:extLst>
              <a:ext uri="{FF2B5EF4-FFF2-40B4-BE49-F238E27FC236}">
                <a16:creationId xmlns:a16="http://schemas.microsoft.com/office/drawing/2014/main" id="{01F099CD-A70A-5D44-AEFA-2B41D34B2286}"/>
              </a:ext>
            </a:extLst>
          </p:cNvPr>
          <p:cNvSpPr>
            <a:spLocks noGrp="1"/>
          </p:cNvSpPr>
          <p:nvPr>
            <p:ph idx="1"/>
          </p:nvPr>
        </p:nvSpPr>
        <p:spPr/>
        <p:txBody>
          <a:bodyPr>
            <a:normAutofit/>
          </a:bodyPr>
          <a:lstStyle/>
          <a:p>
            <a:r>
              <a:rPr lang="en-US" dirty="0"/>
              <a:t>Students will learn the importance of taking breaks.</a:t>
            </a:r>
          </a:p>
          <a:p>
            <a:r>
              <a:rPr lang="en-US" dirty="0"/>
              <a:t>Incorporate self-care breaks into their daily routine.</a:t>
            </a:r>
          </a:p>
          <a:p>
            <a:r>
              <a:rPr lang="en-US" dirty="0"/>
              <a:t>Differentiate the difference between short breaks and long breaks. </a:t>
            </a:r>
          </a:p>
          <a:p>
            <a:endParaRPr lang="en-US" dirty="0"/>
          </a:p>
          <a:p>
            <a:endParaRPr lang="en-US" dirty="0"/>
          </a:p>
          <a:p>
            <a:endParaRPr lang="en-US" dirty="0"/>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600469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CF226-04AB-1E47-8A13-CFAB26F153E4}"/>
              </a:ext>
            </a:extLst>
          </p:cNvPr>
          <p:cNvSpPr>
            <a:spLocks noGrp="1"/>
          </p:cNvSpPr>
          <p:nvPr>
            <p:ph type="title"/>
          </p:nvPr>
        </p:nvSpPr>
        <p:spPr/>
        <p:txBody>
          <a:bodyPr/>
          <a:lstStyle/>
          <a:p>
            <a:r>
              <a:rPr lang="en-US" dirty="0" err="1"/>
              <a:t>Mythbuster</a:t>
            </a:r>
            <a:r>
              <a:rPr lang="en-US" dirty="0"/>
              <a:t> </a:t>
            </a:r>
          </a:p>
        </p:txBody>
      </p:sp>
      <p:sp>
        <p:nvSpPr>
          <p:cNvPr id="3" name="Content Placeholder 2">
            <a:extLst>
              <a:ext uri="{FF2B5EF4-FFF2-40B4-BE49-F238E27FC236}">
                <a16:creationId xmlns:a16="http://schemas.microsoft.com/office/drawing/2014/main" id="{43F45FB1-5564-8449-AC83-C17B10E1E0BD}"/>
              </a:ext>
            </a:extLst>
          </p:cNvPr>
          <p:cNvSpPr>
            <a:spLocks noGrp="1"/>
          </p:cNvSpPr>
          <p:nvPr>
            <p:ph idx="1"/>
          </p:nvPr>
        </p:nvSpPr>
        <p:spPr/>
        <p:txBody>
          <a:bodyPr>
            <a:normAutofit/>
          </a:bodyPr>
          <a:lstStyle/>
          <a:p>
            <a:r>
              <a:rPr lang="en-US" sz="2800" dirty="0"/>
              <a:t>When on your breaks, watch TV to keep yourself occupied. </a:t>
            </a:r>
          </a:p>
          <a:p>
            <a:pPr lvl="1"/>
            <a:r>
              <a:rPr lang="en-US" sz="3600" dirty="0">
                <a:solidFill>
                  <a:srgbClr val="FF0000"/>
                </a:solidFill>
              </a:rPr>
              <a:t>FALSE</a:t>
            </a:r>
            <a:r>
              <a:rPr lang="en-US" sz="2800" dirty="0">
                <a:solidFill>
                  <a:srgbClr val="FF0000"/>
                </a:solidFill>
              </a:rPr>
              <a:t> </a:t>
            </a:r>
            <a:r>
              <a:rPr lang="en-US" sz="2800" dirty="0"/>
              <a:t>(Hines, 2010)</a:t>
            </a:r>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765565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536F8-1002-364A-97F7-DF3E0A0C9F8F}"/>
              </a:ext>
            </a:extLst>
          </p:cNvPr>
          <p:cNvSpPr>
            <a:spLocks noGrp="1"/>
          </p:cNvSpPr>
          <p:nvPr>
            <p:ph type="title"/>
          </p:nvPr>
        </p:nvSpPr>
        <p:spPr/>
        <p:txBody>
          <a:bodyPr/>
          <a:lstStyle/>
          <a:p>
            <a:r>
              <a:rPr lang="en-US" dirty="0"/>
              <a:t>Importance of breaks </a:t>
            </a:r>
          </a:p>
        </p:txBody>
      </p:sp>
      <p:sp>
        <p:nvSpPr>
          <p:cNvPr id="3" name="Content Placeholder 2">
            <a:extLst>
              <a:ext uri="{FF2B5EF4-FFF2-40B4-BE49-F238E27FC236}">
                <a16:creationId xmlns:a16="http://schemas.microsoft.com/office/drawing/2014/main" id="{DC9DFA33-D512-DF46-A7A6-6D458C6D6A4F}"/>
              </a:ext>
            </a:extLst>
          </p:cNvPr>
          <p:cNvSpPr>
            <a:spLocks noGrp="1"/>
          </p:cNvSpPr>
          <p:nvPr>
            <p:ph idx="1"/>
          </p:nvPr>
        </p:nvSpPr>
        <p:spPr/>
        <p:txBody>
          <a:bodyPr>
            <a:normAutofit/>
          </a:bodyPr>
          <a:lstStyle/>
          <a:p>
            <a:r>
              <a:rPr lang="en-US" sz="2400" dirty="0"/>
              <a:t>Taking regular breaks avoids burnout (Hines, 2010) </a:t>
            </a:r>
          </a:p>
          <a:p>
            <a:r>
              <a:rPr lang="en-US" sz="2400" dirty="0"/>
              <a:t>Increases productivity, socialization</a:t>
            </a:r>
          </a:p>
          <a:p>
            <a:r>
              <a:rPr lang="en-US" sz="2400" dirty="0"/>
              <a:t>Increased physical activity levels</a:t>
            </a:r>
          </a:p>
          <a:p>
            <a:r>
              <a:rPr lang="en-US" sz="2400" dirty="0"/>
              <a:t>Increased mood </a:t>
            </a:r>
          </a:p>
          <a:p>
            <a:pPr lvl="1"/>
            <a:r>
              <a:rPr lang="en-US" sz="2200" dirty="0"/>
              <a:t>(Taylor, King, </a:t>
            </a:r>
            <a:r>
              <a:rPr lang="en-US" sz="2200" dirty="0" err="1"/>
              <a:t>Shegog</a:t>
            </a:r>
            <a:r>
              <a:rPr lang="en-US" sz="2200" dirty="0"/>
              <a:t>, Paxton, Evans-</a:t>
            </a:r>
            <a:r>
              <a:rPr lang="en-US" sz="2200" dirty="0" err="1"/>
              <a:t>Hudnall</a:t>
            </a:r>
            <a:r>
              <a:rPr lang="en-US" sz="2200" dirty="0"/>
              <a:t>, Rempel &amp; Yancey, 2013) </a:t>
            </a:r>
          </a:p>
          <a:p>
            <a:pPr marL="0" indent="0">
              <a:buNone/>
            </a:pPr>
            <a:endParaRPr lang="en-US" dirty="0"/>
          </a:p>
        </p:txBody>
      </p:sp>
    </p:spTree>
    <p:extLst>
      <p:ext uri="{BB962C8B-B14F-4D97-AF65-F5344CB8AC3E}">
        <p14:creationId xmlns:p14="http://schemas.microsoft.com/office/powerpoint/2010/main" val="2883592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8606B-ADF4-3643-BBA8-6ED36D48AB4A}"/>
              </a:ext>
            </a:extLst>
          </p:cNvPr>
          <p:cNvSpPr>
            <a:spLocks noGrp="1"/>
          </p:cNvSpPr>
          <p:nvPr>
            <p:ph type="title"/>
          </p:nvPr>
        </p:nvSpPr>
        <p:spPr/>
        <p:txBody>
          <a:bodyPr/>
          <a:lstStyle/>
          <a:p>
            <a:r>
              <a:rPr lang="en-US" dirty="0"/>
              <a:t>Things to avoid during breaks</a:t>
            </a:r>
          </a:p>
        </p:txBody>
      </p:sp>
      <p:sp>
        <p:nvSpPr>
          <p:cNvPr id="3" name="Content Placeholder 2">
            <a:extLst>
              <a:ext uri="{FF2B5EF4-FFF2-40B4-BE49-F238E27FC236}">
                <a16:creationId xmlns:a16="http://schemas.microsoft.com/office/drawing/2014/main" id="{4E0D1206-84FB-AE42-8A81-D67F4075CC2B}"/>
              </a:ext>
            </a:extLst>
          </p:cNvPr>
          <p:cNvSpPr>
            <a:spLocks noGrp="1"/>
          </p:cNvSpPr>
          <p:nvPr>
            <p:ph idx="1"/>
          </p:nvPr>
        </p:nvSpPr>
        <p:spPr/>
        <p:txBody>
          <a:bodyPr>
            <a:normAutofit/>
          </a:bodyPr>
          <a:lstStyle/>
          <a:p>
            <a:r>
              <a:rPr lang="en-US" dirty="0"/>
              <a:t>Snacking on junk food </a:t>
            </a:r>
          </a:p>
          <a:p>
            <a:r>
              <a:rPr lang="en-US" dirty="0"/>
              <a:t>Watching TV</a:t>
            </a:r>
          </a:p>
          <a:p>
            <a:r>
              <a:rPr lang="en-US" dirty="0"/>
              <a:t>Checking social media</a:t>
            </a:r>
          </a:p>
          <a:p>
            <a:r>
              <a:rPr lang="en-US" dirty="0"/>
              <a:t>Taking naps longer than 30 minutes (Henning, Jacques, Kissel, Sullivan &amp; As-Webb, 2014)</a:t>
            </a:r>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138352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3570B-2F46-6042-A08D-319A19331760}"/>
              </a:ext>
            </a:extLst>
          </p:cNvPr>
          <p:cNvSpPr>
            <a:spLocks noGrp="1"/>
          </p:cNvSpPr>
          <p:nvPr>
            <p:ph type="title"/>
          </p:nvPr>
        </p:nvSpPr>
        <p:spPr/>
        <p:txBody>
          <a:bodyPr/>
          <a:lstStyle/>
          <a:p>
            <a:r>
              <a:rPr lang="en-US" dirty="0"/>
              <a:t>self-care study breaks</a:t>
            </a:r>
          </a:p>
        </p:txBody>
      </p:sp>
      <p:sp>
        <p:nvSpPr>
          <p:cNvPr id="3" name="Content Placeholder 2">
            <a:extLst>
              <a:ext uri="{FF2B5EF4-FFF2-40B4-BE49-F238E27FC236}">
                <a16:creationId xmlns:a16="http://schemas.microsoft.com/office/drawing/2014/main" id="{A42EBBF5-667D-5842-8AF5-D858A2610F64}"/>
              </a:ext>
            </a:extLst>
          </p:cNvPr>
          <p:cNvSpPr>
            <a:spLocks noGrp="1"/>
          </p:cNvSpPr>
          <p:nvPr>
            <p:ph idx="1"/>
          </p:nvPr>
        </p:nvSpPr>
        <p:spPr/>
        <p:txBody>
          <a:bodyPr>
            <a:normAutofit fontScale="62500" lnSpcReduction="20000"/>
          </a:bodyPr>
          <a:lstStyle/>
          <a:p>
            <a:r>
              <a:rPr lang="en-US" sz="5200" dirty="0"/>
              <a:t>Take a walk</a:t>
            </a:r>
          </a:p>
          <a:p>
            <a:r>
              <a:rPr lang="en-US" sz="5200" dirty="0"/>
              <a:t>Drink water </a:t>
            </a:r>
          </a:p>
          <a:p>
            <a:r>
              <a:rPr lang="en-US" sz="5200" dirty="0"/>
              <a:t>Stretch</a:t>
            </a:r>
          </a:p>
          <a:p>
            <a:r>
              <a:rPr lang="en-US" sz="5200" dirty="0"/>
              <a:t>Go outside </a:t>
            </a:r>
          </a:p>
          <a:p>
            <a:r>
              <a:rPr lang="en-US" sz="5200" dirty="0"/>
              <a:t>Eat a healthy snack</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1838750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8CEDB-36CD-F24E-98DB-279FDDBCCA64}"/>
              </a:ext>
            </a:extLst>
          </p:cNvPr>
          <p:cNvSpPr>
            <a:spLocks noGrp="1"/>
          </p:cNvSpPr>
          <p:nvPr>
            <p:ph type="title"/>
          </p:nvPr>
        </p:nvSpPr>
        <p:spPr/>
        <p:txBody>
          <a:bodyPr/>
          <a:lstStyle/>
          <a:p>
            <a:r>
              <a:rPr lang="en-US" dirty="0"/>
              <a:t>Short breaks</a:t>
            </a:r>
          </a:p>
        </p:txBody>
      </p:sp>
      <p:sp>
        <p:nvSpPr>
          <p:cNvPr id="3" name="Content Placeholder 2">
            <a:extLst>
              <a:ext uri="{FF2B5EF4-FFF2-40B4-BE49-F238E27FC236}">
                <a16:creationId xmlns:a16="http://schemas.microsoft.com/office/drawing/2014/main" id="{22195655-A9B3-6D40-9100-DE94025B9303}"/>
              </a:ext>
            </a:extLst>
          </p:cNvPr>
          <p:cNvSpPr>
            <a:spLocks noGrp="1"/>
          </p:cNvSpPr>
          <p:nvPr>
            <p:ph idx="1"/>
          </p:nvPr>
        </p:nvSpPr>
        <p:spPr/>
        <p:txBody>
          <a:bodyPr>
            <a:normAutofit/>
          </a:bodyPr>
          <a:lstStyle/>
          <a:p>
            <a:r>
              <a:rPr lang="en-US" dirty="0"/>
              <a:t>Short breaks are typically 30-seconds to a few minutes</a:t>
            </a:r>
          </a:p>
          <a:p>
            <a:r>
              <a:rPr lang="en-US" dirty="0"/>
              <a:t>Short breaks improved worker productivity (Henning, Jacques, Kissel, Sullivan &amp; As-Webb, 2014).</a:t>
            </a:r>
          </a:p>
          <a:p>
            <a:r>
              <a:rPr lang="en-US" dirty="0"/>
              <a:t>Short breaks provides an opportunity for a psychological detachment (Burkland, 2013)</a:t>
            </a:r>
          </a:p>
          <a:p>
            <a:endParaRPr lang="en-US" dirty="0"/>
          </a:p>
          <a:p>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26270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AC6A3-D50A-F140-A537-849C7206EC7A}"/>
              </a:ext>
            </a:extLst>
          </p:cNvPr>
          <p:cNvSpPr>
            <a:spLocks noGrp="1"/>
          </p:cNvSpPr>
          <p:nvPr>
            <p:ph type="title"/>
          </p:nvPr>
        </p:nvSpPr>
        <p:spPr/>
        <p:txBody>
          <a:bodyPr/>
          <a:lstStyle/>
          <a:p>
            <a:r>
              <a:rPr lang="en-US" dirty="0"/>
              <a:t>Long breaks</a:t>
            </a:r>
          </a:p>
        </p:txBody>
      </p:sp>
      <p:sp>
        <p:nvSpPr>
          <p:cNvPr id="3" name="Content Placeholder 2">
            <a:extLst>
              <a:ext uri="{FF2B5EF4-FFF2-40B4-BE49-F238E27FC236}">
                <a16:creationId xmlns:a16="http://schemas.microsoft.com/office/drawing/2014/main" id="{756B85E2-7118-4743-B2F8-C4496B6696EA}"/>
              </a:ext>
            </a:extLst>
          </p:cNvPr>
          <p:cNvSpPr>
            <a:spLocks noGrp="1"/>
          </p:cNvSpPr>
          <p:nvPr>
            <p:ph idx="1"/>
          </p:nvPr>
        </p:nvSpPr>
        <p:spPr/>
        <p:txBody>
          <a:bodyPr>
            <a:normAutofit/>
          </a:bodyPr>
          <a:lstStyle/>
          <a:p>
            <a:r>
              <a:rPr lang="en-US" dirty="0"/>
              <a:t>Long breaks are usually 30 to 45 minutes</a:t>
            </a:r>
          </a:p>
          <a:p>
            <a:r>
              <a:rPr lang="en-US" dirty="0"/>
              <a:t>Leave your study space for leisure</a:t>
            </a:r>
          </a:p>
          <a:p>
            <a:r>
              <a:rPr lang="en-US" dirty="0"/>
              <a:t>Gives the ability to schedule meals</a:t>
            </a:r>
          </a:p>
          <a:p>
            <a:r>
              <a:rPr lang="en-US" dirty="0"/>
              <a:t>Incorporating a restorative break interrupts escalating moods (Plummer, 2017) </a:t>
            </a:r>
          </a:p>
          <a:p>
            <a:pPr marL="0" indent="0">
              <a:buNone/>
            </a:pPr>
            <a:endParaRPr lang="en-US" dirty="0"/>
          </a:p>
          <a:p>
            <a:pPr marL="0" indent="0">
              <a:buNone/>
            </a:pPr>
            <a:endParaRPr lang="en-US" dirty="0"/>
          </a:p>
          <a:p>
            <a:pPr marL="0"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680267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8E62A-11A1-F640-A38E-B4918CF2E0A7}"/>
              </a:ext>
            </a:extLst>
          </p:cNvPr>
          <p:cNvSpPr>
            <a:spLocks noGrp="1"/>
          </p:cNvSpPr>
          <p:nvPr>
            <p:ph type="title"/>
          </p:nvPr>
        </p:nvSpPr>
        <p:spPr/>
        <p:txBody>
          <a:bodyPr/>
          <a:lstStyle/>
          <a:p>
            <a:r>
              <a:rPr lang="en-US" dirty="0"/>
              <a:t>References </a:t>
            </a:r>
          </a:p>
        </p:txBody>
      </p:sp>
      <p:sp>
        <p:nvSpPr>
          <p:cNvPr id="3" name="Content Placeholder 2">
            <a:extLst>
              <a:ext uri="{FF2B5EF4-FFF2-40B4-BE49-F238E27FC236}">
                <a16:creationId xmlns:a16="http://schemas.microsoft.com/office/drawing/2014/main" id="{83C0C6BF-53ED-B142-A771-66682CD8485F}"/>
              </a:ext>
            </a:extLst>
          </p:cNvPr>
          <p:cNvSpPr>
            <a:spLocks noGrp="1"/>
          </p:cNvSpPr>
          <p:nvPr>
            <p:ph idx="1"/>
          </p:nvPr>
        </p:nvSpPr>
        <p:spPr/>
        <p:txBody>
          <a:bodyPr>
            <a:normAutofit fontScale="92500" lnSpcReduction="20000"/>
          </a:bodyPr>
          <a:lstStyle/>
          <a:p>
            <a:r>
              <a:rPr lang="en-US" dirty="0"/>
              <a:t>Burkland, D. S. (2013). The Effects of Taking a Short Break: Task Difficulty, Need for Recovery and Task Performance. M.S. Thesis. University of Wisconsin-Stout: U.S.</a:t>
            </a:r>
          </a:p>
          <a:p>
            <a:r>
              <a:rPr lang="en-US" dirty="0"/>
              <a:t>Galinsky, T., Swanson, N., Sauter, S., Dunkin, R., Hurrell, J., &amp; </a:t>
            </a:r>
            <a:r>
              <a:rPr lang="en-US" dirty="0" err="1"/>
              <a:t>Schleifer</a:t>
            </a:r>
            <a:r>
              <a:rPr lang="en-US" dirty="0"/>
              <a:t>, L. (2007). </a:t>
            </a:r>
            <a:r>
              <a:rPr lang="en-US" dirty="0" err="1"/>
              <a:t>Supplentary</a:t>
            </a:r>
            <a:r>
              <a:rPr lang="en-US" dirty="0"/>
              <a:t> breaks and stretching exercises for data entry operators: a follow-up field study. </a:t>
            </a:r>
            <a:r>
              <a:rPr lang="en-US" i="1" dirty="0"/>
              <a:t>American Journal of Industrial Medicine </a:t>
            </a:r>
            <a:r>
              <a:rPr lang="en-US" dirty="0"/>
              <a:t>50:519–52</a:t>
            </a:r>
          </a:p>
          <a:p>
            <a:r>
              <a:rPr lang="en-US" dirty="0"/>
              <a:t>Henning, R. A., Jacques, P., Kissel, G. V., Sullivan, A. B., &amp; As-Webb, S. M. (2014). Frequent short rest breaks from computer work: effects on productivity and well-being at two field sites. </a:t>
            </a:r>
            <a:r>
              <a:rPr lang="en-US" i="1" dirty="0"/>
              <a:t>Ergonomics</a:t>
            </a:r>
            <a:r>
              <a:rPr lang="en-US" dirty="0"/>
              <a:t>, 78-91.</a:t>
            </a:r>
          </a:p>
          <a:p>
            <a:r>
              <a:rPr lang="en-US" dirty="0"/>
              <a:t>Hines, S. (2010). </a:t>
            </a:r>
            <a:r>
              <a:rPr lang="en-US" i="1" dirty="0"/>
              <a:t>Productivity for librarians : how to get more done in less time</a:t>
            </a:r>
            <a:r>
              <a:rPr lang="en-US" dirty="0"/>
              <a:t>. Retrieved from </a:t>
            </a:r>
            <a:r>
              <a:rPr lang="en-US" dirty="0">
                <a:hlinkClick r:id="rId3"/>
              </a:rPr>
              <a:t>https://ebookcentral.proquest.com</a:t>
            </a:r>
            <a:endParaRPr lang="en-US" dirty="0"/>
          </a:p>
          <a:p>
            <a:r>
              <a:rPr lang="en-US" dirty="0"/>
              <a:t>Taylor, W.C., King, K.E., </a:t>
            </a:r>
            <a:r>
              <a:rPr lang="en-US" dirty="0" err="1"/>
              <a:t>Shegog</a:t>
            </a:r>
            <a:r>
              <a:rPr lang="en-US" dirty="0"/>
              <a:t>, r., Paxton, R.J., Evans-</a:t>
            </a:r>
            <a:r>
              <a:rPr lang="en-US" dirty="0" err="1"/>
              <a:t>Hudnall</a:t>
            </a:r>
            <a:r>
              <a:rPr lang="en-US" dirty="0"/>
              <a:t>, G. L., Rempel, D.M., &amp; Yancey, A.K. (2013). Booster Breaks in the workplace: participants’ perspectives on the health-promoting work breaks. </a:t>
            </a:r>
            <a:r>
              <a:rPr lang="en-US" i="1" dirty="0"/>
              <a:t>Health Education Research</a:t>
            </a:r>
            <a:r>
              <a:rPr lang="en-US" dirty="0"/>
              <a:t>, 414-425</a:t>
            </a:r>
          </a:p>
          <a:p>
            <a:r>
              <a:rPr lang="en-US" dirty="0"/>
              <a:t>Plummer, K. (2017) Important things to remember about restorative breaks. Retrieved from https://</a:t>
            </a:r>
            <a:r>
              <a:rPr lang="en-US" dirty="0" err="1"/>
              <a:t>kevinplummerphd.com</a:t>
            </a:r>
            <a:r>
              <a:rPr lang="en-US" dirty="0"/>
              <a:t>/restorative-breaks/</a:t>
            </a:r>
          </a:p>
          <a:p>
            <a:endParaRPr lang="en-US" dirty="0"/>
          </a:p>
        </p:txBody>
      </p:sp>
    </p:spTree>
    <p:extLst>
      <p:ext uri="{BB962C8B-B14F-4D97-AF65-F5344CB8AC3E}">
        <p14:creationId xmlns:p14="http://schemas.microsoft.com/office/powerpoint/2010/main" val="20370537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553</TotalTime>
  <Words>1050</Words>
  <Application>Microsoft Macintosh PowerPoint</Application>
  <PresentationFormat>Widescreen</PresentationFormat>
  <Paragraphs>106</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Rockwell</vt:lpstr>
      <vt:lpstr>Rockwell Condensed</vt:lpstr>
      <vt:lpstr>Rockwell Extra Bold</vt:lpstr>
      <vt:lpstr>Wingdings</vt:lpstr>
      <vt:lpstr>Wood Type</vt:lpstr>
      <vt:lpstr>Taking effective breaks </vt:lpstr>
      <vt:lpstr>Learning outcomes </vt:lpstr>
      <vt:lpstr>Mythbuster </vt:lpstr>
      <vt:lpstr>Importance of breaks </vt:lpstr>
      <vt:lpstr>Things to avoid during breaks</vt:lpstr>
      <vt:lpstr>self-care study breaks</vt:lpstr>
      <vt:lpstr>Short breaks</vt:lpstr>
      <vt:lpstr>Long breaks</vt:lpstr>
      <vt:lpstr>References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Taking effective breaks </dc:title>
  <dc:creator>Microsoft Office User</dc:creator>
  <cp:lastModifiedBy>Microsoft Office User</cp:lastModifiedBy>
  <cp:revision>31</cp:revision>
  <dcterms:created xsi:type="dcterms:W3CDTF">2019-01-14T22:06:28Z</dcterms:created>
  <dcterms:modified xsi:type="dcterms:W3CDTF">2019-03-25T22:52:44Z</dcterms:modified>
</cp:coreProperties>
</file>