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5" saveSubsetFonts="1" autoCompressPictures="0">
  <p:sldMasterIdLst>
    <p:sldMasterId id="2147483672" r:id="rId1"/>
  </p:sldMasterIdLst>
  <p:notesMasterIdLst>
    <p:notesMasterId r:id="rId13"/>
  </p:notesMasterIdLst>
  <p:sldIdLst>
    <p:sldId id="256" r:id="rId2"/>
    <p:sldId id="258" r:id="rId3"/>
    <p:sldId id="266" r:id="rId4"/>
    <p:sldId id="260" r:id="rId5"/>
    <p:sldId id="261" r:id="rId6"/>
    <p:sldId id="268" r:id="rId7"/>
    <p:sldId id="262" r:id="rId8"/>
    <p:sldId id="263" r:id="rId9"/>
    <p:sldId id="264" r:id="rId10"/>
    <p:sldId id="265"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23"/>
    <p:restoredTop sz="67644"/>
  </p:normalViewPr>
  <p:slideViewPr>
    <p:cSldViewPr snapToGrid="0" snapToObjects="1">
      <p:cViewPr varScale="1">
        <p:scale>
          <a:sx n="120" d="100"/>
          <a:sy n="120" d="100"/>
        </p:scale>
        <p:origin x="56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77AF0F42-81A9-BF4F-BDC5-DD29BB361CFF}" type="datetimeFigureOut">
              <a:rPr lang="en-US" smtClean="0"/>
              <a:t>4/10/18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D434C1-D7CB-4840-98B3-EC8F957E4251}" type="slidenum">
              <a:rPr lang="en-US" smtClean="0"/>
              <a:t>‹#›</a:t>
            </a:fld>
            <a:endParaRPr lang="en-US"/>
          </a:p>
        </p:txBody>
      </p:sp>
    </p:spTree>
    <p:extLst>
      <p:ext uri="{BB962C8B-B14F-4D97-AF65-F5344CB8AC3E}">
        <p14:creationId xmlns:p14="http://schemas.microsoft.com/office/powerpoint/2010/main" val="106484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Zack Pinto and I am an academic coach</a:t>
            </a:r>
            <a:r>
              <a:rPr lang="en-US" baseline="0" dirty="0"/>
              <a:t> at the USC </a:t>
            </a:r>
            <a:r>
              <a:rPr lang="en-US" baseline="0" dirty="0" err="1"/>
              <a:t>Kortschak</a:t>
            </a:r>
            <a:r>
              <a:rPr lang="en-US" baseline="0" dirty="0"/>
              <a:t> Center for Learning and Creativity. This workshop is titled Know Your Power and you will be learning how to feel confident and comfortable during your next presentation or interview. </a:t>
            </a:r>
            <a:endParaRPr lang="en-US" dirty="0"/>
          </a:p>
        </p:txBody>
      </p:sp>
      <p:sp>
        <p:nvSpPr>
          <p:cNvPr id="4" name="Slide Number Placeholder 3"/>
          <p:cNvSpPr>
            <a:spLocks noGrp="1"/>
          </p:cNvSpPr>
          <p:nvPr>
            <p:ph type="sldNum" sz="quarter" idx="10"/>
          </p:nvPr>
        </p:nvSpPr>
        <p:spPr/>
        <p:txBody>
          <a:bodyPr/>
          <a:lstStyle/>
          <a:p>
            <a:fld id="{DED434C1-D7CB-4840-98B3-EC8F957E4251}" type="slidenum">
              <a:rPr lang="en-US" smtClean="0"/>
              <a:t>25</a:t>
            </a:fld>
            <a:endParaRPr lang="en-US"/>
          </a:p>
        </p:txBody>
      </p:sp>
    </p:spTree>
    <p:extLst>
      <p:ext uri="{BB962C8B-B14F-4D97-AF65-F5344CB8AC3E}">
        <p14:creationId xmlns:p14="http://schemas.microsoft.com/office/powerpoint/2010/main" val="140982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conclusion of this workshop you will be able to create strategies to feel more</a:t>
            </a:r>
            <a:r>
              <a:rPr lang="en-US" baseline="0" dirty="0"/>
              <a:t> confident and comfortable when giving a presentation in class, and be prepared to answer questions and remain poised during interviews. </a:t>
            </a:r>
            <a:endParaRPr lang="en-US" dirty="0"/>
          </a:p>
        </p:txBody>
      </p:sp>
      <p:sp>
        <p:nvSpPr>
          <p:cNvPr id="4" name="Slide Number Placeholder 3"/>
          <p:cNvSpPr>
            <a:spLocks noGrp="1"/>
          </p:cNvSpPr>
          <p:nvPr>
            <p:ph type="sldNum" sz="quarter" idx="10"/>
          </p:nvPr>
        </p:nvSpPr>
        <p:spPr/>
        <p:txBody>
          <a:bodyPr/>
          <a:lstStyle/>
          <a:p>
            <a:fld id="{DED434C1-D7CB-4840-98B3-EC8F957E4251}" type="slidenum">
              <a:rPr lang="en-US" smtClean="0"/>
              <a:t>26</a:t>
            </a:fld>
            <a:endParaRPr lang="en-US"/>
          </a:p>
        </p:txBody>
      </p:sp>
    </p:spTree>
    <p:extLst>
      <p:ext uri="{BB962C8B-B14F-4D97-AF65-F5344CB8AC3E}">
        <p14:creationId xmlns:p14="http://schemas.microsoft.com/office/powerpoint/2010/main" val="111504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thing to remember is that you are not alone</a:t>
            </a:r>
            <a:r>
              <a:rPr lang="en-US" baseline="0" dirty="0"/>
              <a:t> with your fear or anxiety related to public speaking. Studies show that about 10% of people are terrified of public speaking and about 80% of people get anxious and have trouble sleeping the night before they have a presentation or interview. Studies have also documented that people fear public speaking more than death. </a:t>
            </a:r>
            <a:endParaRPr lang="en-US" dirty="0"/>
          </a:p>
        </p:txBody>
      </p:sp>
      <p:sp>
        <p:nvSpPr>
          <p:cNvPr id="4" name="Slide Number Placeholder 3"/>
          <p:cNvSpPr>
            <a:spLocks noGrp="1"/>
          </p:cNvSpPr>
          <p:nvPr>
            <p:ph type="sldNum" sz="quarter" idx="10"/>
          </p:nvPr>
        </p:nvSpPr>
        <p:spPr/>
        <p:txBody>
          <a:bodyPr/>
          <a:lstStyle/>
          <a:p>
            <a:fld id="{DED434C1-D7CB-4840-98B3-EC8F957E4251}" type="slidenum">
              <a:rPr lang="en-US" smtClean="0"/>
              <a:t>27</a:t>
            </a:fld>
            <a:endParaRPr lang="en-US"/>
          </a:p>
        </p:txBody>
      </p:sp>
    </p:spTree>
    <p:extLst>
      <p:ext uri="{BB962C8B-B14F-4D97-AF65-F5344CB8AC3E}">
        <p14:creationId xmlns:p14="http://schemas.microsoft.com/office/powerpoint/2010/main" val="830323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popular</a:t>
            </a:r>
            <a:r>
              <a:rPr lang="en-US" baseline="0" dirty="0"/>
              <a:t> belief is that nonverbal communication is the majority of our communication. Nonverbal communication is the element of communication aside from spoken word including gestures, facial expressions, and overall body language. Nonverbal communication affects how others see you and even how you see yourself. This idea is related to the concept of how the mind changes the body and how the body changes the mind. For example: if you chew on a pen or pencil horizontally, it makes you automatically smile and naturally makes you happier. </a:t>
            </a:r>
            <a:endParaRPr lang="en-US" dirty="0"/>
          </a:p>
        </p:txBody>
      </p:sp>
      <p:sp>
        <p:nvSpPr>
          <p:cNvPr id="4" name="Slide Number Placeholder 3"/>
          <p:cNvSpPr>
            <a:spLocks noGrp="1"/>
          </p:cNvSpPr>
          <p:nvPr>
            <p:ph type="sldNum" sz="quarter" idx="10"/>
          </p:nvPr>
        </p:nvSpPr>
        <p:spPr/>
        <p:txBody>
          <a:bodyPr/>
          <a:lstStyle/>
          <a:p>
            <a:fld id="{DED434C1-D7CB-4840-98B3-EC8F957E4251}" type="slidenum">
              <a:rPr lang="en-US" smtClean="0"/>
              <a:t>28</a:t>
            </a:fld>
            <a:endParaRPr lang="en-US"/>
          </a:p>
        </p:txBody>
      </p:sp>
    </p:spTree>
    <p:extLst>
      <p:ext uri="{BB962C8B-B14F-4D97-AF65-F5344CB8AC3E}">
        <p14:creationId xmlns:p14="http://schemas.microsoft.com/office/powerpoint/2010/main" val="695330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will discuss preparation strategies</a:t>
            </a:r>
            <a:r>
              <a:rPr lang="en-US" baseline="0" dirty="0"/>
              <a:t> for presenting and interviewing. One of the first strategies you can do is record yourself speaking. After the recording, listen for words such as “um” or ”like” and make sure you are speaking at an even pace. Words should be enunciated clearly. You can also film yourself, practice in front of a mirror, or even another person. This will help to ensure that you have proper posture while not fidgeting or swaying and while sitting or standing up straight. </a:t>
            </a:r>
            <a:endParaRPr lang="en-US" dirty="0"/>
          </a:p>
        </p:txBody>
      </p:sp>
      <p:sp>
        <p:nvSpPr>
          <p:cNvPr id="4" name="Slide Number Placeholder 3"/>
          <p:cNvSpPr>
            <a:spLocks noGrp="1"/>
          </p:cNvSpPr>
          <p:nvPr>
            <p:ph type="sldNum" sz="quarter" idx="10"/>
          </p:nvPr>
        </p:nvSpPr>
        <p:spPr/>
        <p:txBody>
          <a:bodyPr/>
          <a:lstStyle/>
          <a:p>
            <a:fld id="{DED434C1-D7CB-4840-98B3-EC8F957E4251}" type="slidenum">
              <a:rPr lang="en-US" smtClean="0"/>
              <a:t>29</a:t>
            </a:fld>
            <a:endParaRPr lang="en-US"/>
          </a:p>
        </p:txBody>
      </p:sp>
    </p:spTree>
    <p:extLst>
      <p:ext uri="{BB962C8B-B14F-4D97-AF65-F5344CB8AC3E}">
        <p14:creationId xmlns:p14="http://schemas.microsoft.com/office/powerpoint/2010/main" val="1450648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examples of power poses. The top row shows high power poses that you should practice right before your interview or presentation to start feeling powerful. The bottom </a:t>
            </a:r>
            <a:r>
              <a:rPr lang="en-US"/>
              <a:t>row depicts </a:t>
            </a:r>
            <a:r>
              <a:rPr lang="en-US" dirty="0"/>
              <a:t>low power poses that show reduced confidence. </a:t>
            </a:r>
          </a:p>
        </p:txBody>
      </p:sp>
      <p:sp>
        <p:nvSpPr>
          <p:cNvPr id="4" name="Slide Number Placeholder 3"/>
          <p:cNvSpPr>
            <a:spLocks noGrp="1"/>
          </p:cNvSpPr>
          <p:nvPr>
            <p:ph type="sldNum" sz="quarter" idx="10"/>
          </p:nvPr>
        </p:nvSpPr>
        <p:spPr/>
        <p:txBody>
          <a:bodyPr/>
          <a:lstStyle/>
          <a:p>
            <a:fld id="{DED434C1-D7CB-4840-98B3-EC8F957E4251}" type="slidenum">
              <a:rPr lang="en-US" smtClean="0"/>
              <a:t>30</a:t>
            </a:fld>
            <a:endParaRPr lang="en-US"/>
          </a:p>
        </p:txBody>
      </p:sp>
    </p:spTree>
    <p:extLst>
      <p:ext uri="{BB962C8B-B14F-4D97-AF65-F5344CB8AC3E}">
        <p14:creationId xmlns:p14="http://schemas.microsoft.com/office/powerpoint/2010/main" val="282840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an interview, it</a:t>
            </a:r>
            <a:r>
              <a:rPr lang="en-US" baseline="0" dirty="0"/>
              <a:t> is</a:t>
            </a:r>
            <a:r>
              <a:rPr lang="en-US" dirty="0"/>
              <a:t> important to be aware</a:t>
            </a:r>
            <a:r>
              <a:rPr lang="en-US" baseline="0" dirty="0"/>
              <a:t> of the power dynamics between you and the interviewer. It is more common for women than men to reduce their stance due to the perceived power dynamics. Make sure to stay confident and feel powerful during your interview regardless. Power poses are shown to increase risk tolerance, increase testosterone for confidence, decrease cortisol to lower stress, and help us to not only fake it until we make it, but really fake it until we become it. Also, it is important to remember not to power pose while presenting or interviewing. </a:t>
            </a:r>
          </a:p>
        </p:txBody>
      </p:sp>
      <p:sp>
        <p:nvSpPr>
          <p:cNvPr id="4" name="Slide Number Placeholder 3"/>
          <p:cNvSpPr>
            <a:spLocks noGrp="1"/>
          </p:cNvSpPr>
          <p:nvPr>
            <p:ph type="sldNum" sz="quarter" idx="10"/>
          </p:nvPr>
        </p:nvSpPr>
        <p:spPr/>
        <p:txBody>
          <a:bodyPr/>
          <a:lstStyle/>
          <a:p>
            <a:fld id="{DED434C1-D7CB-4840-98B3-EC8F957E4251}" type="slidenum">
              <a:rPr lang="en-US" smtClean="0"/>
              <a:t>31</a:t>
            </a:fld>
            <a:endParaRPr lang="en-US"/>
          </a:p>
        </p:txBody>
      </p:sp>
    </p:spTree>
    <p:extLst>
      <p:ext uri="{BB962C8B-B14F-4D97-AF65-F5344CB8AC3E}">
        <p14:creationId xmlns:p14="http://schemas.microsoft.com/office/powerpoint/2010/main" val="152877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When</a:t>
            </a:r>
            <a:r>
              <a:rPr lang="en-US" sz="1200" baseline="0" dirty="0"/>
              <a:t> presenting, these are some key tips to remember. It is important to s</a:t>
            </a:r>
            <a:r>
              <a:rPr lang="en-US" sz="1200" dirty="0"/>
              <a:t>tand in a supported position with your arms by your side or use them naturally.</a:t>
            </a:r>
            <a:r>
              <a:rPr lang="en-US" sz="1200" baseline="0" dirty="0"/>
              <a:t> S</a:t>
            </a:r>
            <a:r>
              <a:rPr lang="en-US" sz="1200" dirty="0"/>
              <a:t>can the room and make eye contact with your peers;</a:t>
            </a:r>
            <a:r>
              <a:rPr lang="en-US" sz="1200" baseline="0" dirty="0"/>
              <a:t> </a:t>
            </a:r>
            <a:r>
              <a:rPr lang="en-US" sz="1200" dirty="0"/>
              <a:t>Keeping eye contact can make the presentation seem more like a conversation with the person you are looking at rather than speaking to a large room. Make</a:t>
            </a:r>
            <a:r>
              <a:rPr lang="en-US" sz="1200" baseline="0" dirty="0"/>
              <a:t> sure to s</a:t>
            </a:r>
            <a:r>
              <a:rPr lang="en-US" sz="1200" dirty="0"/>
              <a:t>peak at a steady pace and most importantly make sure to breathe! You</a:t>
            </a:r>
            <a:r>
              <a:rPr lang="en-US" sz="1200" baseline="0" dirty="0"/>
              <a:t> can also u</a:t>
            </a:r>
            <a:r>
              <a:rPr lang="en-US" sz="1200" dirty="0"/>
              <a:t>se visuals to take some of the attention off of you while you are presenting.</a:t>
            </a:r>
            <a:r>
              <a:rPr lang="en-US" sz="1200" baseline="0" dirty="0"/>
              <a:t> </a:t>
            </a:r>
            <a:endParaRPr lang="en-US" sz="1200" dirty="0"/>
          </a:p>
          <a:p>
            <a:endParaRPr lang="en-US" dirty="0"/>
          </a:p>
        </p:txBody>
      </p:sp>
      <p:sp>
        <p:nvSpPr>
          <p:cNvPr id="4" name="Slide Number Placeholder 3"/>
          <p:cNvSpPr>
            <a:spLocks noGrp="1"/>
          </p:cNvSpPr>
          <p:nvPr>
            <p:ph type="sldNum" sz="quarter" idx="10"/>
          </p:nvPr>
        </p:nvSpPr>
        <p:spPr/>
        <p:txBody>
          <a:bodyPr/>
          <a:lstStyle/>
          <a:p>
            <a:fld id="{DED434C1-D7CB-4840-98B3-EC8F957E4251}" type="slidenum">
              <a:rPr lang="en-US" smtClean="0"/>
              <a:t>32</a:t>
            </a:fld>
            <a:endParaRPr lang="en-US"/>
          </a:p>
        </p:txBody>
      </p:sp>
    </p:spTree>
    <p:extLst>
      <p:ext uri="{BB962C8B-B14F-4D97-AF65-F5344CB8AC3E}">
        <p14:creationId xmlns:p14="http://schemas.microsoft.com/office/powerpoint/2010/main" val="16677546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these are tips for a successful interview.</a:t>
            </a:r>
            <a:r>
              <a:rPr lang="en-US" baseline="0" dirty="0"/>
              <a:t> First when you walk in, make sure to make eye contact when you greet your interviewers. Giving a firm handshake is always a great start to an interview. When seated make sure to sit upright in a comfortable and supported position. If you tend to fidget, try to keep your hands flat on your lap or gently clasp them on your lap or on top of a table. Lastly when seated, make sure to sit still and plant both feet on the ground if your chair is able to swivel to reduce movement. </a:t>
            </a:r>
            <a:endParaRPr lang="en-US" dirty="0"/>
          </a:p>
        </p:txBody>
      </p:sp>
      <p:sp>
        <p:nvSpPr>
          <p:cNvPr id="4" name="Slide Number Placeholder 3"/>
          <p:cNvSpPr>
            <a:spLocks noGrp="1"/>
          </p:cNvSpPr>
          <p:nvPr>
            <p:ph type="sldNum" sz="quarter" idx="10"/>
          </p:nvPr>
        </p:nvSpPr>
        <p:spPr/>
        <p:txBody>
          <a:bodyPr/>
          <a:lstStyle/>
          <a:p>
            <a:fld id="{DED434C1-D7CB-4840-98B3-EC8F957E4251}" type="slidenum">
              <a:rPr lang="en-US" smtClean="0"/>
              <a:t>33</a:t>
            </a:fld>
            <a:endParaRPr lang="en-US"/>
          </a:p>
        </p:txBody>
      </p:sp>
    </p:spTree>
    <p:extLst>
      <p:ext uri="{BB962C8B-B14F-4D97-AF65-F5344CB8AC3E}">
        <p14:creationId xmlns:p14="http://schemas.microsoft.com/office/powerpoint/2010/main" val="21434622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These are more tips to remember</a:t>
            </a:r>
            <a:r>
              <a:rPr lang="en-US" sz="1600" baseline="0" dirty="0"/>
              <a:t> during your next interview. </a:t>
            </a:r>
            <a:r>
              <a:rPr lang="en-US" sz="1600" dirty="0"/>
              <a:t>Do not feel pressured to answer questions right away.</a:t>
            </a:r>
            <a:r>
              <a:rPr lang="en-US" sz="1600" baseline="0" dirty="0"/>
              <a:t> You can </a:t>
            </a:r>
            <a:r>
              <a:rPr lang="en-US" sz="1200" baseline="0" dirty="0"/>
              <a:t>t</a:t>
            </a:r>
            <a:r>
              <a:rPr lang="en-US" dirty="0"/>
              <a:t>ake a moment to breathe, restate the question in your answer, and then deliver your response.</a:t>
            </a:r>
            <a:r>
              <a:rPr lang="en-US" baseline="0" dirty="0"/>
              <a:t> Remember that p</a:t>
            </a:r>
            <a:r>
              <a:rPr lang="en-US" dirty="0"/>
              <a:t>auses feel a lot longer in your head than they do to the person interviewing you.</a:t>
            </a:r>
            <a:r>
              <a:rPr lang="en-US" baseline="0" dirty="0"/>
              <a:t> Also, </a:t>
            </a:r>
            <a:r>
              <a:rPr lang="en-US" sz="1600" baseline="0" dirty="0"/>
              <a:t>m</a:t>
            </a:r>
            <a:r>
              <a:rPr lang="en-US" sz="1600" dirty="0"/>
              <a:t>ake sure to have general answers prepared for commonly asked interview questions, you can find multiple lists of these online. And</a:t>
            </a:r>
            <a:r>
              <a:rPr lang="en-US" sz="1600" baseline="0" dirty="0"/>
              <a:t> n</a:t>
            </a:r>
            <a:r>
              <a:rPr lang="en-US" sz="1600" dirty="0"/>
              <a:t>o matter how you feel the interview went, make sure to end it by shaking the interviewers hand with a smile. </a:t>
            </a:r>
          </a:p>
          <a:p>
            <a:endParaRPr lang="en-US" dirty="0"/>
          </a:p>
        </p:txBody>
      </p:sp>
      <p:sp>
        <p:nvSpPr>
          <p:cNvPr id="4" name="Slide Number Placeholder 3"/>
          <p:cNvSpPr>
            <a:spLocks noGrp="1"/>
          </p:cNvSpPr>
          <p:nvPr>
            <p:ph type="sldNum" sz="quarter" idx="10"/>
          </p:nvPr>
        </p:nvSpPr>
        <p:spPr/>
        <p:txBody>
          <a:bodyPr/>
          <a:lstStyle/>
          <a:p>
            <a:fld id="{DED434C1-D7CB-4840-98B3-EC8F957E4251}" type="slidenum">
              <a:rPr lang="en-US" smtClean="0"/>
              <a:t>34</a:t>
            </a:fld>
            <a:endParaRPr lang="en-US"/>
          </a:p>
        </p:txBody>
      </p:sp>
    </p:spTree>
    <p:extLst>
      <p:ext uri="{BB962C8B-B14F-4D97-AF65-F5344CB8AC3E}">
        <p14:creationId xmlns:p14="http://schemas.microsoft.com/office/powerpoint/2010/main" val="1768833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sources</a:t>
            </a:r>
            <a:r>
              <a:rPr lang="en-US" baseline="0" dirty="0"/>
              <a:t> for this presentation and thank you for listening to this workshop. Now you are equipped with tips to feel powerful in your next presentation or interview. </a:t>
            </a:r>
            <a:endParaRPr lang="en-US" dirty="0"/>
          </a:p>
        </p:txBody>
      </p:sp>
      <p:sp>
        <p:nvSpPr>
          <p:cNvPr id="4" name="Slide Number Placeholder 3"/>
          <p:cNvSpPr>
            <a:spLocks noGrp="1"/>
          </p:cNvSpPr>
          <p:nvPr>
            <p:ph type="sldNum" sz="quarter" idx="10"/>
          </p:nvPr>
        </p:nvSpPr>
        <p:spPr/>
        <p:txBody>
          <a:bodyPr/>
          <a:lstStyle/>
          <a:p>
            <a:fld id="{DED434C1-D7CB-4840-98B3-EC8F957E4251}" type="slidenum">
              <a:rPr lang="en-US" smtClean="0"/>
              <a:t>35</a:t>
            </a:fld>
            <a:endParaRPr lang="en-US"/>
          </a:p>
        </p:txBody>
      </p:sp>
    </p:spTree>
    <p:extLst>
      <p:ext uri="{BB962C8B-B14F-4D97-AF65-F5344CB8AC3E}">
        <p14:creationId xmlns:p14="http://schemas.microsoft.com/office/powerpoint/2010/main" val="246666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B066846-4A30-8A49-B8C7-A719D28248C1}" type="datetimeFigureOut">
              <a:rPr lang="en-US" smtClean="0"/>
              <a:t>4/10/18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3ADFF4-CE4A-0046-AC5D-031800F39EC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B066846-4A30-8A49-B8C7-A719D28248C1}" type="datetimeFigureOut">
              <a:rPr lang="en-US" smtClean="0"/>
              <a:t>4/10/18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3ADFF4-CE4A-0046-AC5D-031800F39EC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B066846-4A30-8A49-B8C7-A719D28248C1}" type="datetimeFigureOut">
              <a:rPr lang="en-US" smtClean="0"/>
              <a:t>4/10/18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3ADFF4-CE4A-0046-AC5D-031800F39EC9}"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1B066846-4A30-8A49-B8C7-A719D28248C1}" type="datetimeFigureOut">
              <a:rPr lang="en-US" smtClean="0"/>
              <a:t>4/10/18</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D63ADFF4-CE4A-0046-AC5D-031800F39EC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1B066846-4A30-8A49-B8C7-A719D28248C1}" type="datetimeFigureOut">
              <a:rPr lang="en-US" smtClean="0"/>
              <a:t>4/10/18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3ADFF4-CE4A-0046-AC5D-031800F39EC9}"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B066846-4A30-8A49-B8C7-A719D28248C1}" type="datetimeFigureOut">
              <a:rPr lang="en-US" smtClean="0"/>
              <a:t>4/10/18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3ADFF4-CE4A-0046-AC5D-031800F39EC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066846-4A30-8A49-B8C7-A719D28248C1}" type="datetimeFigureOut">
              <a:rPr lang="en-US" smtClean="0"/>
              <a:t>4/10/18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3ADFF4-CE4A-0046-AC5D-031800F39EC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1B066846-4A30-8A49-B8C7-A719D28248C1}" type="datetimeFigureOut">
              <a:rPr lang="en-US" smtClean="0"/>
              <a:t>4/10/18</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D63ADFF4-CE4A-0046-AC5D-031800F39EC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1B066846-4A30-8A49-B8C7-A719D28248C1}" type="datetimeFigureOut">
              <a:rPr lang="en-US" smtClean="0"/>
              <a:t>4/10/18</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D63ADFF4-CE4A-0046-AC5D-031800F39EC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066846-4A30-8A49-B8C7-A719D28248C1}" type="datetimeFigureOut">
              <a:rPr lang="en-US" smtClean="0"/>
              <a:t>4/10/18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3ADFF4-CE4A-0046-AC5D-031800F39EC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066846-4A30-8A49-B8C7-A719D28248C1}" type="datetimeFigureOut">
              <a:rPr lang="en-US" smtClean="0"/>
              <a:t>4/10/18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3ADFF4-CE4A-0046-AC5D-031800F39EC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B066846-4A30-8A49-B8C7-A719D28248C1}" type="datetimeFigureOut">
              <a:rPr lang="en-US" smtClean="0"/>
              <a:t>4/10/18</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D63ADFF4-CE4A-0046-AC5D-031800F39EC9}" type="slidenum">
              <a:rPr lang="en-US" smtClean="0"/>
              <a:t>‹#›</a:t>
            </a:fld>
            <a:endParaRPr lang="en-US"/>
          </a:p>
        </p:txBody>
      </p:sp>
    </p:spTree>
    <p:extLst>
      <p:ext uri="{BB962C8B-B14F-4D97-AF65-F5344CB8AC3E}">
        <p14:creationId xmlns:p14="http://schemas.microsoft.com/office/powerpoint/2010/main" val="16027010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100" dirty="0"/>
              <a:t>Know Your Power:</a:t>
            </a:r>
            <a:br>
              <a:rPr lang="en-US" sz="3100" dirty="0"/>
            </a:br>
            <a:r>
              <a:rPr lang="en-US" sz="3100" dirty="0"/>
              <a:t>How to feel confident during your next presentation or interview </a:t>
            </a:r>
          </a:p>
        </p:txBody>
      </p:sp>
      <p:sp>
        <p:nvSpPr>
          <p:cNvPr id="3" name="Subtitle 2"/>
          <p:cNvSpPr>
            <a:spLocks noGrp="1"/>
          </p:cNvSpPr>
          <p:nvPr>
            <p:ph type="subTitle" idx="1"/>
          </p:nvPr>
        </p:nvSpPr>
        <p:spPr/>
        <p:txBody>
          <a:bodyPr/>
          <a:lstStyle/>
          <a:p>
            <a:r>
              <a:rPr lang="en-US" dirty="0"/>
              <a:t>Zack Pinto </a:t>
            </a:r>
          </a:p>
          <a:p>
            <a:r>
              <a:rPr lang="en-US" dirty="0" err="1"/>
              <a:t>Kortschak</a:t>
            </a:r>
            <a:r>
              <a:rPr lang="en-US" dirty="0"/>
              <a:t> Center Academic Coach</a:t>
            </a:r>
          </a:p>
        </p:txBody>
      </p:sp>
    </p:spTree>
    <p:extLst>
      <p:ext uri="{BB962C8B-B14F-4D97-AF65-F5344CB8AC3E}">
        <p14:creationId xmlns:p14="http://schemas.microsoft.com/office/powerpoint/2010/main" val="1620926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normAutofit/>
          </a:bodyPr>
          <a:lstStyle/>
          <a:p>
            <a:r>
              <a:rPr lang="en-US" sz="2800" dirty="0"/>
              <a:t>Students will be able to </a:t>
            </a:r>
            <a:r>
              <a:rPr lang="en-US" sz="2800" b="1" dirty="0"/>
              <a:t>create</a:t>
            </a:r>
            <a:r>
              <a:rPr lang="en-US" sz="2800" dirty="0"/>
              <a:t> strategies to feel more confident and comfortable when giving presentations. </a:t>
            </a:r>
          </a:p>
          <a:p>
            <a:r>
              <a:rPr lang="en-US" sz="2800" dirty="0"/>
              <a:t>Students will be </a:t>
            </a:r>
            <a:r>
              <a:rPr lang="en-US" sz="2800" b="1" dirty="0"/>
              <a:t>prepared</a:t>
            </a:r>
            <a:r>
              <a:rPr lang="en-US" sz="2800" dirty="0"/>
              <a:t> to answer questions and remain poised during interviews. </a:t>
            </a:r>
          </a:p>
        </p:txBody>
      </p:sp>
      <p:sp>
        <p:nvSpPr>
          <p:cNvPr id="4" name="Text Placeholder 3"/>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3270756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 are not alone</a:t>
            </a:r>
          </a:p>
        </p:txBody>
      </p:sp>
      <p:sp>
        <p:nvSpPr>
          <p:cNvPr id="3" name="Content Placeholder 2"/>
          <p:cNvSpPr>
            <a:spLocks noGrp="1"/>
          </p:cNvSpPr>
          <p:nvPr>
            <p:ph idx="1"/>
          </p:nvPr>
        </p:nvSpPr>
        <p:spPr/>
        <p:txBody>
          <a:bodyPr>
            <a:normAutofit/>
          </a:bodyPr>
          <a:lstStyle/>
          <a:p>
            <a:r>
              <a:rPr lang="en-US" sz="2000" dirty="0"/>
              <a:t>About 10% of people are terrified of public speaking</a:t>
            </a:r>
          </a:p>
          <a:p>
            <a:pPr lvl="1"/>
            <a:r>
              <a:rPr lang="en-US" sz="2000" dirty="0"/>
              <a:t>Studies show that people fear public speaking more than death</a:t>
            </a:r>
          </a:p>
          <a:p>
            <a:r>
              <a:rPr lang="en-US" sz="2000" dirty="0"/>
              <a:t>About 80% of people get anxious and have trouble sleeping the night before they have to present or interview</a:t>
            </a:r>
          </a:p>
        </p:txBody>
      </p:sp>
      <p:sp>
        <p:nvSpPr>
          <p:cNvPr id="4" name="Footer Placeholder 3"/>
          <p:cNvSpPr>
            <a:spLocks noGrp="1"/>
          </p:cNvSpPr>
          <p:nvPr>
            <p:ph type="ftr" sz="quarter" idx="11"/>
          </p:nvPr>
        </p:nvSpPr>
        <p:spPr>
          <a:xfrm>
            <a:off x="4637868" y="6080760"/>
            <a:ext cx="5901189" cy="320040"/>
          </a:xfrm>
        </p:spPr>
        <p:txBody>
          <a:bodyPr/>
          <a:lstStyle/>
          <a:p>
            <a:pPr algn="r"/>
            <a:r>
              <a:rPr lang="is-IS" dirty="0"/>
              <a:t>(Morgan, 2011)</a:t>
            </a:r>
            <a:endParaRPr lang="en-US" dirty="0"/>
          </a:p>
        </p:txBody>
      </p:sp>
      <p:pic>
        <p:nvPicPr>
          <p:cNvPr id="6" name="Picture 5"/>
          <p:cNvPicPr>
            <a:picLocks noChangeAspect="1"/>
          </p:cNvPicPr>
          <p:nvPr/>
        </p:nvPicPr>
        <p:blipFill>
          <a:blip r:embed="rId3"/>
          <a:stretch>
            <a:fillRect/>
          </a:stretch>
        </p:blipFill>
        <p:spPr>
          <a:xfrm>
            <a:off x="3930650" y="4201160"/>
            <a:ext cx="4330700" cy="1879600"/>
          </a:xfrm>
          <a:prstGeom prst="rect">
            <a:avLst/>
          </a:prstGeom>
        </p:spPr>
      </p:pic>
    </p:spTree>
    <p:extLst>
      <p:ext uri="{BB962C8B-B14F-4D97-AF65-F5344CB8AC3E}">
        <p14:creationId xmlns:p14="http://schemas.microsoft.com/office/powerpoint/2010/main" val="1725064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Nonverbal communication</a:t>
            </a:r>
          </a:p>
        </p:txBody>
      </p:sp>
      <p:sp>
        <p:nvSpPr>
          <p:cNvPr id="3" name="Content Placeholder 2"/>
          <p:cNvSpPr>
            <a:spLocks noGrp="1"/>
          </p:cNvSpPr>
          <p:nvPr>
            <p:ph idx="1"/>
          </p:nvPr>
        </p:nvSpPr>
        <p:spPr/>
        <p:txBody>
          <a:bodyPr>
            <a:normAutofit fontScale="92500"/>
          </a:bodyPr>
          <a:lstStyle/>
          <a:p>
            <a:pPr lvl="0"/>
            <a:r>
              <a:rPr lang="en-US" sz="2400" dirty="0"/>
              <a:t>A popular belief is that nonverbal communication is the majority of our communication</a:t>
            </a:r>
          </a:p>
          <a:p>
            <a:pPr lvl="1"/>
            <a:r>
              <a:rPr lang="en-US" sz="2200" dirty="0"/>
              <a:t>It affects how others see you</a:t>
            </a:r>
          </a:p>
          <a:p>
            <a:pPr lvl="1"/>
            <a:r>
              <a:rPr lang="en-US" sz="2200" dirty="0"/>
              <a:t>It affects how you see yourself</a:t>
            </a:r>
          </a:p>
          <a:p>
            <a:pPr lvl="0"/>
            <a:r>
              <a:rPr lang="en-US" sz="2400" dirty="0"/>
              <a:t>The mind changes the body and the body changes the mind</a:t>
            </a:r>
          </a:p>
          <a:p>
            <a:pPr lvl="1"/>
            <a:r>
              <a:rPr lang="en-US" sz="2200" dirty="0"/>
              <a:t>Example: Chewing on a pen horizontally, makes you smile and naturally makes you happier</a:t>
            </a:r>
          </a:p>
          <a:p>
            <a:endParaRPr lang="en-US" dirty="0"/>
          </a:p>
        </p:txBody>
      </p:sp>
      <p:sp>
        <p:nvSpPr>
          <p:cNvPr id="4" name="Footer Placeholder 3"/>
          <p:cNvSpPr>
            <a:spLocks noGrp="1"/>
          </p:cNvSpPr>
          <p:nvPr>
            <p:ph type="ftr" sz="quarter" idx="11"/>
          </p:nvPr>
        </p:nvSpPr>
        <p:spPr>
          <a:xfrm>
            <a:off x="4857733" y="6217920"/>
            <a:ext cx="5901189" cy="320040"/>
          </a:xfrm>
        </p:spPr>
        <p:txBody>
          <a:bodyPr/>
          <a:lstStyle/>
          <a:p>
            <a:pPr algn="r"/>
            <a:r>
              <a:rPr lang="is-IS" dirty="0"/>
              <a:t>(Cuddy, 2012)</a:t>
            </a:r>
            <a:endParaRPr lang="en-US" dirty="0"/>
          </a:p>
        </p:txBody>
      </p:sp>
    </p:spTree>
    <p:extLst>
      <p:ext uri="{BB962C8B-B14F-4D97-AF65-F5344CB8AC3E}">
        <p14:creationId xmlns:p14="http://schemas.microsoft.com/office/powerpoint/2010/main" val="1997099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Preparation strategies</a:t>
            </a:r>
          </a:p>
        </p:txBody>
      </p:sp>
      <p:sp>
        <p:nvSpPr>
          <p:cNvPr id="3" name="Content Placeholder 2"/>
          <p:cNvSpPr>
            <a:spLocks noGrp="1"/>
          </p:cNvSpPr>
          <p:nvPr>
            <p:ph idx="1"/>
          </p:nvPr>
        </p:nvSpPr>
        <p:spPr/>
        <p:txBody>
          <a:bodyPr>
            <a:normAutofit lnSpcReduction="10000"/>
          </a:bodyPr>
          <a:lstStyle/>
          <a:p>
            <a:r>
              <a:rPr lang="en-US" sz="2400" dirty="0"/>
              <a:t>Record yourself </a:t>
            </a:r>
          </a:p>
          <a:p>
            <a:pPr lvl="1"/>
            <a:r>
              <a:rPr lang="en-US" sz="2400" dirty="0"/>
              <a:t>Listen for words such as “um” or “like”</a:t>
            </a:r>
          </a:p>
          <a:p>
            <a:pPr lvl="1"/>
            <a:r>
              <a:rPr lang="en-US" sz="2400" dirty="0"/>
              <a:t>Make sure you are speaking at an even pace </a:t>
            </a:r>
          </a:p>
          <a:p>
            <a:r>
              <a:rPr lang="en-US" sz="2400" dirty="0"/>
              <a:t>Film yourself or practice in front of a mirror or another person</a:t>
            </a:r>
          </a:p>
          <a:p>
            <a:pPr lvl="1"/>
            <a:r>
              <a:rPr lang="en-US" sz="2400" dirty="0"/>
              <a:t>Make sure you have good posture and that you are not fidgeting</a:t>
            </a:r>
          </a:p>
        </p:txBody>
      </p:sp>
    </p:spTree>
    <p:extLst>
      <p:ext uri="{BB962C8B-B14F-4D97-AF65-F5344CB8AC3E}">
        <p14:creationId xmlns:p14="http://schemas.microsoft.com/office/powerpoint/2010/main" val="1575899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power poses</a:t>
            </a:r>
          </a:p>
        </p:txBody>
      </p:sp>
      <p:sp>
        <p:nvSpPr>
          <p:cNvPr id="3" name="Content Placeholder 2"/>
          <p:cNvSpPr>
            <a:spLocks noGrp="1"/>
          </p:cNvSpPr>
          <p:nvPr>
            <p:ph sz="half" idx="1"/>
          </p:nvPr>
        </p:nvSpPr>
        <p:spPr>
          <a:xfrm>
            <a:off x="1581913" y="2638044"/>
            <a:ext cx="3176068" cy="3101982"/>
          </a:xfrm>
        </p:spPr>
        <p:txBody>
          <a:bodyPr/>
          <a:lstStyle/>
          <a:p>
            <a:pPr algn="r"/>
            <a:r>
              <a:rPr lang="en-US" sz="2400" dirty="0"/>
              <a:t>High power poses:</a:t>
            </a:r>
          </a:p>
          <a:p>
            <a:pPr algn="r"/>
            <a:endParaRPr lang="en-US" dirty="0"/>
          </a:p>
          <a:p>
            <a:pPr algn="r"/>
            <a:endParaRPr lang="en-US" dirty="0"/>
          </a:p>
          <a:p>
            <a:pPr algn="r"/>
            <a:endParaRPr lang="en-US" dirty="0"/>
          </a:p>
          <a:p>
            <a:pPr algn="r"/>
            <a:r>
              <a:rPr lang="en-US" sz="2400" dirty="0"/>
              <a:t>Low power poses:</a:t>
            </a:r>
          </a:p>
        </p:txBody>
      </p:sp>
      <p:sp>
        <p:nvSpPr>
          <p:cNvPr id="4" name="Content Placeholder 3"/>
          <p:cNvSpPr>
            <a:spLocks noGrp="1"/>
          </p:cNvSpPr>
          <p:nvPr>
            <p:ph sz="half" idx="2"/>
          </p:nvPr>
        </p:nvSpPr>
        <p:spPr>
          <a:xfrm>
            <a:off x="4757981" y="2638044"/>
            <a:ext cx="5850581" cy="3101982"/>
          </a:xfrm>
        </p:spPr>
        <p:txBody>
          <a:bodyPr/>
          <a:lstStyle/>
          <a:p>
            <a:endParaRPr lang="en-US"/>
          </a:p>
        </p:txBody>
      </p:sp>
      <p:pic>
        <p:nvPicPr>
          <p:cNvPr id="5" name="Picture 4" descr="/Users/zpinto/Desktop/body-language-power-poses.jpg"/>
          <p:cNvPicPr/>
          <p:nvPr/>
        </p:nvPicPr>
        <p:blipFill rotWithShape="1">
          <a:blip r:embed="rId3">
            <a:extLst>
              <a:ext uri="{28A0092B-C50C-407E-A947-70E740481C1C}">
                <a14:useLocalDpi xmlns:a14="http://schemas.microsoft.com/office/drawing/2010/main" val="0"/>
              </a:ext>
            </a:extLst>
          </a:blip>
          <a:srcRect t="26222"/>
          <a:stretch/>
        </p:blipFill>
        <p:spPr bwMode="auto">
          <a:xfrm>
            <a:off x="4757981" y="2638044"/>
            <a:ext cx="5850581" cy="310198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55971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Feeling Powerful</a:t>
            </a:r>
          </a:p>
        </p:txBody>
      </p:sp>
      <p:sp>
        <p:nvSpPr>
          <p:cNvPr id="3" name="Content Placeholder 2"/>
          <p:cNvSpPr>
            <a:spLocks noGrp="1"/>
          </p:cNvSpPr>
          <p:nvPr>
            <p:ph idx="1"/>
          </p:nvPr>
        </p:nvSpPr>
        <p:spPr>
          <a:xfrm>
            <a:off x="2231136" y="2638044"/>
            <a:ext cx="7729728" cy="3359800"/>
          </a:xfrm>
        </p:spPr>
        <p:txBody>
          <a:bodyPr>
            <a:noAutofit/>
          </a:bodyPr>
          <a:lstStyle/>
          <a:p>
            <a:pPr lvl="0"/>
            <a:r>
              <a:rPr lang="en-US" sz="2000" dirty="0"/>
              <a:t>Being aware of power dynamics is crucial while interviewing</a:t>
            </a:r>
          </a:p>
          <a:p>
            <a:pPr lvl="1"/>
            <a:r>
              <a:rPr lang="en-US" sz="2000" dirty="0"/>
              <a:t>It is more common for women to reduce their stance than men</a:t>
            </a:r>
          </a:p>
          <a:p>
            <a:pPr lvl="1"/>
            <a:r>
              <a:rPr lang="en-US" sz="2000" dirty="0"/>
              <a:t>Make sure to stay confident in an interview regardless</a:t>
            </a:r>
          </a:p>
          <a:p>
            <a:pPr lvl="0"/>
            <a:r>
              <a:rPr lang="en-US" sz="2000" dirty="0"/>
              <a:t>Power poses:</a:t>
            </a:r>
          </a:p>
          <a:p>
            <a:pPr lvl="1"/>
            <a:r>
              <a:rPr lang="en-US" sz="2000" dirty="0"/>
              <a:t>Increase risk tolerance </a:t>
            </a:r>
          </a:p>
          <a:p>
            <a:pPr lvl="1"/>
            <a:r>
              <a:rPr lang="en-US" sz="2000" dirty="0"/>
              <a:t>Increase testosterone and decrease cortisol</a:t>
            </a:r>
          </a:p>
          <a:p>
            <a:pPr lvl="1"/>
            <a:r>
              <a:rPr lang="en-US" sz="2000" dirty="0"/>
              <a:t>Help to “fake it until we make it,” but really fake it until we </a:t>
            </a:r>
            <a:r>
              <a:rPr lang="en-US" sz="2000" i="1" dirty="0"/>
              <a:t>become</a:t>
            </a:r>
            <a:r>
              <a:rPr lang="en-US" sz="2000" dirty="0"/>
              <a:t> it</a:t>
            </a:r>
          </a:p>
          <a:p>
            <a:r>
              <a:rPr lang="en-US" sz="2000" dirty="0"/>
              <a:t>Do not power pose while presenting or interviewing</a:t>
            </a:r>
          </a:p>
        </p:txBody>
      </p:sp>
      <p:sp>
        <p:nvSpPr>
          <p:cNvPr id="4" name="Footer Placeholder 3"/>
          <p:cNvSpPr>
            <a:spLocks noGrp="1"/>
          </p:cNvSpPr>
          <p:nvPr>
            <p:ph type="ftr" sz="quarter" idx="11"/>
          </p:nvPr>
        </p:nvSpPr>
        <p:spPr>
          <a:xfrm>
            <a:off x="4857733" y="6267515"/>
            <a:ext cx="5901189" cy="320040"/>
          </a:xfrm>
        </p:spPr>
        <p:txBody>
          <a:bodyPr/>
          <a:lstStyle/>
          <a:p>
            <a:pPr algn="r"/>
            <a:r>
              <a:rPr lang="nb-NO" dirty="0"/>
              <a:t>(</a:t>
            </a:r>
            <a:r>
              <a:rPr lang="nb-NO" dirty="0" err="1"/>
              <a:t>Carney</a:t>
            </a:r>
            <a:r>
              <a:rPr lang="nb-NO" dirty="0"/>
              <a:t> et. al., 2010)</a:t>
            </a:r>
            <a:endParaRPr lang="en-US" dirty="0"/>
          </a:p>
        </p:txBody>
      </p:sp>
    </p:spTree>
    <p:extLst>
      <p:ext uri="{BB962C8B-B14F-4D97-AF65-F5344CB8AC3E}">
        <p14:creationId xmlns:p14="http://schemas.microsoft.com/office/powerpoint/2010/main" val="951964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presentation</a:t>
            </a:r>
            <a:endParaRPr lang="en-US" dirty="0"/>
          </a:p>
        </p:txBody>
      </p:sp>
      <p:sp>
        <p:nvSpPr>
          <p:cNvPr id="3" name="Content Placeholder 2"/>
          <p:cNvSpPr>
            <a:spLocks noGrp="1"/>
          </p:cNvSpPr>
          <p:nvPr>
            <p:ph idx="1"/>
          </p:nvPr>
        </p:nvSpPr>
        <p:spPr/>
        <p:txBody>
          <a:bodyPr/>
          <a:lstStyle/>
          <a:p>
            <a:r>
              <a:rPr lang="en-US" dirty="0"/>
              <a:t>Stand in a supported position with your arms by your side or use them naturally</a:t>
            </a:r>
          </a:p>
          <a:p>
            <a:r>
              <a:rPr lang="en-US" dirty="0"/>
              <a:t>Scan the room and make eye contact with your peers</a:t>
            </a:r>
          </a:p>
          <a:p>
            <a:pPr lvl="1"/>
            <a:r>
              <a:rPr lang="en-US" sz="1800" dirty="0"/>
              <a:t>Keeping eye contact can make the presentation seem more like a conversation</a:t>
            </a:r>
          </a:p>
          <a:p>
            <a:r>
              <a:rPr lang="en-US" dirty="0"/>
              <a:t>Speak at a steady pace and make sure to breathe! </a:t>
            </a:r>
          </a:p>
          <a:p>
            <a:r>
              <a:rPr lang="en-US" dirty="0"/>
              <a:t>Use visuals if you want some of the attention taken off of you</a:t>
            </a:r>
          </a:p>
          <a:p>
            <a:endParaRPr lang="en-US" dirty="0"/>
          </a:p>
        </p:txBody>
      </p:sp>
      <p:pic>
        <p:nvPicPr>
          <p:cNvPr id="6" name="Picture 5"/>
          <p:cNvPicPr>
            <a:picLocks noChangeAspect="1"/>
          </p:cNvPicPr>
          <p:nvPr/>
        </p:nvPicPr>
        <p:blipFill>
          <a:blip r:embed="rId3"/>
          <a:stretch>
            <a:fillRect/>
          </a:stretch>
        </p:blipFill>
        <p:spPr>
          <a:xfrm>
            <a:off x="9093415" y="3866397"/>
            <a:ext cx="2857500" cy="2844800"/>
          </a:xfrm>
          <a:prstGeom prst="rect">
            <a:avLst/>
          </a:prstGeom>
        </p:spPr>
      </p:pic>
    </p:spTree>
    <p:extLst>
      <p:ext uri="{BB962C8B-B14F-4D97-AF65-F5344CB8AC3E}">
        <p14:creationId xmlns:p14="http://schemas.microsoft.com/office/powerpoint/2010/main" val="1784615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interview</a:t>
            </a:r>
          </a:p>
        </p:txBody>
      </p:sp>
      <p:sp>
        <p:nvSpPr>
          <p:cNvPr id="3" name="Content Placeholder 2"/>
          <p:cNvSpPr>
            <a:spLocks noGrp="1"/>
          </p:cNvSpPr>
          <p:nvPr>
            <p:ph idx="1"/>
          </p:nvPr>
        </p:nvSpPr>
        <p:spPr/>
        <p:txBody>
          <a:bodyPr/>
          <a:lstStyle/>
          <a:p>
            <a:r>
              <a:rPr lang="en-US" dirty="0"/>
              <a:t>Walk in, make eye contact, greet your interviewer(s), and give a firm handshake </a:t>
            </a:r>
          </a:p>
          <a:p>
            <a:r>
              <a:rPr lang="en-US" dirty="0"/>
              <a:t>Make sure to sit upright in a comfortable and supported position</a:t>
            </a:r>
          </a:p>
          <a:p>
            <a:r>
              <a:rPr lang="en-US" dirty="0"/>
              <a:t>If you tend to fidget try to keep your hands flat or hold them together on your lap</a:t>
            </a:r>
          </a:p>
          <a:p>
            <a:r>
              <a:rPr lang="en-US" dirty="0"/>
              <a:t>Make sure to sit still with both feet on the ground if your chair is able to swivel.</a:t>
            </a:r>
          </a:p>
        </p:txBody>
      </p:sp>
      <p:sp>
        <p:nvSpPr>
          <p:cNvPr id="4" name="Footer Placeholder 3"/>
          <p:cNvSpPr>
            <a:spLocks noGrp="1"/>
          </p:cNvSpPr>
          <p:nvPr>
            <p:ph type="ftr" sz="quarter" idx="11"/>
          </p:nvPr>
        </p:nvSpPr>
        <p:spPr>
          <a:xfrm>
            <a:off x="4857733" y="6267515"/>
            <a:ext cx="5901189" cy="320040"/>
          </a:xfrm>
        </p:spPr>
        <p:txBody>
          <a:bodyPr/>
          <a:lstStyle/>
          <a:p>
            <a:pPr algn="r"/>
            <a:r>
              <a:rPr lang="en-US" dirty="0"/>
              <a:t>(Cuddy et. al., 2015)</a:t>
            </a:r>
          </a:p>
        </p:txBody>
      </p:sp>
      <p:pic>
        <p:nvPicPr>
          <p:cNvPr id="6" name="Picture 5"/>
          <p:cNvPicPr>
            <a:picLocks noChangeAspect="1"/>
          </p:cNvPicPr>
          <p:nvPr/>
        </p:nvPicPr>
        <p:blipFill>
          <a:blip r:embed="rId3"/>
          <a:stretch>
            <a:fillRect/>
          </a:stretch>
        </p:blipFill>
        <p:spPr>
          <a:xfrm>
            <a:off x="4241800" y="4711485"/>
            <a:ext cx="3708400" cy="2146514"/>
          </a:xfrm>
          <a:prstGeom prst="rect">
            <a:avLst/>
          </a:prstGeom>
        </p:spPr>
      </p:pic>
    </p:spTree>
    <p:extLst>
      <p:ext uri="{BB962C8B-B14F-4D97-AF65-F5344CB8AC3E}">
        <p14:creationId xmlns:p14="http://schemas.microsoft.com/office/powerpoint/2010/main" val="552440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interview (Cont.)</a:t>
            </a:r>
          </a:p>
        </p:txBody>
      </p:sp>
      <p:sp>
        <p:nvSpPr>
          <p:cNvPr id="3" name="Content Placeholder 2"/>
          <p:cNvSpPr>
            <a:spLocks noGrp="1"/>
          </p:cNvSpPr>
          <p:nvPr>
            <p:ph idx="1"/>
          </p:nvPr>
        </p:nvSpPr>
        <p:spPr>
          <a:xfrm>
            <a:off x="2231136" y="2576051"/>
            <a:ext cx="7729728" cy="3101983"/>
          </a:xfrm>
        </p:spPr>
        <p:txBody>
          <a:bodyPr/>
          <a:lstStyle/>
          <a:p>
            <a:r>
              <a:rPr lang="en-US" sz="1600" dirty="0"/>
              <a:t>Do not feel pressured to answer questions right away</a:t>
            </a:r>
          </a:p>
          <a:p>
            <a:pPr lvl="1"/>
            <a:r>
              <a:rPr lang="en-US" dirty="0"/>
              <a:t>Take a moment to breathe, restate the question in your answer, and then deliver your response.</a:t>
            </a:r>
          </a:p>
          <a:p>
            <a:pPr lvl="1"/>
            <a:r>
              <a:rPr lang="en-US" dirty="0"/>
              <a:t>Pauses feel a lot longer in your head than they do to the person interviewing you</a:t>
            </a:r>
          </a:p>
          <a:p>
            <a:r>
              <a:rPr lang="en-US" sz="1600" dirty="0"/>
              <a:t>Make sure to have general answers prepared for commonly asked interview questions</a:t>
            </a:r>
          </a:p>
          <a:p>
            <a:r>
              <a:rPr lang="en-US" sz="1600" dirty="0"/>
              <a:t>No matter how you feel the interview went, make sure to end it by shaking the interviewers hand with a smile</a:t>
            </a:r>
          </a:p>
          <a:p>
            <a:pPr lvl="1"/>
            <a:endParaRPr lang="en-US" dirty="0"/>
          </a:p>
        </p:txBody>
      </p:sp>
      <p:pic>
        <p:nvPicPr>
          <p:cNvPr id="4" name="Picture 3"/>
          <p:cNvPicPr>
            <a:picLocks noChangeAspect="1"/>
          </p:cNvPicPr>
          <p:nvPr/>
        </p:nvPicPr>
        <p:blipFill>
          <a:blip r:embed="rId3"/>
          <a:stretch>
            <a:fillRect/>
          </a:stretch>
        </p:blipFill>
        <p:spPr>
          <a:xfrm>
            <a:off x="5551836" y="4775257"/>
            <a:ext cx="4064000" cy="1805553"/>
          </a:xfrm>
          <a:prstGeom prst="rect">
            <a:avLst/>
          </a:prstGeom>
        </p:spPr>
      </p:pic>
    </p:spTree>
    <p:extLst>
      <p:ext uri="{BB962C8B-B14F-4D97-AF65-F5344CB8AC3E}">
        <p14:creationId xmlns:p14="http://schemas.microsoft.com/office/powerpoint/2010/main" val="1665771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2231136" y="2638044"/>
            <a:ext cx="7729728" cy="3778254"/>
          </a:xfrm>
        </p:spPr>
        <p:txBody>
          <a:bodyPr>
            <a:noAutofit/>
          </a:bodyPr>
          <a:lstStyle/>
          <a:p>
            <a:r>
              <a:rPr lang="en-US" sz="1600" dirty="0"/>
              <a:t>Carney, D. R., Cuddy, A. J., &amp; Yap, A. J. (2010). Power posing: Brief nonverbal displays affect neuroendocrine levels and risk tolerance. </a:t>
            </a:r>
            <a:r>
              <a:rPr lang="en-US" sz="1600" i="1" dirty="0"/>
              <a:t>Psychological science</a:t>
            </a:r>
            <a:r>
              <a:rPr lang="en-US" sz="1600" dirty="0"/>
              <a:t>, </a:t>
            </a:r>
            <a:r>
              <a:rPr lang="en-US" sz="1600" i="1" dirty="0"/>
              <a:t>21</a:t>
            </a:r>
            <a:r>
              <a:rPr lang="en-US" sz="1600" dirty="0"/>
              <a:t>(10), 1363-1368.</a:t>
            </a:r>
          </a:p>
          <a:p>
            <a:r>
              <a:rPr lang="en-US" sz="1600" dirty="0"/>
              <a:t>Cuddy, A.J. (2012). Your body language may shape who you are [Video file]. Retrieved from https://</a:t>
            </a:r>
            <a:r>
              <a:rPr lang="en-US" sz="1600" dirty="0" err="1"/>
              <a:t>www.ted.com</a:t>
            </a:r>
            <a:r>
              <a:rPr lang="en-US" sz="1600" dirty="0"/>
              <a:t>/talks/</a:t>
            </a:r>
            <a:r>
              <a:rPr lang="en-US" sz="1600" dirty="0" err="1"/>
              <a:t>amy_cuddy_your_body_language</a:t>
            </a:r>
            <a:r>
              <a:rPr lang="en-US" sz="1600" dirty="0"/>
              <a:t>_ </a:t>
            </a:r>
            <a:r>
              <a:rPr lang="en-US" sz="1600" dirty="0" err="1"/>
              <a:t>shapes_who_you_are</a:t>
            </a:r>
            <a:endParaRPr lang="en-US" sz="1600" dirty="0"/>
          </a:p>
          <a:p>
            <a:r>
              <a:rPr lang="en-US" sz="1600" dirty="0"/>
              <a:t>Cuddy, A. J., </a:t>
            </a:r>
            <a:r>
              <a:rPr lang="en-US" sz="1600" dirty="0" err="1"/>
              <a:t>Wilmuth</a:t>
            </a:r>
            <a:r>
              <a:rPr lang="en-US" sz="1600" dirty="0"/>
              <a:t>, C. A., Yap, A. J., &amp; Carney, D. R. (2015). Preparatory power posing affects nonverbal presence and job interview performance. </a:t>
            </a:r>
            <a:r>
              <a:rPr lang="en-US" sz="1600" i="1" dirty="0"/>
              <a:t>Journal of Applied Psychology</a:t>
            </a:r>
            <a:r>
              <a:rPr lang="en-US" sz="1600" dirty="0"/>
              <a:t>, </a:t>
            </a:r>
            <a:r>
              <a:rPr lang="en-US" sz="1600" i="1" dirty="0"/>
              <a:t>100</a:t>
            </a:r>
            <a:r>
              <a:rPr lang="en-US" sz="1600" dirty="0"/>
              <a:t>(4), 1286.</a:t>
            </a:r>
          </a:p>
          <a:p>
            <a:r>
              <a:rPr lang="en-US" sz="1600" dirty="0"/>
              <a:t>Morgan, N. (2011, August 11). Why we fear public speaking and how to overcome it. Retrieved January 24, 2018, from https://</a:t>
            </a:r>
            <a:r>
              <a:rPr lang="en-US" sz="1600" dirty="0" err="1"/>
              <a:t>www.forbes.com</a:t>
            </a:r>
            <a:r>
              <a:rPr lang="en-US" sz="1600" dirty="0"/>
              <a:t>/sites/</a:t>
            </a:r>
            <a:r>
              <a:rPr lang="en-US" sz="1600" dirty="0" err="1"/>
              <a:t>nickmorgan</a:t>
            </a:r>
            <a:r>
              <a:rPr lang="en-US" sz="1600" dirty="0"/>
              <a:t>/2011/03/30/why-we-fear-public-speaking-and-how-to-overcome-it/#6801e9a460b2</a:t>
            </a:r>
          </a:p>
          <a:p>
            <a:r>
              <a:rPr lang="en-US" sz="1600" dirty="0"/>
              <a:t>All images were taken by Google Images</a:t>
            </a:r>
          </a:p>
        </p:txBody>
      </p:sp>
    </p:spTree>
    <p:extLst>
      <p:ext uri="{BB962C8B-B14F-4D97-AF65-F5344CB8AC3E}">
        <p14:creationId xmlns:p14="http://schemas.microsoft.com/office/powerpoint/2010/main" val="1526312265"/>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1975</TotalTime>
  <Words>1410</Words>
  <Application>Microsoft Macintosh PowerPoint</Application>
  <PresentationFormat>Widescreen</PresentationFormat>
  <Paragraphs>86</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Gill Sans MT</vt:lpstr>
      <vt:lpstr>Parcel</vt:lpstr>
      <vt:lpstr>Know Your Power: How to feel confident during your next presentation or interview </vt:lpstr>
      <vt:lpstr>Learning Objectives</vt:lpstr>
      <vt:lpstr>You are not alone</vt:lpstr>
      <vt:lpstr>Nonverbal communication</vt:lpstr>
      <vt:lpstr>Preparation strategies</vt:lpstr>
      <vt:lpstr>power poses</vt:lpstr>
      <vt:lpstr>Feeling Powerful</vt:lpstr>
      <vt:lpstr>the presentation</vt:lpstr>
      <vt:lpstr>The interview</vt:lpstr>
      <vt:lpstr>The interview (Cont.)</vt:lpstr>
      <vt:lpstr>References</vt:lpstr>
    </vt:vector>
  </TitlesOfParts>
  <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 Your Power: How to feel confident during your next presentation or interview. </dc:title>
  <dc:creator>Zack Pinto</dc:creator>
  <cp:lastModifiedBy>Zack Pinto</cp:lastModifiedBy>
  <cp:revision>47</cp:revision>
  <cp:lastPrinted>2018-04-10T19:58:53Z</cp:lastPrinted>
  <dcterms:created xsi:type="dcterms:W3CDTF">2018-01-17T16:57:52Z</dcterms:created>
  <dcterms:modified xsi:type="dcterms:W3CDTF">2018-04-10T21:46:48Z</dcterms:modified>
</cp:coreProperties>
</file>