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6" r:id="rId1"/>
  </p:sldMasterIdLst>
  <p:notesMasterIdLst>
    <p:notesMasterId r:id="rId9"/>
  </p:notesMasterIdLst>
  <p:sldIdLst>
    <p:sldId id="256" r:id="rId2"/>
    <p:sldId id="262" r:id="rId3"/>
    <p:sldId id="261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47"/>
    <p:restoredTop sz="67845"/>
  </p:normalViewPr>
  <p:slideViewPr>
    <p:cSldViewPr snapToGrid="0" snapToObjects="1">
      <p:cViewPr>
        <p:scale>
          <a:sx n="70" d="100"/>
          <a:sy n="70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ACA6D-D9C5-604D-AF84-07EAAAF9BD54}" type="datetimeFigureOut">
              <a:rPr lang="en-US" smtClean="0"/>
              <a:t>4/5/18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1DAFA-9753-9942-AD2E-9C52377DA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22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workshop will help you in creating a well organized binder for school. </a:t>
            </a:r>
          </a:p>
          <a:p>
            <a:r>
              <a:rPr lang="en-US" baseline="0" dirty="0" smtClean="0"/>
              <a:t>To understand organization, you must learn the definition of “organize”, which is the formation of a coherent unity or functioning whole.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1DAFA-9753-9942-AD2E-9C52377DAC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The learning objective:</a:t>
            </a:r>
            <a:r>
              <a:rPr lang="en-US" b="1" baseline="0" dirty="0" smtClean="0"/>
              <a:t> </a:t>
            </a:r>
            <a:r>
              <a:rPr lang="en-US" baseline="0" dirty="0" smtClean="0"/>
              <a:t>This presentation will show you the value in organizing your binder, analyze how to stay organized, and create efficient strategies towards organization.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1DAFA-9753-9942-AD2E-9C52377DAC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Why does organization</a:t>
            </a:r>
            <a:r>
              <a:rPr lang="en-US" b="1" baseline="0" dirty="0" smtClean="0"/>
              <a:t> matter</a:t>
            </a:r>
            <a:endParaRPr lang="en-US" b="1" dirty="0" smtClean="0"/>
          </a:p>
          <a:p>
            <a:r>
              <a:rPr lang="en-US" b="1" dirty="0" smtClean="0"/>
              <a:t>Everything has a spot: </a:t>
            </a:r>
            <a:r>
              <a:rPr lang="en-US" dirty="0" smtClean="0"/>
              <a:t>with a binder, you know exactly where to find all those important documents, school assignments, dates, calendars, etc.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Having a binder(s) helps you be accountable: </a:t>
            </a:r>
            <a:r>
              <a:rPr lang="en-US" dirty="0" smtClean="0"/>
              <a:t>Everything is written down and organized, which mean there is no hiding from it.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You are able to track progress:</a:t>
            </a:r>
            <a:r>
              <a:rPr lang="en-US" b="1" baseline="0" dirty="0" smtClean="0"/>
              <a:t> </a:t>
            </a:r>
            <a:r>
              <a:rPr lang="en-US" dirty="0" smtClean="0"/>
              <a:t>time budgeting, accountability, and school binders. There is a clear starting point and being organized shows you how far you have come.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1DAFA-9753-9942-AD2E-9C52377DAC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54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Importance</a:t>
            </a:r>
            <a:r>
              <a:rPr lang="en-US" b="1" baseline="0" dirty="0" smtClean="0"/>
              <a:t> of Organization</a:t>
            </a:r>
          </a:p>
          <a:p>
            <a:r>
              <a:rPr lang="en-US" baseline="0" dirty="0" smtClean="0"/>
              <a:t>-  According to </a:t>
            </a:r>
            <a:r>
              <a:rPr lang="en-US" baseline="0" dirty="0" err="1" smtClean="0"/>
              <a:t>Dembo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Seli</a:t>
            </a:r>
            <a:r>
              <a:rPr lang="en-US" baseline="0" dirty="0" smtClean="0"/>
              <a:t>, organization is useful in remembering class materials.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In many situations, having designated categories within your binder reinforces retrieval cues.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 way in which you can organize your binders can be by subjects (math, biology, English)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 benefit of organization is that new information can be stored more easily than a cluttered mess.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1DAFA-9753-9942-AD2E-9C52377DAC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20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Organizing</a:t>
            </a:r>
            <a:r>
              <a:rPr lang="en-US" b="1" baseline="0" dirty="0" smtClean="0"/>
              <a:t> the binder/folder</a:t>
            </a:r>
          </a:p>
          <a:p>
            <a:r>
              <a:rPr lang="en-US" b="0" baseline="0" dirty="0" smtClean="0"/>
              <a:t>Here are the 7 steps in organizing your binder:</a:t>
            </a:r>
          </a:p>
          <a:p>
            <a:pPr marL="228600" indent="-228600">
              <a:buAutoNum type="arabicPeriod"/>
            </a:pPr>
            <a:r>
              <a:rPr lang="en-US" b="0" baseline="0" dirty="0" smtClean="0"/>
              <a:t>Designate one binder or folder for each course</a:t>
            </a:r>
          </a:p>
          <a:p>
            <a:pPr marL="228600" indent="-228600">
              <a:buAutoNum type="arabicPeriod"/>
            </a:pPr>
            <a:r>
              <a:rPr lang="en-US" b="0" baseline="0" dirty="0" smtClean="0"/>
              <a:t>Label each tab in the binder accordingly </a:t>
            </a:r>
          </a:p>
          <a:p>
            <a:pPr marL="228600" indent="-228600">
              <a:buAutoNum type="arabicPeriod"/>
            </a:pPr>
            <a:r>
              <a:rPr lang="en-US" b="0" baseline="0" dirty="0" smtClean="0"/>
              <a:t>Put divider into your binders </a:t>
            </a:r>
          </a:p>
          <a:p>
            <a:pPr marL="228600" indent="-228600">
              <a:buAutoNum type="arabicPeriod"/>
            </a:pPr>
            <a:endParaRPr lang="en-US" b="0" baseline="0" dirty="0" smtClean="0"/>
          </a:p>
          <a:p>
            <a:pPr marL="228600" indent="-228600">
              <a:buAutoNum type="arabicPeriod"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1DAFA-9753-9942-AD2E-9C52377DAC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6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baseline="0" dirty="0" smtClean="0"/>
              <a:t>4. Decide what </a:t>
            </a:r>
            <a:r>
              <a:rPr lang="en-US" b="0" baseline="0" dirty="0" smtClean="0"/>
              <a:t>divider </a:t>
            </a:r>
            <a:r>
              <a:rPr lang="en-US" b="0" baseline="0" dirty="0" smtClean="0"/>
              <a:t>will be based on (will it be homework, projects, courses)</a:t>
            </a:r>
          </a:p>
          <a:p>
            <a:pPr marL="0" indent="0">
              <a:buNone/>
            </a:pPr>
            <a:r>
              <a:rPr lang="en-US" b="0" baseline="0" dirty="0" smtClean="0"/>
              <a:t>5. Date each piece of documents you receive and place it in the appropriate divider</a:t>
            </a:r>
          </a:p>
          <a:p>
            <a:pPr marL="0" indent="0">
              <a:buNone/>
            </a:pPr>
            <a:r>
              <a:rPr lang="en-US" b="0" baseline="0" dirty="0" smtClean="0"/>
              <a:t>6. Have a designated location for each binder and label the spine</a:t>
            </a:r>
          </a:p>
          <a:p>
            <a:pPr marL="0" indent="0">
              <a:buNone/>
            </a:pPr>
            <a:r>
              <a:rPr lang="en-US" b="0" baseline="0" dirty="0" smtClean="0"/>
              <a:t>7. Invest in a 3 hole puncher so that the sheets can be collected in a categorized manner in the binder.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1DAFA-9753-9942-AD2E-9C52377DAC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5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Conclusion: Hopefully</a:t>
            </a:r>
            <a:r>
              <a:rPr lang="en-US" baseline="0" dirty="0" smtClean="0"/>
              <a:t> that through this workshop, you are now better equipped with organizing your very own binder for class.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1DAFA-9753-9942-AD2E-9C52377DAC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28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DA51639-B2D6-4652-B8C3-1B4C224A7BAF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44961B7-6B89-48AB-966F-622E2788EECC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BC48EC7-AF6A-48D3-8284-14BACBEBDD84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BC48EC7-AF6A-48D3-8284-14BACBEBDD84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BC48EC7-AF6A-48D3-8284-14BACBEBDD84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4E0BF79-FAC6-4A96-8DE1-F7B82E2E1652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8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3521" y="2359110"/>
            <a:ext cx="9070497" cy="121192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How to Organize a binder/folder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3521" y="4363164"/>
            <a:ext cx="9523877" cy="45720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Presented by: Marc Roaquin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3943521" y="1105313"/>
            <a:ext cx="7776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</a:t>
            </a:r>
            <a:r>
              <a:rPr lang="en-US" sz="2400" dirty="0" err="1"/>
              <a:t>Kortschak</a:t>
            </a:r>
            <a:r>
              <a:rPr lang="en-US" sz="2400" dirty="0"/>
              <a:t> Center for Learning and Creativity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0374">
            <a:off x="445950" y="1838875"/>
            <a:ext cx="2791302" cy="225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7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404856"/>
            <a:ext cx="8610600" cy="1293028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439748"/>
            <a:ext cx="16084296" cy="2151511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1800" dirty="0"/>
              <a:t>B</a:t>
            </a:r>
            <a:r>
              <a:rPr lang="en-US" sz="1800" dirty="0" smtClean="0"/>
              <a:t>y </a:t>
            </a:r>
            <a:r>
              <a:rPr lang="en-US" sz="1800" dirty="0"/>
              <a:t>the end of this presentation you should be able to: </a:t>
            </a:r>
            <a:endParaRPr lang="en-US" sz="1800" dirty="0" smtClean="0"/>
          </a:p>
          <a:p>
            <a:pPr>
              <a:lnSpc>
                <a:spcPct val="200000"/>
              </a:lnSpc>
            </a:pPr>
            <a:r>
              <a:rPr lang="en-US" sz="1800" dirty="0"/>
              <a:t>U</a:t>
            </a:r>
            <a:r>
              <a:rPr lang="en-US" sz="1800" dirty="0" smtClean="0"/>
              <a:t>nderstand </a:t>
            </a:r>
            <a:r>
              <a:rPr lang="en-US" sz="1800" dirty="0"/>
              <a:t>the importance behind organizing your </a:t>
            </a:r>
            <a:r>
              <a:rPr lang="en-US" sz="1800" dirty="0" smtClean="0"/>
              <a:t>binder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 </a:t>
            </a:r>
            <a:r>
              <a:rPr lang="en-US" sz="1800" dirty="0"/>
              <a:t>A</a:t>
            </a:r>
            <a:r>
              <a:rPr lang="en-US" sz="1800" dirty="0" smtClean="0"/>
              <a:t>ssess </a:t>
            </a:r>
            <a:r>
              <a:rPr lang="en-US" sz="1800" dirty="0"/>
              <a:t>how you stay </a:t>
            </a:r>
            <a:r>
              <a:rPr lang="en-US" sz="1800" dirty="0" smtClean="0"/>
              <a:t>organized</a:t>
            </a:r>
          </a:p>
          <a:p>
            <a:pPr>
              <a:lnSpc>
                <a:spcPct val="200000"/>
              </a:lnSpc>
            </a:pPr>
            <a:r>
              <a:rPr lang="en-US" sz="1800" dirty="0"/>
              <a:t>D</a:t>
            </a:r>
            <a:r>
              <a:rPr lang="en-US" sz="1800" dirty="0" smtClean="0"/>
              <a:t>evelop </a:t>
            </a:r>
            <a:r>
              <a:rPr lang="en-US" sz="1800" dirty="0"/>
              <a:t>your own way of organizing your binder.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8" y="4279323"/>
            <a:ext cx="4489704" cy="2394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583" y="4279323"/>
            <a:ext cx="3286453" cy="23706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55027" y="6488668"/>
            <a:ext cx="3764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Retrieved from: Google Images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6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194" y="1991701"/>
            <a:ext cx="3018234" cy="4024313"/>
          </a:xfrm>
        </p:spPr>
      </p:pic>
      <p:sp>
        <p:nvSpPr>
          <p:cNvPr id="8" name="TextBox 7"/>
          <p:cNvSpPr txBox="1"/>
          <p:nvPr/>
        </p:nvSpPr>
        <p:spPr>
          <a:xfrm>
            <a:off x="400185" y="1991701"/>
            <a:ext cx="73905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sz="2400" dirty="0" smtClean="0"/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400" dirty="0" smtClean="0"/>
              <a:t>Everything has a spot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400" dirty="0" smtClean="0"/>
              <a:t>Having a binder(s) helps you be accountable</a:t>
            </a:r>
          </a:p>
          <a:p>
            <a:pPr marL="342900" indent="-342900">
              <a:lnSpc>
                <a:spcPct val="200000"/>
              </a:lnSpc>
              <a:buFont typeface="Arial" charset="0"/>
              <a:buChar char="•"/>
            </a:pPr>
            <a:r>
              <a:rPr lang="en-US" sz="2400" dirty="0" smtClean="0"/>
              <a:t>You are able to track progress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293285" y="6344841"/>
            <a:ext cx="370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Retrieved from: </a:t>
            </a:r>
            <a:r>
              <a:rPr lang="en-US" smtClean="0"/>
              <a:t>Google Images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672376" y="677989"/>
            <a:ext cx="632096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ORGANIZATION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4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364416"/>
            <a:ext cx="8610600" cy="1293028"/>
          </a:xfrm>
        </p:spPr>
        <p:txBody>
          <a:bodyPr/>
          <a:lstStyle/>
          <a:p>
            <a:r>
              <a:rPr lang="en-US" dirty="0" smtClean="0"/>
              <a:t>Importance of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59" y="1529428"/>
            <a:ext cx="6710082" cy="240283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/>
              <a:t>Organizational strategies are useful in remembering class material </a:t>
            </a:r>
            <a:r>
              <a:rPr lang="en-US" sz="1400" dirty="0" smtClean="0"/>
              <a:t>(</a:t>
            </a:r>
            <a:r>
              <a:rPr lang="en-US" sz="1400" dirty="0" err="1" smtClean="0"/>
              <a:t>Dembo</a:t>
            </a:r>
            <a:r>
              <a:rPr lang="en-US" sz="1400" dirty="0" smtClean="0"/>
              <a:t> &amp; </a:t>
            </a:r>
            <a:r>
              <a:rPr lang="en-US" sz="1400" dirty="0" err="1" smtClean="0"/>
              <a:t>Seli</a:t>
            </a:r>
            <a:r>
              <a:rPr lang="en-US" sz="1400" dirty="0" smtClean="0"/>
              <a:t>, 2016). 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Categories provide useful retrieval cues in many situations </a:t>
            </a:r>
            <a:r>
              <a:rPr lang="en-US" sz="1400" dirty="0" smtClean="0"/>
              <a:t>(</a:t>
            </a:r>
            <a:r>
              <a:rPr lang="en-US" sz="1400" dirty="0" err="1" smtClean="0"/>
              <a:t>Dembo</a:t>
            </a:r>
            <a:r>
              <a:rPr lang="en-US" sz="1400" dirty="0" smtClean="0"/>
              <a:t> &amp; </a:t>
            </a:r>
            <a:r>
              <a:rPr lang="en-US" sz="1400" dirty="0" err="1" smtClean="0"/>
              <a:t>Seli</a:t>
            </a:r>
            <a:r>
              <a:rPr lang="en-US" sz="1400" dirty="0" smtClean="0"/>
              <a:t>, 2016). 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You can organize your binder/folder based on categories (ex. Biology, Math, or English)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A body of new information learned is stored more effectively and remembered more when it is organized </a:t>
            </a:r>
            <a:r>
              <a:rPr lang="en-US" sz="1400" dirty="0" smtClean="0"/>
              <a:t>(Ormrod, 2011). 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268" y="1712125"/>
            <a:ext cx="4188919" cy="47765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91948" y="6488668"/>
            <a:ext cx="370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Retrieved from: Google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the binder/folder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7094" y="2407265"/>
            <a:ext cx="9273988" cy="3513525"/>
          </a:xfrm>
        </p:spPr>
        <p:txBody>
          <a:bodyPr/>
          <a:lstStyle/>
          <a:p>
            <a:pPr marL="342900" lvl="4" indent="-342900">
              <a:lnSpc>
                <a:spcPct val="200000"/>
              </a:lnSpc>
              <a:spcBef>
                <a:spcPts val="0"/>
              </a:spcBef>
              <a:defRPr/>
            </a:pPr>
            <a:r>
              <a:rPr lang="en-US" sz="2200" dirty="0" smtClean="0"/>
              <a:t>Designate one binder/folder for each course.</a:t>
            </a:r>
          </a:p>
          <a:p>
            <a:pPr marL="342900" lvl="4" indent="-342900">
              <a:lnSpc>
                <a:spcPct val="200000"/>
              </a:lnSpc>
              <a:spcBef>
                <a:spcPts val="0"/>
              </a:spcBef>
              <a:defRPr/>
            </a:pPr>
            <a:r>
              <a:rPr lang="en-US" sz="2200" dirty="0" smtClean="0"/>
              <a:t>Label each tab accordingly.</a:t>
            </a:r>
          </a:p>
          <a:p>
            <a:pPr marL="342900" lvl="4" indent="-342900">
              <a:lnSpc>
                <a:spcPct val="200000"/>
              </a:lnSpc>
              <a:spcBef>
                <a:spcPts val="0"/>
              </a:spcBef>
              <a:defRPr/>
            </a:pPr>
            <a:r>
              <a:rPr lang="en-US" sz="2200" dirty="0" smtClean="0"/>
              <a:t>Put dividers into your binders.</a:t>
            </a:r>
          </a:p>
          <a:p>
            <a:pPr marL="285750" marR="0" lvl="4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6" y="2407265"/>
            <a:ext cx="5082988" cy="28137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91948" y="6488668"/>
            <a:ext cx="370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Retrieved from: Google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69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406" y="2057401"/>
            <a:ext cx="7151594" cy="401067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Decide what each section will be based on (e.g. course, subject, homework, etc.)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Date each document received and </a:t>
            </a:r>
            <a:r>
              <a:rPr lang="en-US" dirty="0" smtClean="0"/>
              <a:t>place them in the appropriate section of the binder.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Keep binders in a set place and label each spine.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Invest in a 3 hole puncher.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7" y="2454696"/>
            <a:ext cx="4842200" cy="32160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8396402" y="6488668"/>
            <a:ext cx="3795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Retrieved from: Google images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9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901532"/>
            <a:ext cx="8610600" cy="1293028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93392"/>
            <a:ext cx="10820400" cy="402412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 err="1"/>
              <a:t>Dembo</a:t>
            </a:r>
            <a:r>
              <a:rPr lang="en-US" sz="1600" dirty="0"/>
              <a:t>, M. H., &amp; </a:t>
            </a:r>
            <a:r>
              <a:rPr lang="en-US" sz="1600" dirty="0" err="1"/>
              <a:t>Seli</a:t>
            </a:r>
            <a:r>
              <a:rPr lang="en-US" sz="1600" dirty="0"/>
              <a:t>, H. (2016). </a:t>
            </a:r>
            <a:r>
              <a:rPr lang="en-US" sz="1600" i="1" dirty="0"/>
              <a:t>Motivation and learning strategies for college success: A self-	</a:t>
            </a:r>
            <a:r>
              <a:rPr lang="en-US" sz="1600" i="1" dirty="0" smtClean="0"/>
              <a:t>	regulation </a:t>
            </a:r>
            <a:r>
              <a:rPr lang="en-US" sz="1600" i="1" dirty="0"/>
              <a:t>approach (5</a:t>
            </a:r>
            <a:r>
              <a:rPr lang="en-US" sz="1600" i="1" baseline="30000" dirty="0"/>
              <a:t>th</a:t>
            </a:r>
            <a:r>
              <a:rPr lang="en-US" sz="1600" i="1" dirty="0"/>
              <a:t> ed.). </a:t>
            </a:r>
            <a:r>
              <a:rPr lang="en-US" sz="1600" dirty="0"/>
              <a:t>New York: Routledge.</a:t>
            </a:r>
          </a:p>
          <a:p>
            <a:pPr>
              <a:lnSpc>
                <a:spcPct val="200000"/>
              </a:lnSpc>
            </a:pPr>
            <a:r>
              <a:rPr lang="en-US" sz="1600" dirty="0"/>
              <a:t>Google </a:t>
            </a:r>
            <a:r>
              <a:rPr lang="en-US" sz="1600" dirty="0" smtClean="0"/>
              <a:t>images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Lawson, A. (2017, July 25). Printable Student Binder (blog) Retrieved from 		https://justagirlandherblog.com/printable-student-binder/</a:t>
            </a:r>
          </a:p>
          <a:p>
            <a:pPr>
              <a:lnSpc>
                <a:spcPct val="200000"/>
              </a:lnSpc>
            </a:pPr>
            <a:r>
              <a:rPr lang="en-US" sz="1600" dirty="0"/>
              <a:t>Merriam-Webster. (</a:t>
            </a:r>
            <a:r>
              <a:rPr lang="en-US" sz="1600" dirty="0" err="1"/>
              <a:t>n.d.</a:t>
            </a:r>
            <a:r>
              <a:rPr lang="en-US" sz="1600" dirty="0"/>
              <a:t>). Definition of organize. Retrieved March 28, 2018, from https://</a:t>
            </a:r>
            <a:r>
              <a:rPr lang="en-US" sz="1600" dirty="0" smtClean="0"/>
              <a:t>www.merriam-	webster.com/dictionary/organize</a:t>
            </a:r>
          </a:p>
          <a:p>
            <a:pPr>
              <a:lnSpc>
                <a:spcPct val="200000"/>
              </a:lnSpc>
            </a:pPr>
            <a:r>
              <a:rPr lang="en-US" sz="1600" dirty="0" err="1" smtClean="0"/>
              <a:t>Ormrod</a:t>
            </a:r>
            <a:r>
              <a:rPr lang="en-US" sz="1600" dirty="0" smtClean="0"/>
              <a:t>, J. E. (2011). </a:t>
            </a:r>
            <a:r>
              <a:rPr lang="en-US" sz="1600" i="1" dirty="0" smtClean="0"/>
              <a:t>Human learning</a:t>
            </a:r>
            <a:r>
              <a:rPr lang="en-US" sz="1600" dirty="0" smtClean="0"/>
              <a:t> (6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ed.). Englewood Cliffs, NJ: Prentice Hall. </a:t>
            </a:r>
          </a:p>
        </p:txBody>
      </p:sp>
    </p:spTree>
    <p:extLst>
      <p:ext uri="{BB962C8B-B14F-4D97-AF65-F5344CB8AC3E}">
        <p14:creationId xmlns:p14="http://schemas.microsoft.com/office/powerpoint/2010/main" val="106221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564</TotalTime>
  <Words>624</Words>
  <Application>Microsoft Macintosh PowerPoint</Application>
  <PresentationFormat>Widescreen</PresentationFormat>
  <Paragraphs>68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Vapor Trail</vt:lpstr>
      <vt:lpstr>How to Organize a binder/folder</vt:lpstr>
      <vt:lpstr>Learning Objectives</vt:lpstr>
      <vt:lpstr>PowerPoint Presentation</vt:lpstr>
      <vt:lpstr>Importance of Organization</vt:lpstr>
      <vt:lpstr>Organizing the binder/folder</vt:lpstr>
      <vt:lpstr>Organizing cont. </vt:lpstr>
      <vt:lpstr>References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Organize a binder/folder</dc:title>
  <dc:creator>Marc Roaquin</dc:creator>
  <cp:lastModifiedBy>Marc Roaquin</cp:lastModifiedBy>
  <cp:revision>34</cp:revision>
  <dcterms:created xsi:type="dcterms:W3CDTF">2018-01-24T19:23:14Z</dcterms:created>
  <dcterms:modified xsi:type="dcterms:W3CDTF">2018-04-06T03:33:58Z</dcterms:modified>
</cp:coreProperties>
</file>