
<file path=[Content_Types].xml><?xml version="1.0" encoding="utf-8"?>
<Types xmlns="http://schemas.openxmlformats.org/package/2006/content-types">
  <Default Extension="bmp" ContentType="image/bmp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smine Revels" userId="ede22f58d3fb88ce" providerId="LiveId" clId="{9A4BB67E-57CF-421A-8144-DADFA61A886D}"/>
    <pc:docChg chg="custSel modSld">
      <pc:chgData name="Jasmine Revels" userId="ede22f58d3fb88ce" providerId="LiveId" clId="{9A4BB67E-57CF-421A-8144-DADFA61A886D}" dt="2018-04-16T04:45:39.143" v="134" actId="20577"/>
      <pc:docMkLst>
        <pc:docMk/>
      </pc:docMkLst>
      <pc:sldChg chg="modSp">
        <pc:chgData name="Jasmine Revels" userId="ede22f58d3fb88ce" providerId="LiveId" clId="{9A4BB67E-57CF-421A-8144-DADFA61A886D}" dt="2018-04-16T03:59:24.701" v="121" actId="20577"/>
        <pc:sldMkLst>
          <pc:docMk/>
          <pc:sldMk cId="1836094198" sldId="260"/>
        </pc:sldMkLst>
        <pc:spChg chg="mod">
          <ac:chgData name="Jasmine Revels" userId="ede22f58d3fb88ce" providerId="LiveId" clId="{9A4BB67E-57CF-421A-8144-DADFA61A886D}" dt="2018-04-16T03:59:24.701" v="121" actId="20577"/>
          <ac:spMkLst>
            <pc:docMk/>
            <pc:sldMk cId="1836094198" sldId="260"/>
            <ac:spMk id="3" creationId="{DCC44D1D-073A-413A-A3C8-A77CFBCB1F26}"/>
          </ac:spMkLst>
        </pc:spChg>
      </pc:sldChg>
      <pc:sldChg chg="modSp">
        <pc:chgData name="Jasmine Revels" userId="ede22f58d3fb88ce" providerId="LiveId" clId="{9A4BB67E-57CF-421A-8144-DADFA61A886D}" dt="2018-04-16T04:45:39.143" v="134" actId="20577"/>
        <pc:sldMkLst>
          <pc:docMk/>
          <pc:sldMk cId="3176582118" sldId="263"/>
        </pc:sldMkLst>
        <pc:spChg chg="mod">
          <ac:chgData name="Jasmine Revels" userId="ede22f58d3fb88ce" providerId="LiveId" clId="{9A4BB67E-57CF-421A-8144-DADFA61A886D}" dt="2018-04-16T04:45:39.143" v="134" actId="20577"/>
          <ac:spMkLst>
            <pc:docMk/>
            <pc:sldMk cId="3176582118" sldId="263"/>
            <ac:spMk id="3" creationId="{100585C2-C707-45B4-967C-B7E2FE69BACD}"/>
          </ac:spMkLst>
        </pc:spChg>
      </pc:sldChg>
    </pc:docChg>
  </pc:docChgLst>
  <pc:docChgLst>
    <pc:chgData name="Jasmine Revels" userId="ede22f58d3fb88ce" providerId="LiveId" clId="{A0133605-AD93-4909-90B9-B96F64B60562}"/>
    <pc:docChg chg="undo custSel addSld modSld">
      <pc:chgData name="Jasmine Revels" userId="ede22f58d3fb88ce" providerId="LiveId" clId="{A0133605-AD93-4909-90B9-B96F64B60562}" dt="2018-03-30T07:14:02.581" v="3853" actId="20577"/>
      <pc:docMkLst>
        <pc:docMk/>
      </pc:docMkLst>
      <pc:sldChg chg="modSp">
        <pc:chgData name="Jasmine Revels" userId="ede22f58d3fb88ce" providerId="LiveId" clId="{A0133605-AD93-4909-90B9-B96F64B60562}" dt="2018-03-23T07:09:59.952" v="3178" actId="2711"/>
        <pc:sldMkLst>
          <pc:docMk/>
          <pc:sldMk cId="3135655497" sldId="256"/>
        </pc:sldMkLst>
        <pc:spChg chg="mod">
          <ac:chgData name="Jasmine Revels" userId="ede22f58d3fb88ce" providerId="LiveId" clId="{A0133605-AD93-4909-90B9-B96F64B60562}" dt="2018-03-23T07:09:59.952" v="3178" actId="2711"/>
          <ac:spMkLst>
            <pc:docMk/>
            <pc:sldMk cId="3135655497" sldId="256"/>
            <ac:spMk id="3" creationId="{F7636C17-3DC8-41D7-99B5-1A89B2EE357E}"/>
          </ac:spMkLst>
        </pc:spChg>
      </pc:sldChg>
      <pc:sldChg chg="modSp modTransition">
        <pc:chgData name="Jasmine Revels" userId="ede22f58d3fb88ce" providerId="LiveId" clId="{A0133605-AD93-4909-90B9-B96F64B60562}" dt="2018-03-23T06:49:42.994" v="2939" actId="20577"/>
        <pc:sldMkLst>
          <pc:docMk/>
          <pc:sldMk cId="1960193831" sldId="257"/>
        </pc:sldMkLst>
        <pc:spChg chg="mod">
          <ac:chgData name="Jasmine Revels" userId="ede22f58d3fb88ce" providerId="LiveId" clId="{A0133605-AD93-4909-90B9-B96F64B60562}" dt="2018-03-23T06:49:42.994" v="2939" actId="20577"/>
          <ac:spMkLst>
            <pc:docMk/>
            <pc:sldMk cId="1960193831" sldId="257"/>
            <ac:spMk id="3" creationId="{5B054791-904C-450A-B676-145826E7184B}"/>
          </ac:spMkLst>
        </pc:spChg>
      </pc:sldChg>
      <pc:sldChg chg="addSp delSp modSp">
        <pc:chgData name="Jasmine Revels" userId="ede22f58d3fb88ce" providerId="LiveId" clId="{A0133605-AD93-4909-90B9-B96F64B60562}" dt="2018-03-23T06:52:30.154" v="2960" actId="20577"/>
        <pc:sldMkLst>
          <pc:docMk/>
          <pc:sldMk cId="330099059" sldId="258"/>
        </pc:sldMkLst>
        <pc:spChg chg="mod">
          <ac:chgData name="Jasmine Revels" userId="ede22f58d3fb88ce" providerId="LiveId" clId="{A0133605-AD93-4909-90B9-B96F64B60562}" dt="2018-03-23T06:52:30.154" v="2960" actId="20577"/>
          <ac:spMkLst>
            <pc:docMk/>
            <pc:sldMk cId="330099059" sldId="258"/>
            <ac:spMk id="3" creationId="{249C7667-4CB2-46F6-8950-0830612B5DA2}"/>
          </ac:spMkLst>
        </pc:spChg>
        <pc:spChg chg="add del mod">
          <ac:chgData name="Jasmine Revels" userId="ede22f58d3fb88ce" providerId="LiveId" clId="{A0133605-AD93-4909-90B9-B96F64B60562}" dt="2018-03-23T04:43:02.301" v="1798" actId="931"/>
          <ac:spMkLst>
            <pc:docMk/>
            <pc:sldMk cId="330099059" sldId="258"/>
            <ac:spMk id="7" creationId="{90F2D4A5-2E5D-4A51-AA87-3E11D9A77283}"/>
          </ac:spMkLst>
        </pc:spChg>
        <pc:picChg chg="mod">
          <ac:chgData name="Jasmine Revels" userId="ede22f58d3fb88ce" providerId="LiveId" clId="{A0133605-AD93-4909-90B9-B96F64B60562}" dt="2018-03-23T06:33:41.242" v="2728" actId="1076"/>
          <ac:picMkLst>
            <pc:docMk/>
            <pc:sldMk cId="330099059" sldId="258"/>
            <ac:picMk id="5" creationId="{B45C8E06-7F72-4CAD-8396-A2A2E9589FA5}"/>
          </ac:picMkLst>
        </pc:picChg>
        <pc:picChg chg="add del mod">
          <ac:chgData name="Jasmine Revels" userId="ede22f58d3fb88ce" providerId="LiveId" clId="{A0133605-AD93-4909-90B9-B96F64B60562}" dt="2018-03-23T04:43:02.301" v="1798" actId="931"/>
          <ac:picMkLst>
            <pc:docMk/>
            <pc:sldMk cId="330099059" sldId="258"/>
            <ac:picMk id="6" creationId="{81CC24DC-ED52-4B82-93F2-01545AD4900D}"/>
          </ac:picMkLst>
        </pc:picChg>
      </pc:sldChg>
      <pc:sldChg chg="modSp">
        <pc:chgData name="Jasmine Revels" userId="ede22f58d3fb88ce" providerId="LiveId" clId="{A0133605-AD93-4909-90B9-B96F64B60562}" dt="2018-03-23T06:28:43.145" v="2684" actId="20577"/>
        <pc:sldMkLst>
          <pc:docMk/>
          <pc:sldMk cId="2540270084" sldId="259"/>
        </pc:sldMkLst>
        <pc:spChg chg="mod">
          <ac:chgData name="Jasmine Revels" userId="ede22f58d3fb88ce" providerId="LiveId" clId="{A0133605-AD93-4909-90B9-B96F64B60562}" dt="2018-03-23T06:28:43.145" v="2684" actId="20577"/>
          <ac:spMkLst>
            <pc:docMk/>
            <pc:sldMk cId="2540270084" sldId="259"/>
            <ac:spMk id="3" creationId="{F64D88F8-3394-4B82-A0AF-D50E74715B5C}"/>
          </ac:spMkLst>
        </pc:spChg>
        <pc:picChg chg="mod">
          <ac:chgData name="Jasmine Revels" userId="ede22f58d3fb88ce" providerId="LiveId" clId="{A0133605-AD93-4909-90B9-B96F64B60562}" dt="2018-03-23T06:26:13.008" v="2462" actId="1036"/>
          <ac:picMkLst>
            <pc:docMk/>
            <pc:sldMk cId="2540270084" sldId="259"/>
            <ac:picMk id="8" creationId="{2C5BF365-23F0-4900-8E66-FBA65241763A}"/>
          </ac:picMkLst>
        </pc:picChg>
      </pc:sldChg>
      <pc:sldChg chg="addSp delSp modSp add">
        <pc:chgData name="Jasmine Revels" userId="ede22f58d3fb88ce" providerId="LiveId" clId="{A0133605-AD93-4909-90B9-B96F64B60562}" dt="2018-03-30T06:54:31.308" v="3802" actId="20577"/>
        <pc:sldMkLst>
          <pc:docMk/>
          <pc:sldMk cId="1836094198" sldId="260"/>
        </pc:sldMkLst>
        <pc:spChg chg="mod">
          <ac:chgData name="Jasmine Revels" userId="ede22f58d3fb88ce" providerId="LiveId" clId="{A0133605-AD93-4909-90B9-B96F64B60562}" dt="2018-03-04T07:45:49.285" v="262" actId="20577"/>
          <ac:spMkLst>
            <pc:docMk/>
            <pc:sldMk cId="1836094198" sldId="260"/>
            <ac:spMk id="2" creationId="{20D0AC21-950B-447E-8FA8-BBE5DC04DB73}"/>
          </ac:spMkLst>
        </pc:spChg>
        <pc:spChg chg="mod">
          <ac:chgData name="Jasmine Revels" userId="ede22f58d3fb88ce" providerId="LiveId" clId="{A0133605-AD93-4909-90B9-B96F64B60562}" dt="2018-03-30T06:54:31.308" v="3802" actId="20577"/>
          <ac:spMkLst>
            <pc:docMk/>
            <pc:sldMk cId="1836094198" sldId="260"/>
            <ac:spMk id="3" creationId="{DCC44D1D-073A-413A-A3C8-A77CFBCB1F26}"/>
          </ac:spMkLst>
        </pc:spChg>
        <pc:spChg chg="add del mod ord">
          <ac:chgData name="Jasmine Revels" userId="ede22f58d3fb88ce" providerId="LiveId" clId="{A0133605-AD93-4909-90B9-B96F64B60562}" dt="2018-03-04T08:06:36.475" v="1243" actId="478"/>
          <ac:spMkLst>
            <pc:docMk/>
            <pc:sldMk cId="1836094198" sldId="260"/>
            <ac:spMk id="6" creationId="{949D82B5-B365-43AC-8982-E8F86CC57ABE}"/>
          </ac:spMkLst>
        </pc:spChg>
        <pc:picChg chg="add del mod ord">
          <ac:chgData name="Jasmine Revels" userId="ede22f58d3fb88ce" providerId="LiveId" clId="{A0133605-AD93-4909-90B9-B96F64B60562}" dt="2018-03-23T06:31:46.086" v="2692" actId="1076"/>
          <ac:picMkLst>
            <pc:docMk/>
            <pc:sldMk cId="1836094198" sldId="260"/>
            <ac:picMk id="5" creationId="{BE42C550-E29B-4706-B8DC-C39344B8AF0C}"/>
          </ac:picMkLst>
        </pc:picChg>
      </pc:sldChg>
      <pc:sldChg chg="addSp delSp modSp add">
        <pc:chgData name="Jasmine Revels" userId="ede22f58d3fb88ce" providerId="LiveId" clId="{A0133605-AD93-4909-90B9-B96F64B60562}" dt="2018-03-30T05:58:13.016" v="3477" actId="20577"/>
        <pc:sldMkLst>
          <pc:docMk/>
          <pc:sldMk cId="4056264088" sldId="261"/>
        </pc:sldMkLst>
        <pc:spChg chg="mod">
          <ac:chgData name="Jasmine Revels" userId="ede22f58d3fb88ce" providerId="LiveId" clId="{A0133605-AD93-4909-90B9-B96F64B60562}" dt="2018-03-04T08:09:02.488" v="1268" actId="20577"/>
          <ac:spMkLst>
            <pc:docMk/>
            <pc:sldMk cId="4056264088" sldId="261"/>
            <ac:spMk id="2" creationId="{30B48013-4EAE-4C44-B764-5AF985A3FD10}"/>
          </ac:spMkLst>
        </pc:spChg>
        <pc:spChg chg="mod">
          <ac:chgData name="Jasmine Revels" userId="ede22f58d3fb88ce" providerId="LiveId" clId="{A0133605-AD93-4909-90B9-B96F64B60562}" dt="2018-03-30T05:58:13.016" v="3477" actId="20577"/>
          <ac:spMkLst>
            <pc:docMk/>
            <pc:sldMk cId="4056264088" sldId="261"/>
            <ac:spMk id="3" creationId="{EB87767B-EF3A-4124-81E6-545F8B16D34F}"/>
          </ac:spMkLst>
        </pc:spChg>
        <pc:spChg chg="add del mod">
          <ac:chgData name="Jasmine Revels" userId="ede22f58d3fb88ce" providerId="LiveId" clId="{A0133605-AD93-4909-90B9-B96F64B60562}" dt="2018-03-04T08:21:04.339" v="1775" actId="478"/>
          <ac:spMkLst>
            <pc:docMk/>
            <pc:sldMk cId="4056264088" sldId="261"/>
            <ac:spMk id="6" creationId="{A6BC0157-8E46-4606-BD42-1B9CCE9FEFA8}"/>
          </ac:spMkLst>
        </pc:spChg>
        <pc:picChg chg="add mod">
          <ac:chgData name="Jasmine Revels" userId="ede22f58d3fb88ce" providerId="LiveId" clId="{A0133605-AD93-4909-90B9-B96F64B60562}" dt="2018-03-23T06:38:07.591" v="2842" actId="14100"/>
          <ac:picMkLst>
            <pc:docMk/>
            <pc:sldMk cId="4056264088" sldId="261"/>
            <ac:picMk id="5" creationId="{8B5387D5-9970-4545-9108-08E89C884943}"/>
          </ac:picMkLst>
        </pc:picChg>
      </pc:sldChg>
      <pc:sldChg chg="modSp add">
        <pc:chgData name="Jasmine Revels" userId="ede22f58d3fb88ce" providerId="LiveId" clId="{A0133605-AD93-4909-90B9-B96F64B60562}" dt="2018-03-30T05:58:52.180" v="3487" actId="20577"/>
        <pc:sldMkLst>
          <pc:docMk/>
          <pc:sldMk cId="4075793386" sldId="262"/>
        </pc:sldMkLst>
        <pc:spChg chg="mod">
          <ac:chgData name="Jasmine Revels" userId="ede22f58d3fb88ce" providerId="LiveId" clId="{A0133605-AD93-4909-90B9-B96F64B60562}" dt="2018-03-30T05:58:52.180" v="3487" actId="20577"/>
          <ac:spMkLst>
            <pc:docMk/>
            <pc:sldMk cId="4075793386" sldId="262"/>
            <ac:spMk id="2" creationId="{F2DE8DB1-3AA0-4B5C-A2CC-1448F2E2ED01}"/>
          </ac:spMkLst>
        </pc:spChg>
        <pc:spChg chg="mod">
          <ac:chgData name="Jasmine Revels" userId="ede22f58d3fb88ce" providerId="LiveId" clId="{A0133605-AD93-4909-90B9-B96F64B60562}" dt="2018-03-23T07:09:07.370" v="3177" actId="20577"/>
          <ac:spMkLst>
            <pc:docMk/>
            <pc:sldMk cId="4075793386" sldId="262"/>
            <ac:spMk id="3" creationId="{E2302818-1310-470D-8202-AD833BF36B69}"/>
          </ac:spMkLst>
        </pc:spChg>
      </pc:sldChg>
      <pc:sldChg chg="modSp add">
        <pc:chgData name="Jasmine Revels" userId="ede22f58d3fb88ce" providerId="LiveId" clId="{A0133605-AD93-4909-90B9-B96F64B60562}" dt="2018-03-30T07:14:02.581" v="3853" actId="20577"/>
        <pc:sldMkLst>
          <pc:docMk/>
          <pc:sldMk cId="3176582118" sldId="263"/>
        </pc:sldMkLst>
        <pc:spChg chg="mod">
          <ac:chgData name="Jasmine Revels" userId="ede22f58d3fb88ce" providerId="LiveId" clId="{A0133605-AD93-4909-90B9-B96F64B60562}" dt="2018-03-30T05:19:58.167" v="3199" actId="20577"/>
          <ac:spMkLst>
            <pc:docMk/>
            <pc:sldMk cId="3176582118" sldId="263"/>
            <ac:spMk id="2" creationId="{3434B578-EECD-4E81-AB81-28A1FED84D54}"/>
          </ac:spMkLst>
        </pc:spChg>
        <pc:spChg chg="mod">
          <ac:chgData name="Jasmine Revels" userId="ede22f58d3fb88ce" providerId="LiveId" clId="{A0133605-AD93-4909-90B9-B96F64B60562}" dt="2018-03-30T07:14:02.581" v="3853" actId="20577"/>
          <ac:spMkLst>
            <pc:docMk/>
            <pc:sldMk cId="3176582118" sldId="263"/>
            <ac:spMk id="3" creationId="{100585C2-C707-45B4-967C-B7E2FE69BAC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03FCE02C-6EC6-4E09-BC2C-9FDED4DE236E}" type="datetimeFigureOut">
              <a:rPr lang="en-US" dirty="0"/>
              <a:t>4/15/2018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B075A7A-4A9A-410F-B848-AB998ACC9419}" type="datetimeFigureOut">
              <a:rPr lang="en-US" dirty="0"/>
              <a:pPr/>
              <a:t>4/15/2018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5F3E88-2D66-4D17-B0FA-EA13CB20B2FF}" type="datetimeFigureOut">
              <a:rPr lang="en-US" dirty="0"/>
              <a:pPr/>
              <a:t>4/15/2018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D8F36E1-9596-4E98-8786-4A17C5D29C65}" type="datetimeFigureOut">
              <a:rPr lang="en-US" dirty="0"/>
              <a:pPr/>
              <a:t>4/15/2018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EE4D1A55-63BC-4BA2-9538-7DDEADA10621}" type="datetimeFigureOut">
              <a:rPr lang="en-US" dirty="0"/>
              <a:t>4/15/2018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6D01ABB-8821-4BF5-97A9-E1A66ACAEAA9}" type="datetimeFigureOut">
              <a:rPr lang="en-US" dirty="0"/>
              <a:pPr/>
              <a:t>4/15/2018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0C37B1C-D4A1-4A4F-A470-80868146AFC5}" type="datetimeFigureOut">
              <a:rPr lang="en-US" dirty="0"/>
              <a:pPr/>
              <a:t>4/15/2018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31D1B9-F39E-471E-80A9-595CAA5664AD}" type="datetimeFigureOut">
              <a:rPr lang="en-US" dirty="0"/>
              <a:pPr/>
              <a:t>4/15/2018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FCEABC-E2B9-4606-A74F-CB06AF596887}" type="datetimeFigureOut">
              <a:rPr lang="en-US" dirty="0"/>
              <a:pPr/>
              <a:t>4/15/2018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34693" y="237744"/>
            <a:ext cx="8633081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16" name="Rectangle 15"/>
          <p:cNvSpPr/>
          <p:nvPr/>
        </p:nvSpPr>
        <p:spPr>
          <a:xfrm>
            <a:off x="371856" y="374904"/>
            <a:ext cx="8353044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0575" y="704850"/>
            <a:ext cx="7562850" cy="51435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A8850A0-01A3-4F4E-AA52-F716A9BFD4EB}" type="datetimeFigureOut">
              <a:rPr lang="en-US" dirty="0"/>
              <a:pPr/>
              <a:t>4/15/2018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39158" y="6214535"/>
            <a:ext cx="5184648" cy="256032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1"/>
          </a:solidFill>
          <a:ln w="6350" cap="sq">
            <a:solidFill>
              <a:schemeClr val="tx1">
                <a:lumMod val="7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solidFill>
            <a:schemeClr val="bg2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601076" cy="6382512"/>
          </a:xfrm>
          <a:solidFill>
            <a:srgbClr val="808080"/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5811CCA-BB49-46C7-A0E2-F42339750F9A}" type="datetimeFigureOut">
              <a:rPr lang="en-US" dirty="0"/>
              <a:t>4/15/2018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2"/>
                </a:solidFill>
              </a:defRPr>
            </a:lvl1pPr>
          </a:lstStyle>
          <a:p>
            <a:fld id="{17205CAA-4E5A-4223-BD55-C5D2841AC9EF}" type="datetimeFigureOut">
              <a:rPr lang="en-US" dirty="0"/>
              <a:t>4/15/2018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bg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/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coldwarcgs.wikispaces.com/How+are+we+going+to+find+out+info%3F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Quotation_Marks.svg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abcswith123s.wikispaces.com/write+on!+writing+with+technology" TargetMode="External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howtosavetheworld.ca/2015/04/08/several-short-sentences-about-learning/" TargetMode="Externa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jstor.org.libproxy2.usc.edu/stable/41212109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BAF22-9A7C-497D-9C0C-9E6B0C2DE3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dirty="0">
                <a:latin typeface="Garamond" panose="02020404030301010803" pitchFamily="18" charset="0"/>
              </a:rPr>
              <a:t>How to build &amp; construct an essay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636C17-3DC8-41D7-99B5-1A89B2EE35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1706" y="4224862"/>
            <a:ext cx="9070848" cy="837468"/>
          </a:xfrm>
        </p:spPr>
        <p:txBody>
          <a:bodyPr>
            <a:normAutofit/>
          </a:bodyPr>
          <a:lstStyle/>
          <a:p>
            <a:r>
              <a:rPr lang="en-US" dirty="0">
                <a:latin typeface="Garamond" panose="02020404030301010803" pitchFamily="18" charset="0"/>
              </a:rPr>
              <a:t>Kortschak Center for Learning and Creativity at the University of Southern California</a:t>
            </a:r>
          </a:p>
          <a:p>
            <a:r>
              <a:rPr lang="en-US" dirty="0">
                <a:latin typeface="Garamond" panose="02020404030301010803" pitchFamily="18" charset="0"/>
              </a:rPr>
              <a:t>Presented by Jasmine Revels</a:t>
            </a:r>
          </a:p>
        </p:txBody>
      </p:sp>
    </p:spTree>
    <p:extLst>
      <p:ext uri="{BB962C8B-B14F-4D97-AF65-F5344CB8AC3E}">
        <p14:creationId xmlns:p14="http://schemas.microsoft.com/office/powerpoint/2010/main" val="3135655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4B578-EECD-4E81-AB81-28A1FED84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Garamond" panose="02020404030301010803" pitchFamily="18" charset="0"/>
              </a:rPr>
              <a:t>Learning Outcomes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0585C2-C707-45B4-967C-B7E2FE69BA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>
                <a:latin typeface="Garamond" panose="02020404030301010803" pitchFamily="18" charset="0"/>
              </a:rPr>
              <a:t>By the end of this presentation, you should </a:t>
            </a:r>
            <a:r>
              <a:rPr lang="en-US" sz="2400">
                <a:latin typeface="Garamond" panose="02020404030301010803" pitchFamily="18" charset="0"/>
              </a:rPr>
              <a:t>be able to…</a:t>
            </a:r>
            <a:endParaRPr lang="en-US" sz="2400" dirty="0">
              <a:latin typeface="Garamond" panose="02020404030301010803" pitchFamily="18" charset="0"/>
            </a:endParaRPr>
          </a:p>
          <a:p>
            <a:r>
              <a:rPr lang="en-US" sz="2400" dirty="0">
                <a:latin typeface="Garamond" panose="02020404030301010803" pitchFamily="18" charset="0"/>
              </a:rPr>
              <a:t>Articulate the process of planning an essay</a:t>
            </a:r>
          </a:p>
          <a:p>
            <a:r>
              <a:rPr lang="en-US" sz="2400" dirty="0">
                <a:latin typeface="Garamond" panose="02020404030301010803" pitchFamily="18" charset="0"/>
              </a:rPr>
              <a:t>Understand and apply basic rules of essay writing to your own essays</a:t>
            </a:r>
          </a:p>
          <a:p>
            <a:pPr marL="0" indent="0">
              <a:buNone/>
            </a:pPr>
            <a:endParaRPr lang="en-US" sz="24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6582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A4BEF-09CA-44A8-AEAC-C37836D03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Garamond" panose="02020404030301010803" pitchFamily="18" charset="0"/>
              </a:rPr>
              <a:t>Where to Start?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054791-904C-450A-B676-145826E718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Garamond" panose="02020404030301010803" pitchFamily="18" charset="0"/>
              </a:rPr>
              <a:t>Read the prompt and see that you understand it</a:t>
            </a:r>
          </a:p>
          <a:p>
            <a:r>
              <a:rPr lang="en-US" sz="2400" dirty="0">
                <a:latin typeface="Garamond" panose="02020404030301010803" pitchFamily="18" charset="0"/>
              </a:rPr>
              <a:t>If needed, ask your professor questions</a:t>
            </a:r>
          </a:p>
          <a:p>
            <a:r>
              <a:rPr lang="en-US" sz="2400" dirty="0">
                <a:latin typeface="Garamond" panose="02020404030301010803" pitchFamily="18" charset="0"/>
              </a:rPr>
              <a:t>Gather ideas</a:t>
            </a:r>
          </a:p>
          <a:p>
            <a:r>
              <a:rPr lang="en-US" sz="2400" dirty="0">
                <a:latin typeface="Garamond" panose="02020404030301010803" pitchFamily="18" charset="0"/>
              </a:rPr>
              <a:t>Create a timeline for your essay to keep yourself organized (Scott, 2006)</a:t>
            </a:r>
          </a:p>
        </p:txBody>
      </p:sp>
    </p:spTree>
    <p:extLst>
      <p:ext uri="{BB962C8B-B14F-4D97-AF65-F5344CB8AC3E}">
        <p14:creationId xmlns:p14="http://schemas.microsoft.com/office/powerpoint/2010/main" val="1960193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D08E9-D1FA-4C20-8974-319790761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Garamond" panose="02020404030301010803" pitchFamily="18" charset="0"/>
              </a:rPr>
              <a:t>Brainstorm!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9C7667-4CB2-46F6-8950-0830612B5D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4278" y="1904337"/>
            <a:ext cx="10058400" cy="4416950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Garamond" panose="02020404030301010803" pitchFamily="18" charset="0"/>
              </a:rPr>
              <a:t>It is never too early to begin brainstorming</a:t>
            </a:r>
          </a:p>
          <a:p>
            <a:r>
              <a:rPr lang="en-US" sz="2400" dirty="0">
                <a:latin typeface="Garamond" panose="02020404030301010803" pitchFamily="18" charset="0"/>
              </a:rPr>
              <a:t>Brainstorming helps students conceptualize their essays. Jot down notes, create mind maps, web diagrams, etc. to bring together ideas (Rutenberg, 1993)</a:t>
            </a:r>
          </a:p>
          <a:p>
            <a:pPr marL="0" indent="0" algn="r">
              <a:buNone/>
            </a:pPr>
            <a:endParaRPr lang="en-US" sz="2400" dirty="0">
              <a:latin typeface="Garamond" panose="02020404030301010803" pitchFamily="18" charset="0"/>
            </a:endParaRPr>
          </a:p>
          <a:p>
            <a:pPr marL="0" indent="0" algn="r">
              <a:buNone/>
            </a:pPr>
            <a:endParaRPr lang="en-US" sz="2400" dirty="0">
              <a:latin typeface="Garamond" panose="02020404030301010803" pitchFamily="18" charset="0"/>
            </a:endParaRPr>
          </a:p>
          <a:p>
            <a:pPr marL="0" indent="0" algn="r">
              <a:buNone/>
            </a:pPr>
            <a:endParaRPr lang="en-US" sz="2400" dirty="0">
              <a:latin typeface="Garamond" panose="02020404030301010803" pitchFamily="18" charset="0"/>
            </a:endParaRPr>
          </a:p>
          <a:p>
            <a:pPr marL="0" indent="0" algn="r">
              <a:buNone/>
            </a:pPr>
            <a:endParaRPr lang="en-US" sz="2400" dirty="0">
              <a:latin typeface="Garamond" panose="02020404030301010803" pitchFamily="18" charset="0"/>
            </a:endParaRPr>
          </a:p>
          <a:p>
            <a:pPr marL="0" indent="0" algn="r">
              <a:buNone/>
            </a:pPr>
            <a:endParaRPr lang="en-US" sz="2400" dirty="0">
              <a:latin typeface="Garamond" panose="02020404030301010803" pitchFamily="18" charset="0"/>
            </a:endParaRPr>
          </a:p>
          <a:p>
            <a:pPr marL="0" indent="0" algn="ctr">
              <a:buNone/>
            </a:pPr>
            <a:r>
              <a:rPr lang="en-US" sz="1600" dirty="0">
                <a:latin typeface="Garamond" panose="02020404030301010803" pitchFamily="18" charset="0"/>
              </a:rPr>
              <a:t>Retrieved from Bing images</a:t>
            </a:r>
          </a:p>
          <a:p>
            <a:endParaRPr lang="en-US" sz="24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en-US" sz="24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en-US" sz="24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en-US" sz="24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en-US" sz="2400" dirty="0">
              <a:latin typeface="Garamond" panose="02020404030301010803" pitchFamily="18" charset="0"/>
            </a:endParaRPr>
          </a:p>
          <a:p>
            <a:pPr marL="0" indent="0" algn="r">
              <a:buNone/>
            </a:pPr>
            <a:endParaRPr lang="en-US" sz="24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en-US" sz="24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en-US" sz="24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en-US" sz="2400" dirty="0">
              <a:latin typeface="Garamond" panose="02020404030301010803" pitchFamily="18" charset="0"/>
            </a:endParaRPr>
          </a:p>
          <a:p>
            <a:pPr marL="0" indent="0" algn="r">
              <a:buNone/>
            </a:pPr>
            <a:endParaRPr lang="en-US" sz="2400" dirty="0">
              <a:latin typeface="Garamond" panose="02020404030301010803" pitchFamily="18" charset="0"/>
            </a:endParaRPr>
          </a:p>
          <a:p>
            <a:pPr marL="0" indent="0" algn="r">
              <a:buNone/>
            </a:pPr>
            <a:endParaRPr lang="en-US" sz="2400" dirty="0">
              <a:latin typeface="Garamond" panose="02020404030301010803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5C8E06-7F72-4CAD-8396-A2A2E9589F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66800" y="3429000"/>
            <a:ext cx="3157085" cy="3054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99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AF428-6162-4FE5-9004-26B3EFEC0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Garamond" panose="02020404030301010803" pitchFamily="18" charset="0"/>
              </a:rPr>
              <a:t>Gather for the Harvest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4D88F8-3394-4B82-A0AF-D50E74715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Garamond" panose="02020404030301010803" pitchFamily="18" charset="0"/>
              </a:rPr>
              <a:t>Find quotes, research, and collect resources</a:t>
            </a:r>
          </a:p>
          <a:p>
            <a:r>
              <a:rPr lang="en-US" sz="2400" dirty="0">
                <a:latin typeface="Garamond" panose="02020404030301010803" pitchFamily="18" charset="0"/>
              </a:rPr>
              <a:t>Write your thesis</a:t>
            </a:r>
          </a:p>
          <a:p>
            <a:r>
              <a:rPr lang="en-US" sz="2400" dirty="0">
                <a:latin typeface="Garamond" panose="02020404030301010803" pitchFamily="18" charset="0"/>
              </a:rPr>
              <a:t>List your points that will be in your body paragraphs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C5BF365-23F0-4900-8E66-FBA6524176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272791" y="418458"/>
            <a:ext cx="9095098" cy="6466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270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E42C550-E29B-4706-B8DC-C39344B8AF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293914" y="2014194"/>
            <a:ext cx="2455545" cy="333723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0D0AC21-950B-447E-8FA8-BBE5DC04D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Garamond" panose="02020404030301010803" pitchFamily="18" charset="0"/>
              </a:rPr>
              <a:t>It’s Writing Time!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C44D1D-073A-413A-A3C8-A77CFBCB1F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400" dirty="0">
                <a:latin typeface="Garamond" panose="02020404030301010803" pitchFamily="18" charset="0"/>
              </a:rPr>
              <a:t>General essays usually have five paragraphs (an introduction, three body paragraphs, and a conclusion) </a:t>
            </a:r>
          </a:p>
          <a:p>
            <a:r>
              <a:rPr lang="en-US" sz="2400" dirty="0">
                <a:latin typeface="Garamond" panose="02020404030301010803" pitchFamily="18" charset="0"/>
              </a:rPr>
              <a:t>There are multiple types of essays</a:t>
            </a:r>
          </a:p>
          <a:p>
            <a:r>
              <a:rPr lang="en-US" sz="2400" dirty="0">
                <a:latin typeface="Garamond" panose="02020404030301010803" pitchFamily="18" charset="0"/>
              </a:rPr>
              <a:t>Transitions, transitions, transitions! </a:t>
            </a:r>
          </a:p>
          <a:p>
            <a:r>
              <a:rPr lang="en-US" sz="2400" dirty="0">
                <a:latin typeface="Garamond" panose="02020404030301010803" pitchFamily="18" charset="0"/>
              </a:rPr>
              <a:t>Keep within the page number minimum and maximum</a:t>
            </a:r>
          </a:p>
          <a:p>
            <a:pPr marL="0" indent="0">
              <a:buNone/>
            </a:pPr>
            <a:endParaRPr lang="en-US" sz="24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en-US" sz="24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en-US" sz="24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en-US" sz="2400" dirty="0">
              <a:latin typeface="Garamond" panose="02020404030301010803" pitchFamily="18" charset="0"/>
            </a:endParaRPr>
          </a:p>
          <a:p>
            <a:pPr marL="0" indent="0" algn="r">
              <a:buNone/>
            </a:pPr>
            <a:r>
              <a:rPr lang="en-US" sz="1600" dirty="0">
                <a:latin typeface="Garamond" panose="02020404030301010803" pitchFamily="18" charset="0"/>
              </a:rPr>
              <a:t>Retrieved from Bing images</a:t>
            </a:r>
          </a:p>
        </p:txBody>
      </p:sp>
    </p:spTree>
    <p:extLst>
      <p:ext uri="{BB962C8B-B14F-4D97-AF65-F5344CB8AC3E}">
        <p14:creationId xmlns:p14="http://schemas.microsoft.com/office/powerpoint/2010/main" val="1836094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B48013-4EAE-4C44-B764-5AF985A3F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Garamond" panose="02020404030301010803" pitchFamily="18" charset="0"/>
              </a:rPr>
              <a:t>Do Not Forget to Edit!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87767B-EF3A-4124-81E6-545F8B16D3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400" dirty="0">
                <a:latin typeface="Garamond" panose="02020404030301010803" pitchFamily="18" charset="0"/>
              </a:rPr>
              <a:t>Leave enough time to edit</a:t>
            </a:r>
          </a:p>
          <a:p>
            <a:r>
              <a:rPr lang="en-US" sz="2400" dirty="0">
                <a:latin typeface="Garamond" panose="02020404030301010803" pitchFamily="18" charset="0"/>
              </a:rPr>
              <a:t>Routinely check for spelling and grammatical errors as the paper is written</a:t>
            </a:r>
          </a:p>
          <a:p>
            <a:r>
              <a:rPr lang="en-US" sz="2400" dirty="0">
                <a:latin typeface="Garamond" panose="02020404030301010803" pitchFamily="18" charset="0"/>
              </a:rPr>
              <a:t>Avoid issues such as fragments, run-on sentences, and jargon (Hacker and Sommers, 2016)</a:t>
            </a:r>
          </a:p>
          <a:p>
            <a:r>
              <a:rPr lang="en-US" sz="2400" dirty="0">
                <a:latin typeface="Garamond" panose="02020404030301010803" pitchFamily="18" charset="0"/>
              </a:rPr>
              <a:t>Adhere to MLA or APA rules and formatting. Purdue Owl is a great source to use (https://owl.english.purdue.edu/owl/)</a:t>
            </a:r>
          </a:p>
          <a:p>
            <a:r>
              <a:rPr lang="en-US" sz="2400" dirty="0">
                <a:latin typeface="Garamond" panose="02020404030301010803" pitchFamily="18" charset="0"/>
              </a:rPr>
              <a:t>Peer editing and feedback is always a great idea!</a:t>
            </a:r>
          </a:p>
          <a:p>
            <a:pPr marL="0" indent="0">
              <a:buNone/>
            </a:pPr>
            <a:endParaRPr lang="en-US" sz="24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en-US" sz="2400" dirty="0">
              <a:latin typeface="Garamond" panose="02020404030301010803" pitchFamily="18" charset="0"/>
            </a:endParaRPr>
          </a:p>
          <a:p>
            <a:pPr marL="0" indent="0" algn="ctr">
              <a:buNone/>
            </a:pPr>
            <a:r>
              <a:rPr lang="en-US" sz="1600" dirty="0">
                <a:latin typeface="Garamond" panose="02020404030301010803" pitchFamily="18" charset="0"/>
              </a:rPr>
              <a:t>Retrieved from Bing images</a:t>
            </a:r>
            <a:r>
              <a:rPr lang="en-US" sz="2400" dirty="0">
                <a:latin typeface="Garamond" panose="02020404030301010803" pitchFamily="18" charset="0"/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5387D5-9970-4545-9108-08E89C8849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214580" y="4108781"/>
            <a:ext cx="3373908" cy="2224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2640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DE8DB1-3AA0-4B5C-A2CC-1448F2E2E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Garamond" panose="02020404030301010803" pitchFamily="18" charset="0"/>
              </a:rPr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302818-1310-470D-8202-AD833BF36B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latin typeface="Garamond" panose="02020404030301010803" pitchFamily="18" charset="0"/>
              </a:rPr>
              <a:t>Hacker, D. &amp; Sommers, N. (2016). A pocket style manual (7</a:t>
            </a:r>
            <a:r>
              <a:rPr lang="en-US" sz="2400" baseline="30000" dirty="0">
                <a:latin typeface="Garamond" panose="02020404030301010803" pitchFamily="18" charset="0"/>
              </a:rPr>
              <a:t>th</a:t>
            </a:r>
            <a:r>
              <a:rPr lang="en-US" sz="2400" dirty="0">
                <a:latin typeface="Garamond" panose="02020404030301010803" pitchFamily="18" charset="0"/>
              </a:rPr>
              <a:t> ed.). Boston, MA:   </a:t>
            </a:r>
          </a:p>
          <a:p>
            <a:pPr marL="0" indent="0">
              <a:buNone/>
            </a:pPr>
            <a:r>
              <a:rPr lang="en-US" sz="2400" dirty="0">
                <a:latin typeface="Garamond" panose="02020404030301010803" pitchFamily="18" charset="0"/>
              </a:rPr>
              <a:t>      Bedford/St. Martin’s.</a:t>
            </a:r>
          </a:p>
          <a:p>
            <a:pPr marL="0" indent="0">
              <a:buNone/>
            </a:pPr>
            <a:r>
              <a:rPr lang="en-US" sz="2400" dirty="0">
                <a:latin typeface="Garamond" panose="02020404030301010803" pitchFamily="18" charset="0"/>
              </a:rPr>
              <a:t>Rutenberg, A. (1993). How to Write an Essay. </a:t>
            </a:r>
            <a:r>
              <a:rPr lang="en-US" sz="2400" i="1" dirty="0">
                <a:latin typeface="Garamond" panose="02020404030301010803" pitchFamily="18" charset="0"/>
              </a:rPr>
              <a:t>The American Scholar,</a:t>
            </a:r>
            <a:r>
              <a:rPr lang="en-US" sz="2400" dirty="0">
                <a:latin typeface="Garamond" panose="02020404030301010803" pitchFamily="18" charset="0"/>
              </a:rPr>
              <a:t> </a:t>
            </a:r>
            <a:r>
              <a:rPr lang="en-US" sz="2400" i="1" dirty="0">
                <a:latin typeface="Garamond" panose="02020404030301010803" pitchFamily="18" charset="0"/>
              </a:rPr>
              <a:t>62</a:t>
            </a:r>
            <a:r>
              <a:rPr lang="en-US" sz="2400" dirty="0">
                <a:latin typeface="Garamond" panose="02020404030301010803" pitchFamily="18" charset="0"/>
              </a:rPr>
              <a:t>(2), 296-301.</a:t>
            </a:r>
          </a:p>
          <a:p>
            <a:pPr marL="0" indent="0">
              <a:buNone/>
            </a:pPr>
            <a:r>
              <a:rPr lang="en-US" sz="2400" dirty="0">
                <a:latin typeface="Garamond" panose="02020404030301010803" pitchFamily="18" charset="0"/>
              </a:rPr>
              <a:t>      Retrieved from </a:t>
            </a:r>
            <a:r>
              <a:rPr lang="en-US" sz="2400" dirty="0">
                <a:latin typeface="Garamond" panose="02020404030301010803" pitchFamily="18" charset="0"/>
                <a:hlinkClick r:id="rId2"/>
              </a:rPr>
              <a:t>http://www.jstor.org.libproxy2.usc.edu/stable/41212109</a:t>
            </a:r>
            <a:endParaRPr lang="en-US" sz="24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Garamond" panose="02020404030301010803" pitchFamily="18" charset="0"/>
              </a:rPr>
              <a:t>Scott, A. (2006). Essay writing for everyone: An investigation into different </a:t>
            </a:r>
          </a:p>
          <a:p>
            <a:pPr marL="0" indent="0">
              <a:buNone/>
            </a:pPr>
            <a:r>
              <a:rPr lang="en-US" sz="2400" dirty="0">
                <a:latin typeface="Garamond" panose="02020404030301010803" pitchFamily="18" charset="0"/>
              </a:rPr>
              <a:t>      methods used to teach Year 9 to write an essay. </a:t>
            </a:r>
            <a:r>
              <a:rPr lang="en-US" sz="2400" i="1" dirty="0">
                <a:latin typeface="Garamond" panose="02020404030301010803" pitchFamily="18" charset="0"/>
              </a:rPr>
              <a:t>Teaching History,</a:t>
            </a:r>
            <a:r>
              <a:rPr lang="en-US" sz="2400" dirty="0">
                <a:latin typeface="Garamond" panose="02020404030301010803" pitchFamily="18" charset="0"/>
              </a:rPr>
              <a:t> (123), 26-33. </a:t>
            </a:r>
          </a:p>
          <a:p>
            <a:pPr marL="0" indent="0">
              <a:buNone/>
            </a:pPr>
            <a:r>
              <a:rPr lang="en-US" sz="2400" dirty="0">
                <a:latin typeface="Garamond" panose="02020404030301010803" pitchFamily="18" charset="0"/>
              </a:rPr>
              <a:t>      Retrieved from http://www.jstor.org.libproxy2.usc.edu/stable/43259211</a:t>
            </a:r>
          </a:p>
          <a:p>
            <a:pPr marL="0" indent="0">
              <a:buNone/>
            </a:pPr>
            <a:endParaRPr lang="en-US" sz="24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57933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26B02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6728D11B-929E-4324-91B0-4A4DA4CAC3D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452</TotalTime>
  <Words>338</Words>
  <Application>Microsoft Office PowerPoint</Application>
  <PresentationFormat>Widescreen</PresentationFormat>
  <Paragraphs>61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Garamond</vt:lpstr>
      <vt:lpstr>Savon</vt:lpstr>
      <vt:lpstr>How to build &amp; construct an essay</vt:lpstr>
      <vt:lpstr>Learning Outcomes</vt:lpstr>
      <vt:lpstr>Where to Start?</vt:lpstr>
      <vt:lpstr>Brainstorm!</vt:lpstr>
      <vt:lpstr>Gather for the Harvest</vt:lpstr>
      <vt:lpstr>It’s Writing Time!</vt:lpstr>
      <vt:lpstr>Do Not Forget to Edit!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build &amp; construct an essay</dc:title>
  <dc:creator>Jasmine Revels</dc:creator>
  <cp:lastModifiedBy>Jasmine Revels</cp:lastModifiedBy>
  <cp:revision>7</cp:revision>
  <dcterms:created xsi:type="dcterms:W3CDTF">2018-03-04T06:25:34Z</dcterms:created>
  <dcterms:modified xsi:type="dcterms:W3CDTF">2018-04-16T04:45:45Z</dcterms:modified>
</cp:coreProperties>
</file>